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tags/tag18.xml" ContentType="application/vnd.openxmlformats-officedocument.presentationml.tags+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tags/tag25.xml" ContentType="application/vnd.openxmlformats-officedocument.presentationml.tags+xml"/>
  <Override PartName="/ppt/notesSlides/notesSlide32.xml" ContentType="application/vnd.openxmlformats-officedocument.presentationml.notesSlide+xml"/>
  <Override PartName="/ppt/tags/tag26.xml" ContentType="application/vnd.openxmlformats-officedocument.presentationml.tags+xml"/>
  <Override PartName="/ppt/notesSlides/notesSlide33.xml" ContentType="application/vnd.openxmlformats-officedocument.presentationml.notesSlide+xml"/>
  <Override PartName="/ppt/tags/tag2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 id="2147483679" r:id="rId3"/>
    <p:sldMasterId id="2147483693" r:id="rId4"/>
  </p:sldMasterIdLst>
  <p:notesMasterIdLst>
    <p:notesMasterId r:id="rId69"/>
  </p:notesMasterIdLst>
  <p:handoutMasterIdLst>
    <p:handoutMasterId r:id="rId70"/>
  </p:handoutMasterIdLst>
  <p:sldIdLst>
    <p:sldId id="511" r:id="rId5"/>
    <p:sldId id="641" r:id="rId6"/>
    <p:sldId id="822" r:id="rId7"/>
    <p:sldId id="805" r:id="rId8"/>
    <p:sldId id="660" r:id="rId9"/>
    <p:sldId id="661" r:id="rId10"/>
    <p:sldId id="662" r:id="rId11"/>
    <p:sldId id="659" r:id="rId12"/>
    <p:sldId id="668" r:id="rId13"/>
    <p:sldId id="850" r:id="rId14"/>
    <p:sldId id="706" r:id="rId15"/>
    <p:sldId id="698" r:id="rId16"/>
    <p:sldId id="672" r:id="rId17"/>
    <p:sldId id="851" r:id="rId18"/>
    <p:sldId id="707" r:id="rId19"/>
    <p:sldId id="824" r:id="rId20"/>
    <p:sldId id="826" r:id="rId21"/>
    <p:sldId id="827" r:id="rId22"/>
    <p:sldId id="828" r:id="rId23"/>
    <p:sldId id="829" r:id="rId24"/>
    <p:sldId id="830" r:id="rId25"/>
    <p:sldId id="831" r:id="rId26"/>
    <p:sldId id="832" r:id="rId27"/>
    <p:sldId id="833" r:id="rId28"/>
    <p:sldId id="834" r:id="rId29"/>
    <p:sldId id="835" r:id="rId30"/>
    <p:sldId id="836" r:id="rId31"/>
    <p:sldId id="837" r:id="rId32"/>
    <p:sldId id="838" r:id="rId33"/>
    <p:sldId id="839" r:id="rId34"/>
    <p:sldId id="840" r:id="rId35"/>
    <p:sldId id="841" r:id="rId36"/>
    <p:sldId id="842" r:id="rId37"/>
    <p:sldId id="848" r:id="rId38"/>
    <p:sldId id="852" r:id="rId39"/>
    <p:sldId id="812"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 id="273" r:id="rId57"/>
    <p:sldId id="274" r:id="rId58"/>
    <p:sldId id="275" r:id="rId59"/>
    <p:sldId id="276" r:id="rId60"/>
    <p:sldId id="277" r:id="rId61"/>
    <p:sldId id="278" r:id="rId62"/>
    <p:sldId id="279" r:id="rId63"/>
    <p:sldId id="844" r:id="rId64"/>
    <p:sldId id="440" r:id="rId65"/>
    <p:sldId id="815" r:id="rId66"/>
    <p:sldId id="849" r:id="rId67"/>
    <p:sldId id="853" r:id="rId68"/>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1pPr>
    <a:lvl2pPr marL="0" marR="0" indent="1143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2pPr>
    <a:lvl3pPr marL="0" marR="0" indent="2286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3pPr>
    <a:lvl4pPr marL="0" marR="0" indent="3429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4pPr>
    <a:lvl5pPr marL="0" marR="0" indent="4572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5pPr>
    <a:lvl6pPr marL="0" marR="0" indent="5715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6pPr>
    <a:lvl7pPr marL="0" marR="0" indent="6858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7pPr>
    <a:lvl8pPr marL="0" marR="0" indent="8001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8pPr>
    <a:lvl9pPr marL="0" marR="0" indent="9144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ede Ji" initials="YJ" lastIdx="1" clrIdx="0">
    <p:extLst>
      <p:ext uri="{19B8F6BF-5375-455C-9EA6-DF929625EA0E}">
        <p15:presenceInfo xmlns:p15="http://schemas.microsoft.com/office/powerpoint/2012/main" userId="S::yji@kryptowire.onmicrosoft.com::4ed491a9-e2b5-489a-84e9-e2b5cd4b71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CAFC"/>
    <a:srgbClr val="FCE7BD"/>
    <a:srgbClr val="FFD579"/>
    <a:srgbClr val="B6C2F9"/>
    <a:srgbClr val="FEBAC1"/>
    <a:srgbClr val="E6FFD6"/>
    <a:srgbClr val="A66CFC"/>
    <a:srgbClr val="D4CEF7"/>
    <a:srgbClr val="F8DEE8"/>
    <a:srgbClr val="AC04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9"/>
    <p:restoredTop sz="89336"/>
  </p:normalViewPr>
  <p:slideViewPr>
    <p:cSldViewPr snapToGrid="0" snapToObjects="1">
      <p:cViewPr varScale="1">
        <p:scale>
          <a:sx n="132" d="100"/>
          <a:sy n="132" d="100"/>
        </p:scale>
        <p:origin x="880" y="168"/>
      </p:cViewPr>
      <p:guideLst>
        <p:guide orient="horz" pos="2160"/>
        <p:guide pos="3840"/>
      </p:guideLst>
    </p:cSldViewPr>
  </p:slideViewPr>
  <p:outlineViewPr>
    <p:cViewPr>
      <p:scale>
        <a:sx n="33" d="100"/>
        <a:sy n="33" d="100"/>
      </p:scale>
      <p:origin x="0" y="0"/>
    </p:cViewPr>
  </p:outlineViewPr>
  <p:notesTextViewPr>
    <p:cViewPr>
      <p:scale>
        <a:sx n="130" d="100"/>
        <a:sy n="130" d="100"/>
      </p:scale>
      <p:origin x="0" y="0"/>
    </p:cViewPr>
  </p:notesTextViewPr>
  <p:sorterViewPr>
    <p:cViewPr>
      <p:scale>
        <a:sx n="110" d="100"/>
        <a:sy n="110" d="100"/>
      </p:scale>
      <p:origin x="0" y="0"/>
    </p:cViewPr>
  </p:sorterViewPr>
  <p:notesViewPr>
    <p:cSldViewPr snapToGrid="0" snapToObjects="1">
      <p:cViewPr varScale="1">
        <p:scale>
          <a:sx n="112" d="100"/>
          <a:sy n="112" d="100"/>
        </p:scale>
        <p:origin x="5280"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Users/yuedeji/Dropbox/Life/job_search/slides/data_job_talk.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549683029760492"/>
          <c:y val="5.1319790573332108E-2"/>
          <c:w val="0.84202057109450668"/>
          <c:h val="0.82915987969314997"/>
        </c:manualLayout>
      </c:layout>
      <c:barChart>
        <c:barDir val="col"/>
        <c:grouping val="clustered"/>
        <c:varyColors val="0"/>
        <c:ser>
          <c:idx val="0"/>
          <c:order val="0"/>
          <c:tx>
            <c:strRef>
              <c:f>iot_device_number!$C$4</c:f>
              <c:strCache>
                <c:ptCount val="1"/>
                <c:pt idx="0">
                  <c:v># Connected IoT Devices in Billion</c:v>
                </c:pt>
              </c:strCache>
            </c:strRef>
          </c:tx>
          <c:spPr>
            <a:solidFill>
              <a:schemeClr val="accent1"/>
            </a:solidFill>
            <a:ln>
              <a:solidFill>
                <a:schemeClr val="tx1"/>
              </a:solidFill>
            </a:ln>
            <a:effectLst/>
          </c:spPr>
          <c:invertIfNegative val="0"/>
          <c:cat>
            <c:numRef>
              <c:f>iot_device_number!$B$5:$B$15</c:f>
              <c:numCache>
                <c:formatCode>General</c:formatCode>
                <c:ptCount val="11"/>
                <c:pt idx="0">
                  <c:v>2015</c:v>
                </c:pt>
                <c:pt idx="1">
                  <c:v>2016</c:v>
                </c:pt>
                <c:pt idx="2">
                  <c:v>2017</c:v>
                </c:pt>
                <c:pt idx="3">
                  <c:v>2018</c:v>
                </c:pt>
                <c:pt idx="4">
                  <c:v>2019</c:v>
                </c:pt>
                <c:pt idx="5">
                  <c:v>2020</c:v>
                </c:pt>
                <c:pt idx="6">
                  <c:v>2021</c:v>
                </c:pt>
                <c:pt idx="7">
                  <c:v>2022</c:v>
                </c:pt>
                <c:pt idx="8">
                  <c:v>2023</c:v>
                </c:pt>
                <c:pt idx="9">
                  <c:v>2024</c:v>
                </c:pt>
                <c:pt idx="10">
                  <c:v>2025</c:v>
                </c:pt>
              </c:numCache>
            </c:numRef>
          </c:cat>
          <c:val>
            <c:numRef>
              <c:f>iot_device_number!$C$5:$C$15</c:f>
              <c:numCache>
                <c:formatCode>General</c:formatCode>
                <c:ptCount val="11"/>
                <c:pt idx="0">
                  <c:v>15.41</c:v>
                </c:pt>
                <c:pt idx="1">
                  <c:v>17.68</c:v>
                </c:pt>
                <c:pt idx="2">
                  <c:v>20.350000000000001</c:v>
                </c:pt>
                <c:pt idx="3">
                  <c:v>23.14</c:v>
                </c:pt>
                <c:pt idx="4">
                  <c:v>26.66</c:v>
                </c:pt>
                <c:pt idx="5">
                  <c:v>30.73</c:v>
                </c:pt>
                <c:pt idx="6">
                  <c:v>35.82</c:v>
                </c:pt>
                <c:pt idx="7">
                  <c:v>42.62</c:v>
                </c:pt>
                <c:pt idx="8">
                  <c:v>51.11</c:v>
                </c:pt>
                <c:pt idx="9">
                  <c:v>62.12</c:v>
                </c:pt>
                <c:pt idx="10">
                  <c:v>75.400000000000006</c:v>
                </c:pt>
              </c:numCache>
            </c:numRef>
          </c:val>
          <c:extLst>
            <c:ext xmlns:c16="http://schemas.microsoft.com/office/drawing/2014/chart" uri="{C3380CC4-5D6E-409C-BE32-E72D297353CC}">
              <c16:uniqueId val="{00000000-1F57-F640-9435-B8E1DD83FFCF}"/>
            </c:ext>
          </c:extLst>
        </c:ser>
        <c:dLbls>
          <c:showLegendKey val="0"/>
          <c:showVal val="0"/>
          <c:showCatName val="0"/>
          <c:showSerName val="0"/>
          <c:showPercent val="0"/>
          <c:showBubbleSize val="0"/>
        </c:dLbls>
        <c:gapWidth val="100"/>
        <c:axId val="34839375"/>
        <c:axId val="35215247"/>
      </c:barChart>
      <c:catAx>
        <c:axId val="34839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Gill Sans MT" panose="020B0502020104020203" pitchFamily="34" charset="77"/>
                <a:ea typeface="+mn-ea"/>
                <a:cs typeface="+mn-cs"/>
              </a:defRPr>
            </a:pPr>
            <a:endParaRPr lang="en-US"/>
          </a:p>
        </c:txPr>
        <c:crossAx val="35215247"/>
        <c:crosses val="autoZero"/>
        <c:auto val="1"/>
        <c:lblAlgn val="ctr"/>
        <c:lblOffset val="100"/>
        <c:noMultiLvlLbl val="0"/>
      </c:catAx>
      <c:valAx>
        <c:axId val="352152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Gill Sans MT" panose="020B0502020104020203" pitchFamily="34" charset="77"/>
                <a:ea typeface="+mn-ea"/>
                <a:cs typeface="+mn-cs"/>
              </a:defRPr>
            </a:pPr>
            <a:endParaRPr lang="en-US"/>
          </a:p>
        </c:txPr>
        <c:crossAx val="348393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200">
          <a:solidFill>
            <a:schemeClr val="tx1"/>
          </a:solidFill>
          <a:latin typeface="Gill Sans MT" panose="020B0502020104020203" pitchFamily="34" charset="77"/>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CE80E2-6647-6341-AA28-6B6DBA7B4538}" type="datetimeFigureOut">
              <a:rPr lang="en-US" smtClean="0"/>
              <a:t>3/6/23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888692A-1C5F-1042-9170-AE989ADC2475}" type="slidenum">
              <a:rPr lang="en-US" smtClean="0"/>
              <a:t>‹#›</a:t>
            </a:fld>
            <a:endParaRPr lang="en-US"/>
          </a:p>
        </p:txBody>
      </p:sp>
    </p:spTree>
    <p:extLst>
      <p:ext uri="{BB962C8B-B14F-4D97-AF65-F5344CB8AC3E}">
        <p14:creationId xmlns:p14="http://schemas.microsoft.com/office/powerpoint/2010/main" val="9339339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98472064"/>
      </p:ext>
    </p:extLst>
  </p:cSld>
  <p:clrMap bg1="lt1" tx1="dk1" bg2="lt2" tx2="dk2" accent1="accent1" accent2="accent2" accent3="accent3" accent4="accent4" accent5="accent5" accent6="accent6" hlink="hlink" folHlink="folHlink"/>
  <p:hf hdr="0" ftr="0" dt="0"/>
  <p:notesStyle>
    <a:lvl1pPr defTabSz="228600" latinLnBrk="0">
      <a:lnSpc>
        <a:spcPct val="117999"/>
      </a:lnSpc>
      <a:defRPr sz="1100">
        <a:latin typeface="Helvetica Neue"/>
        <a:ea typeface="Helvetica Neue"/>
        <a:cs typeface="Helvetica Neue"/>
        <a:sym typeface="Helvetica Neue"/>
      </a:defRPr>
    </a:lvl1pPr>
    <a:lvl2pPr indent="114300" defTabSz="228600" latinLnBrk="0">
      <a:lnSpc>
        <a:spcPct val="117999"/>
      </a:lnSpc>
      <a:defRPr sz="1100">
        <a:latin typeface="Helvetica Neue"/>
        <a:ea typeface="Helvetica Neue"/>
        <a:cs typeface="Helvetica Neue"/>
        <a:sym typeface="Helvetica Neue"/>
      </a:defRPr>
    </a:lvl2pPr>
    <a:lvl3pPr indent="228600" defTabSz="228600" latinLnBrk="0">
      <a:lnSpc>
        <a:spcPct val="117999"/>
      </a:lnSpc>
      <a:defRPr sz="1100">
        <a:latin typeface="Helvetica Neue"/>
        <a:ea typeface="Helvetica Neue"/>
        <a:cs typeface="Helvetica Neue"/>
        <a:sym typeface="Helvetica Neue"/>
      </a:defRPr>
    </a:lvl3pPr>
    <a:lvl4pPr indent="342900" defTabSz="228600" latinLnBrk="0">
      <a:lnSpc>
        <a:spcPct val="117999"/>
      </a:lnSpc>
      <a:defRPr sz="1100">
        <a:latin typeface="Helvetica Neue"/>
        <a:ea typeface="Helvetica Neue"/>
        <a:cs typeface="Helvetica Neue"/>
        <a:sym typeface="Helvetica Neue"/>
      </a:defRPr>
    </a:lvl4pPr>
    <a:lvl5pPr indent="457200" defTabSz="228600" latinLnBrk="0">
      <a:lnSpc>
        <a:spcPct val="117999"/>
      </a:lnSpc>
      <a:defRPr sz="1100">
        <a:latin typeface="Helvetica Neue"/>
        <a:ea typeface="Helvetica Neue"/>
        <a:cs typeface="Helvetica Neue"/>
        <a:sym typeface="Helvetica Neue"/>
      </a:defRPr>
    </a:lvl5pPr>
    <a:lvl6pPr indent="571500" defTabSz="228600" latinLnBrk="0">
      <a:lnSpc>
        <a:spcPct val="117999"/>
      </a:lnSpc>
      <a:defRPr sz="1100">
        <a:latin typeface="Helvetica Neue"/>
        <a:ea typeface="Helvetica Neue"/>
        <a:cs typeface="Helvetica Neue"/>
        <a:sym typeface="Helvetica Neue"/>
      </a:defRPr>
    </a:lvl6pPr>
    <a:lvl7pPr indent="685800" defTabSz="228600" latinLnBrk="0">
      <a:lnSpc>
        <a:spcPct val="117999"/>
      </a:lnSpc>
      <a:defRPr sz="1100">
        <a:latin typeface="Helvetica Neue"/>
        <a:ea typeface="Helvetica Neue"/>
        <a:cs typeface="Helvetica Neue"/>
        <a:sym typeface="Helvetica Neue"/>
      </a:defRPr>
    </a:lvl7pPr>
    <a:lvl8pPr indent="800100" defTabSz="228600" latinLnBrk="0">
      <a:lnSpc>
        <a:spcPct val="117999"/>
      </a:lnSpc>
      <a:defRPr sz="1100">
        <a:latin typeface="Helvetica Neue"/>
        <a:ea typeface="Helvetica Neue"/>
        <a:cs typeface="Helvetica Neue"/>
        <a:sym typeface="Helvetica Neue"/>
      </a:defRPr>
    </a:lvl8pPr>
    <a:lvl9pPr indent="914400" defTabSz="228600" latinLnBrk="0">
      <a:lnSpc>
        <a:spcPct val="117999"/>
      </a:lnSpc>
      <a:defRPr sz="1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432FF"/>
                </a:solidFill>
              </a:rPr>
              <a:t>Dr. Lin</a:t>
            </a:r>
          </a:p>
        </p:txBody>
      </p:sp>
    </p:spTree>
    <p:extLst>
      <p:ext uri="{BB962C8B-B14F-4D97-AF65-F5344CB8AC3E}">
        <p14:creationId xmlns:p14="http://schemas.microsoft.com/office/powerpoint/2010/main" val="569779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I have covered the background.</a:t>
            </a:r>
          </a:p>
        </p:txBody>
      </p:sp>
    </p:spTree>
    <p:extLst>
      <p:ext uri="{BB962C8B-B14F-4D97-AF65-F5344CB8AC3E}">
        <p14:creationId xmlns:p14="http://schemas.microsoft.com/office/powerpoint/2010/main" val="3347880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summarize my research.</a:t>
            </a:r>
          </a:p>
        </p:txBody>
      </p:sp>
    </p:spTree>
    <p:extLst>
      <p:ext uri="{BB962C8B-B14F-4D97-AF65-F5344CB8AC3E}">
        <p14:creationId xmlns:p14="http://schemas.microsoft.com/office/powerpoint/2010/main" val="2668231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try to apply graph to various cybersecurity applications. To achieve that, we aim to answer two research questions.</a:t>
            </a:r>
          </a:p>
          <a:p>
            <a:endParaRPr lang="en-US" dirty="0"/>
          </a:p>
          <a:p>
            <a:r>
              <a:rPr lang="en-US" dirty="0"/>
              <a:t>The first one is How to formalize the cybersecurity problem to a graph problem?</a:t>
            </a:r>
          </a:p>
          <a:p>
            <a:endParaRPr lang="en-US" dirty="0"/>
          </a:p>
          <a:p>
            <a:r>
              <a:rPr lang="en-US" dirty="0"/>
              <a:t>The second one is How to effectively and efficiently solve the graph problem? </a:t>
            </a:r>
          </a:p>
          <a:p>
            <a:endParaRPr lang="en-US" dirty="0"/>
          </a:p>
          <a:p>
            <a:r>
              <a:rPr lang="en-US" dirty="0"/>
              <a:t>With that, we deeply studied the code vulnerability detection problem.  We have built four systems with graph and graph algorithms.  </a:t>
            </a:r>
          </a:p>
          <a:p>
            <a:r>
              <a:rPr lang="en-US" dirty="0"/>
              <a:t>The first one is Illuminati, it detects source code vulnerability by using control flow graph and data flow graph. We used graph neural networks.</a:t>
            </a:r>
          </a:p>
          <a:p>
            <a:pPr marL="0" marR="0" lvl="0" indent="0" defTabSz="228600" eaLnBrk="1" fontAlgn="auto" latinLnBrk="0" hangingPunct="1">
              <a:lnSpc>
                <a:spcPct val="117999"/>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14141"/>
                </a:solidFill>
                <a:effectLst/>
                <a:uLnTx/>
                <a:uFillTx/>
                <a:latin typeface="Gill Sans MT" panose="020B0502020104020203" pitchFamily="34" charset="77"/>
                <a:sym typeface="Palatino"/>
              </a:rPr>
              <a:t>The second one is </a:t>
            </a:r>
            <a:r>
              <a:rPr kumimoji="0" lang="en-US" sz="1100" b="0" i="0" u="none" strike="noStrike" kern="0" cap="none" spc="0" normalizeH="0" baseline="0" noProof="0" dirty="0" err="1">
                <a:ln>
                  <a:noFill/>
                </a:ln>
                <a:solidFill>
                  <a:srgbClr val="414141"/>
                </a:solidFill>
                <a:effectLst/>
                <a:uLnTx/>
                <a:uFillTx/>
                <a:latin typeface="Gill Sans MT" panose="020B0502020104020203" pitchFamily="34" charset="77"/>
                <a:sym typeface="Palatino"/>
              </a:rPr>
              <a:t>DEFInit</a:t>
            </a:r>
            <a:r>
              <a:rPr kumimoji="0" lang="en-US" sz="1100" b="0" i="0" u="none" strike="noStrike" kern="0" cap="none" spc="0" normalizeH="0" baseline="0" noProof="0" dirty="0">
                <a:ln>
                  <a:noFill/>
                </a:ln>
                <a:solidFill>
                  <a:srgbClr val="414141"/>
                </a:solidFill>
                <a:effectLst/>
                <a:uLnTx/>
                <a:uFillTx/>
                <a:latin typeface="Gill Sans MT" panose="020B0502020104020203" pitchFamily="34" charset="77"/>
                <a:sym typeface="Palatino"/>
              </a:rPr>
              <a:t>, it scans Android firmware and identifies potential vulnerabilities related to system services. We built dependency graph and control flow graph.</a:t>
            </a:r>
            <a:endParaRPr lang="en-US" dirty="0"/>
          </a:p>
          <a:p>
            <a:r>
              <a:rPr lang="en-US" dirty="0"/>
              <a:t>The third one is </a:t>
            </a:r>
            <a:r>
              <a:rPr kumimoji="0" lang="en-US" sz="1100" b="0" i="0" u="none" strike="noStrike" kern="0" cap="none" spc="0" normalizeH="0" baseline="0" noProof="0" dirty="0" err="1">
                <a:ln>
                  <a:noFill/>
                </a:ln>
                <a:solidFill>
                  <a:srgbClr val="414141"/>
                </a:solidFill>
                <a:effectLst/>
                <a:uLnTx/>
                <a:uFillTx/>
                <a:latin typeface="Gill Sans MT" panose="020B0502020104020203" pitchFamily="34" charset="77"/>
                <a:sym typeface="Palatino"/>
              </a:rPr>
              <a:t>BugGraph</a:t>
            </a:r>
            <a:r>
              <a:rPr kumimoji="0" lang="en-US" sz="1100" b="0" i="0" u="none" strike="noStrike" kern="0" cap="none" spc="0" normalizeH="0" baseline="0" noProof="0" dirty="0">
                <a:ln>
                  <a:noFill/>
                </a:ln>
                <a:solidFill>
                  <a:srgbClr val="414141"/>
                </a:solidFill>
                <a:effectLst/>
                <a:uLnTx/>
                <a:uFillTx/>
                <a:latin typeface="Gill Sans MT" panose="020B0502020104020203" pitchFamily="34" charset="77"/>
                <a:sym typeface="Palatino"/>
              </a:rPr>
              <a:t>, it detects binary code vulnerability by building control flow graphs and applying graph triplet-loss network.</a:t>
            </a:r>
          </a:p>
          <a:p>
            <a:r>
              <a:rPr kumimoji="0" lang="en-US" sz="1100" b="0" i="0" u="none" strike="noStrike" kern="0" cap="none" spc="0" normalizeH="0" baseline="0" noProof="0" dirty="0">
                <a:ln>
                  <a:noFill/>
                </a:ln>
                <a:solidFill>
                  <a:srgbClr val="414141"/>
                </a:solidFill>
                <a:effectLst/>
                <a:uLnTx/>
                <a:uFillTx/>
                <a:latin typeface="Gill Sans MT" panose="020B0502020104020203" pitchFamily="34" charset="77"/>
                <a:sym typeface="Palatino"/>
              </a:rPr>
              <a:t>The fourth one is Vestige, it identifies binary code compilation provenance by building function call graph and applying graph attention network.</a:t>
            </a:r>
          </a:p>
        </p:txBody>
      </p:sp>
    </p:spTree>
    <p:extLst>
      <p:ext uri="{BB962C8B-B14F-4D97-AF65-F5344CB8AC3E}">
        <p14:creationId xmlns:p14="http://schemas.microsoft.com/office/powerpoint/2010/main" val="1176209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In the meantime, we have also applied graph algorithms to network threat detection. So far, we have studied malicious host detection and lateral movement detection in Enterprise network, and malicious URL detection in social network.</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In the following, I will deeply explain our efforts on code vulnerability detection by discussing two works, </a:t>
            </a:r>
            <a:r>
              <a:rPr lang="en-US" dirty="0" err="1"/>
              <a:t>DEFInit</a:t>
            </a:r>
            <a:r>
              <a:rPr lang="en-US" dirty="0"/>
              <a:t> and </a:t>
            </a:r>
            <a:r>
              <a:rPr lang="en-US" dirty="0" err="1"/>
              <a:t>BugGraph</a:t>
            </a:r>
            <a:r>
              <a:rPr lang="en-US" dirty="0"/>
              <a:t>.</a:t>
            </a:r>
          </a:p>
          <a:p>
            <a:endParaRPr lang="en-US" dirty="0"/>
          </a:p>
          <a:p>
            <a:endParaRPr lang="en-US" dirty="0"/>
          </a:p>
          <a:p>
            <a:endParaRPr lang="en-US" dirty="0"/>
          </a:p>
        </p:txBody>
      </p:sp>
    </p:spTree>
    <p:extLst>
      <p:ext uri="{BB962C8B-B14F-4D97-AF65-F5344CB8AC3E}">
        <p14:creationId xmlns:p14="http://schemas.microsoft.com/office/powerpoint/2010/main" val="505148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first look at </a:t>
            </a:r>
            <a:r>
              <a:rPr lang="en-US" dirty="0" err="1"/>
              <a:t>BugGraph</a:t>
            </a:r>
            <a:r>
              <a:rPr lang="en-US" dirty="0"/>
              <a:t> for binary code vulnerability detection.</a:t>
            </a:r>
          </a:p>
        </p:txBody>
      </p:sp>
    </p:spTree>
    <p:extLst>
      <p:ext uri="{BB962C8B-B14F-4D97-AF65-F5344CB8AC3E}">
        <p14:creationId xmlns:p14="http://schemas.microsoft.com/office/powerpoint/2010/main" val="2164158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part, I will present how to apply graph and graph algorithms to binary code vulnerability detection.</a:t>
            </a:r>
          </a:p>
          <a:p>
            <a:pPr marL="0" marR="0" lvl="1" indent="0" defTabSz="228600" eaLnBrk="1" fontAlgn="auto" latinLnBrk="0" hangingPunct="1">
              <a:lnSpc>
                <a:spcPct val="117999"/>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483430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228600" eaLnBrk="1" fontAlgn="auto" latinLnBrk="0" hangingPunct="1">
              <a:lnSpc>
                <a:spcPct val="117999"/>
              </a:lnSpc>
              <a:spcBef>
                <a:spcPts val="0"/>
              </a:spcBef>
              <a:spcAft>
                <a:spcPts val="0"/>
              </a:spcAft>
              <a:buClrTx/>
              <a:buSzTx/>
              <a:buFontTx/>
              <a:buNone/>
              <a:tabLst/>
              <a:defRPr/>
            </a:pPr>
            <a:r>
              <a:rPr lang="en-US" dirty="0"/>
              <a:t>Binary code is prevalent as the software vendors usually do not share the source code.</a:t>
            </a:r>
          </a:p>
          <a:p>
            <a:pPr marL="0" marR="0" indent="0" defTabSz="228600" eaLnBrk="1" fontAlgn="auto" latinLnBrk="0" hangingPunct="1">
              <a:lnSpc>
                <a:spcPct val="117999"/>
              </a:lnSpc>
              <a:spcBef>
                <a:spcPts val="0"/>
              </a:spcBef>
              <a:spcAft>
                <a:spcPts val="0"/>
              </a:spcAft>
              <a:buClrTx/>
              <a:buSzTx/>
              <a:buFontTx/>
              <a:buNone/>
              <a:tabLst/>
              <a:defRPr/>
            </a:pPr>
            <a:r>
              <a:rPr lang="en-US" dirty="0"/>
              <a:t>A significant number of binaries are running in the wild, e.g., the firmware of IoT devices.</a:t>
            </a:r>
          </a:p>
          <a:p>
            <a:pPr marL="0" marR="0" indent="0" defTabSz="228600" eaLnBrk="1" fontAlgn="auto" latinLnBrk="0" hangingPunct="1">
              <a:lnSpc>
                <a:spcPct val="117999"/>
              </a:lnSpc>
              <a:spcBef>
                <a:spcPts val="0"/>
              </a:spcBef>
              <a:spcAft>
                <a:spcPts val="0"/>
              </a:spcAft>
              <a:buClrTx/>
              <a:buSzTx/>
              <a:buFontTx/>
              <a:buNone/>
              <a:tabLst/>
              <a:defRPr/>
            </a:pPr>
            <a:endParaRPr lang="en-US" dirty="0"/>
          </a:p>
          <a:p>
            <a:r>
              <a:rPr lang="en-US" dirty="0"/>
              <a:t>This figure shows the </a:t>
            </a:r>
            <a:r>
              <a:rPr lang="en-US" dirty="0">
                <a:solidFill>
                  <a:srgbClr val="0432FF"/>
                </a:solidFill>
                <a:latin typeface="Gill Sans MT" panose="020B0502020104020203" pitchFamily="34" charset="77"/>
              </a:rPr>
              <a:t>Num. of Connected IoT Devices from 2015 to 2025. The x-axis shows the year, and y-axis shows the count in billion. </a:t>
            </a:r>
          </a:p>
          <a:p>
            <a:r>
              <a:rPr lang="en-US" dirty="0">
                <a:solidFill>
                  <a:srgbClr val="0432FF"/>
                </a:solidFill>
                <a:latin typeface="Gill Sans MT" panose="020B0502020104020203" pitchFamily="34" charset="77"/>
              </a:rPr>
              <a:t>By this year, it is expected to reach 40 billion. </a:t>
            </a:r>
          </a:p>
          <a:p>
            <a:r>
              <a:rPr lang="en-US" dirty="0">
                <a:solidFill>
                  <a:srgbClr val="0432FF"/>
                </a:solidFill>
                <a:latin typeface="Gill Sans MT" panose="020B0502020104020203" pitchFamily="34" charset="77"/>
              </a:rPr>
              <a:t>And it is estimated to reach 75 billion by 2025.</a:t>
            </a:r>
          </a:p>
          <a:p>
            <a:pPr marL="0" marR="0" indent="0" defTabSz="2286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841250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228600" eaLnBrk="1" fontAlgn="auto" latinLnBrk="0" hangingPunct="1">
              <a:lnSpc>
                <a:spcPct val="117999"/>
              </a:lnSpc>
              <a:spcBef>
                <a:spcPts val="0"/>
              </a:spcBef>
              <a:spcAft>
                <a:spcPts val="0"/>
              </a:spcAft>
              <a:buClrTx/>
              <a:buSzTx/>
              <a:buFontTx/>
              <a:buNone/>
              <a:tabLst/>
              <a:defRPr/>
            </a:pPr>
            <a:r>
              <a:rPr lang="en-US" dirty="0"/>
              <a:t>Although the binary code is closed source, the open-source libraries are widely used in binaries, e.g., OpenSSL.</a:t>
            </a:r>
          </a:p>
          <a:p>
            <a:pPr marL="0" marR="0" indent="0" defTabSz="228600" eaLnBrk="1" fontAlgn="auto" latinLnBrk="0" hangingPunct="1">
              <a:lnSpc>
                <a:spcPct val="117999"/>
              </a:lnSpc>
              <a:spcBef>
                <a:spcPts val="0"/>
              </a:spcBef>
              <a:spcAft>
                <a:spcPts val="0"/>
              </a:spcAft>
              <a:buClrTx/>
              <a:buSzTx/>
              <a:buFontTx/>
              <a:buNone/>
              <a:tabLst/>
              <a:defRPr/>
            </a:pPr>
            <a:endParaRPr lang="en-US" dirty="0"/>
          </a:p>
          <a:p>
            <a:pPr marL="0" marR="0" indent="0" defTabSz="228600" eaLnBrk="1" fontAlgn="auto" latinLnBrk="0" hangingPunct="1">
              <a:lnSpc>
                <a:spcPct val="117999"/>
              </a:lnSpc>
              <a:spcBef>
                <a:spcPts val="0"/>
              </a:spcBef>
              <a:spcAft>
                <a:spcPts val="0"/>
              </a:spcAft>
              <a:buClrTx/>
              <a:buSzTx/>
              <a:buFontTx/>
              <a:buNone/>
              <a:tabLst/>
              <a:defRPr/>
            </a:pPr>
            <a:r>
              <a:rPr lang="en-US" dirty="0"/>
              <a:t>And up to 80% of the binaries in IoT firmware still use third-party libraries with already discovered vulnerabilities.</a:t>
            </a:r>
          </a:p>
          <a:p>
            <a:pPr marL="0" marR="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So, the research problem we are focusing on is how to scalably check whether the already discovered vulnerabilities</a:t>
            </a:r>
            <a:r>
              <a:rPr lang="zh-CN" altLang="en-US" dirty="0"/>
              <a:t> </a:t>
            </a:r>
            <a:r>
              <a:rPr lang="en-US" altLang="zh-CN" dirty="0"/>
              <a:t>(</a:t>
            </a:r>
            <a:r>
              <a:rPr lang="en-US" altLang="zh-CN" dirty="0" err="1"/>
              <a:t>reprensted</a:t>
            </a:r>
            <a:r>
              <a:rPr lang="en-US" altLang="zh-CN" dirty="0"/>
              <a:t> as source code)</a:t>
            </a:r>
            <a:r>
              <a:rPr lang="en-US" dirty="0"/>
              <a:t> still exist in the </a:t>
            </a:r>
            <a:r>
              <a:rPr lang="en-US" i="1" dirty="0">
                <a:solidFill>
                  <a:srgbClr val="FF0000"/>
                </a:solidFill>
              </a:rPr>
              <a:t>unknown</a:t>
            </a:r>
            <a:r>
              <a:rPr lang="en-US" dirty="0"/>
              <a:t> binary code.</a:t>
            </a:r>
          </a:p>
          <a:p>
            <a:pPr marL="0" marR="0" indent="0" defTabSz="2286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52002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An efficient type of solutions is similarity-based.</a:t>
            </a:r>
          </a:p>
          <a:p>
            <a:pPr marL="0" marR="0" lvl="0" indent="0" defTabSz="228600" eaLnBrk="1" fontAlgn="auto" latinLnBrk="0" hangingPunct="1">
              <a:lnSpc>
                <a:spcPct val="117999"/>
              </a:lnSpc>
              <a:spcBef>
                <a:spcPts val="0"/>
              </a:spcBef>
              <a:spcAft>
                <a:spcPts val="0"/>
              </a:spcAft>
              <a:buClrTx/>
              <a:buSzTx/>
              <a:buFontTx/>
              <a:buNone/>
              <a:tabLst/>
              <a:defRPr/>
            </a:pPr>
            <a:r>
              <a:rPr lang="en-US" dirty="0"/>
              <a:t>It is motivated by the observation, that If an </a:t>
            </a:r>
            <a:r>
              <a:rPr lang="en-US" dirty="0">
                <a:solidFill>
                  <a:srgbClr val="0432FF"/>
                </a:solidFill>
              </a:rPr>
              <a:t>unknown code </a:t>
            </a:r>
            <a:r>
              <a:rPr lang="en-US" dirty="0"/>
              <a:t>is similar to a </a:t>
            </a:r>
            <a:r>
              <a:rPr lang="en-US" dirty="0">
                <a:solidFill>
                  <a:srgbClr val="0432FF"/>
                </a:solidFill>
              </a:rPr>
              <a:t>discovered vulnerability</a:t>
            </a:r>
            <a:r>
              <a:rPr lang="en-US" dirty="0"/>
              <a:t> code, then the unknown code is potentially to have the same vulnerability. </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With that, the problem of vulnerability detection has become the problem of source-binary code similarity detection.</a:t>
            </a:r>
          </a:p>
          <a:p>
            <a:endParaRPr lang="en-US" dirty="0"/>
          </a:p>
          <a:p>
            <a:r>
              <a:rPr lang="en-US" dirty="0"/>
              <a:t>It is challenging to directly compare the source and binary code because they are </a:t>
            </a:r>
            <a:r>
              <a:rPr lang="en-US" dirty="0">
                <a:solidFill>
                  <a:srgbClr val="0432FF"/>
                </a:solidFill>
              </a:rPr>
              <a:t>not </a:t>
            </a:r>
            <a:r>
              <a:rPr lang="en-US" sz="1100" i="1" dirty="0">
                <a:solidFill>
                  <a:srgbClr val="FF0000"/>
                </a:solidFill>
              </a:rPr>
              <a:t>in a canonicalized form</a:t>
            </a:r>
            <a:r>
              <a:rPr lang="en-US" dirty="0"/>
              <a:t>.</a:t>
            </a:r>
          </a:p>
          <a:p>
            <a:endParaRPr lang="en-US" dirty="0"/>
          </a:p>
          <a:p>
            <a:r>
              <a:rPr lang="en-US" dirty="0"/>
              <a:t>To solve that, the previous works would compile the source code to a binary, usually with a randomly picked compilation option.</a:t>
            </a:r>
          </a:p>
          <a:p>
            <a:r>
              <a:rPr lang="en-US" dirty="0"/>
              <a:t>And then, the problem becomes </a:t>
            </a:r>
            <a:r>
              <a:rPr lang="en-US" dirty="0">
                <a:solidFill>
                  <a:srgbClr val="0432FF"/>
                </a:solidFill>
                <a:sym typeface="Wingdings" pitchFamily="2" charset="2"/>
              </a:rPr>
              <a:t>binary code similarity detection.</a:t>
            </a:r>
          </a:p>
          <a:p>
            <a:endParaRPr lang="en-US" dirty="0">
              <a:solidFill>
                <a:srgbClr val="0432FF"/>
              </a:solidFill>
              <a:sym typeface="Wingdings" pitchFamily="2" charset="2"/>
            </a:endParaRPr>
          </a:p>
          <a:p>
            <a:r>
              <a:rPr lang="en-US" dirty="0">
                <a:solidFill>
                  <a:srgbClr val="0432FF"/>
                </a:solidFill>
                <a:sym typeface="Wingdings" pitchFamily="2" charset="2"/>
              </a:rPr>
              <a:t>However, this kind of solutions face two major challenges.</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54712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1"/>
            <a:r>
              <a:rPr lang="en-US" dirty="0">
                <a:solidFill>
                  <a:srgbClr val="0432FF"/>
                </a:solidFill>
                <a:sym typeface="Wingdings" pitchFamily="2" charset="2"/>
              </a:rPr>
              <a:t>The first challenge is </a:t>
            </a:r>
            <a:r>
              <a:rPr lang="en-US" i="1" dirty="0">
                <a:solidFill>
                  <a:srgbClr val="FF0000"/>
                </a:solidFill>
                <a:sym typeface="Wingdings" pitchFamily="2" charset="2"/>
              </a:rPr>
              <a:t>l</a:t>
            </a:r>
            <a:r>
              <a:rPr lang="en-US" i="1" dirty="0">
                <a:solidFill>
                  <a:srgbClr val="FF0000"/>
                </a:solidFill>
              </a:rPr>
              <a:t>ow accuracy due to many combinations of compiling options.</a:t>
            </a:r>
          </a:p>
          <a:p>
            <a:pPr hangingPunct="1"/>
            <a:endParaRPr lang="en-US" i="1" dirty="0">
              <a:solidFill>
                <a:srgbClr val="FF0000"/>
              </a:solidFill>
              <a:sym typeface="Wingdings" pitchFamily="2" charset="2"/>
            </a:endParaRPr>
          </a:p>
          <a:p>
            <a:pPr hangingPunct="1"/>
            <a:r>
              <a:rPr lang="en-US" i="0" dirty="0">
                <a:solidFill>
                  <a:srgbClr val="FF0000"/>
                </a:solidFill>
                <a:sym typeface="Wingdings" pitchFamily="2" charset="2"/>
              </a:rPr>
              <a:t>Let’s look at how the binary code is generated. Given the source code, a compiler would apply front end analysis and generate the compiler specific intermediate representation. Next, it will apply middle end analysis and optimize the intermediate representation. Later, it will use back-end analysis and generate machine-specific binary code. </a:t>
            </a:r>
          </a:p>
          <a:p>
            <a:pPr hangingPunct="1"/>
            <a:endParaRPr lang="en-US" i="0" dirty="0">
              <a:solidFill>
                <a:srgbClr val="FF0000"/>
              </a:solidFill>
              <a:sym typeface="Wingdings" pitchFamily="2" charset="2"/>
            </a:endParaRPr>
          </a:p>
          <a:p>
            <a:pPr hangingPunct="1"/>
            <a:r>
              <a:rPr lang="en-US" i="0" dirty="0">
                <a:solidFill>
                  <a:srgbClr val="FF0000"/>
                </a:solidFill>
                <a:sym typeface="Wingdings" pitchFamily="2" charset="2"/>
              </a:rPr>
              <a:t>So, in this process, the compiler, optimization level, and architecture would </a:t>
            </a:r>
            <a:r>
              <a:rPr lang="en-US" i="0" dirty="0"/>
              <a:t>all affect how the binary code is generated.</a:t>
            </a: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There are so many combinations of compiling options, for example, the GCC compiler has over 200 versions and the LLVM compiler has over 50 versions. </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And each compiler version has at least four optimization levels.</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Also, there are various architectures, including x86, ARM, MIPs, and others. So, two randomly picked binary codes could have very different compiling options. And this would dramatically lower the accuracy.</a:t>
            </a:r>
          </a:p>
        </p:txBody>
      </p:sp>
    </p:spTree>
    <p:extLst>
      <p:ext uri="{BB962C8B-B14F-4D97-AF65-F5344CB8AC3E}">
        <p14:creationId xmlns:p14="http://schemas.microsoft.com/office/powerpoint/2010/main" val="2818526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lvl="0" indent="0" algn="l" rtl="0">
              <a:lnSpc>
                <a:spcPct val="100000"/>
              </a:lnSpc>
              <a:spcBef>
                <a:spcPts val="0"/>
              </a:spcBef>
              <a:spcAft>
                <a:spcPts val="0"/>
              </a:spcAft>
              <a:buClr>
                <a:srgbClr val="000000"/>
              </a:buClr>
              <a:buSzPts val="1800"/>
              <a:buFont typeface="Nunito"/>
              <a:buNone/>
            </a:pPr>
            <a:r>
              <a:rPr lang="en" dirty="0">
                <a:solidFill>
                  <a:schemeClr val="tx2">
                    <a:lumMod val="75000"/>
                  </a:schemeClr>
                </a:solidFill>
                <a:latin typeface="Gill Sans MT" panose="020B0502020104020203" pitchFamily="34" charset="77"/>
                <a:ea typeface="Nunito"/>
                <a:cs typeface="Nunito"/>
                <a:sym typeface="Nunito"/>
              </a:rPr>
              <a:t>So, what is a vulnerability?</a:t>
            </a:r>
          </a:p>
          <a:p>
            <a:pPr marL="114300" lvl="0" indent="0" algn="l" rtl="0">
              <a:lnSpc>
                <a:spcPct val="100000"/>
              </a:lnSpc>
              <a:spcBef>
                <a:spcPts val="0"/>
              </a:spcBef>
              <a:spcAft>
                <a:spcPts val="0"/>
              </a:spcAft>
              <a:buClr>
                <a:srgbClr val="000000"/>
              </a:buClr>
              <a:buSzPts val="1800"/>
              <a:buFont typeface="Nunito"/>
              <a:buNone/>
            </a:pPr>
            <a:r>
              <a:rPr lang="en" dirty="0">
                <a:solidFill>
                  <a:schemeClr val="tx2">
                    <a:lumMod val="75000"/>
                  </a:schemeClr>
                </a:solidFill>
                <a:latin typeface="Gill Sans MT" panose="020B0502020104020203" pitchFamily="34" charset="77"/>
                <a:ea typeface="Nunito"/>
                <a:cs typeface="Nunito"/>
                <a:sym typeface="Nunito"/>
              </a:rPr>
              <a:t>A vulnerability is a </a:t>
            </a:r>
            <a:r>
              <a:rPr lang="en" dirty="0">
                <a:solidFill>
                  <a:srgbClr val="0432FF"/>
                </a:solidFill>
                <a:latin typeface="Gill Sans MT" panose="020B0502020104020203" pitchFamily="34" charset="77"/>
                <a:ea typeface="Nunito"/>
                <a:cs typeface="Nunito"/>
                <a:sym typeface="Nunito"/>
              </a:rPr>
              <a:t>weakness</a:t>
            </a:r>
            <a:r>
              <a:rPr lang="en" dirty="0">
                <a:solidFill>
                  <a:schemeClr val="tx2">
                    <a:lumMod val="75000"/>
                  </a:schemeClr>
                </a:solidFill>
                <a:latin typeface="Gill Sans MT" panose="020B0502020104020203" pitchFamily="34" charset="77"/>
                <a:ea typeface="Nunito"/>
                <a:cs typeface="Nunito"/>
                <a:sym typeface="Nunito"/>
              </a:rPr>
              <a:t> (usually a </a:t>
            </a:r>
            <a:r>
              <a:rPr lang="en" dirty="0">
                <a:solidFill>
                  <a:srgbClr val="0432FF"/>
                </a:solidFill>
                <a:latin typeface="Gill Sans MT" panose="020B0502020104020203" pitchFamily="34" charset="77"/>
                <a:ea typeface="Nunito"/>
                <a:cs typeface="Nunito"/>
                <a:sym typeface="Nunito"/>
              </a:rPr>
              <a:t>bug</a:t>
            </a:r>
            <a:r>
              <a:rPr lang="en" dirty="0">
                <a:solidFill>
                  <a:schemeClr val="tx2">
                    <a:lumMod val="75000"/>
                  </a:schemeClr>
                </a:solidFill>
                <a:latin typeface="Gill Sans MT" panose="020B0502020104020203" pitchFamily="34" charset="77"/>
                <a:ea typeface="Nunito"/>
                <a:cs typeface="Nunito"/>
                <a:sym typeface="Nunito"/>
              </a:rPr>
              <a:t>) that can be exploited by the attacker to perform unauthorized activities.</a:t>
            </a:r>
          </a:p>
          <a:p>
            <a:pPr marL="114300" lvl="0" indent="0" algn="l" rtl="0">
              <a:lnSpc>
                <a:spcPct val="100000"/>
              </a:lnSpc>
              <a:spcBef>
                <a:spcPts val="0"/>
              </a:spcBef>
              <a:spcAft>
                <a:spcPts val="0"/>
              </a:spcAft>
              <a:buClr>
                <a:srgbClr val="000000"/>
              </a:buClr>
              <a:buSzPts val="1800"/>
              <a:buFont typeface="Nunito"/>
              <a:buNone/>
            </a:pPr>
            <a:endParaRPr lang="en" dirty="0">
              <a:solidFill>
                <a:schemeClr val="tx2">
                  <a:lumMod val="75000"/>
                </a:schemeClr>
              </a:solidFill>
              <a:latin typeface="Gill Sans MT" panose="020B0502020104020203" pitchFamily="34" charset="77"/>
              <a:ea typeface="Nunito"/>
              <a:cs typeface="Nunito"/>
              <a:sym typeface="Nunito"/>
            </a:endParaRPr>
          </a:p>
          <a:p>
            <a:pPr marL="114300" lvl="0" indent="0" algn="l" rtl="0">
              <a:lnSpc>
                <a:spcPct val="100000"/>
              </a:lnSpc>
              <a:spcBef>
                <a:spcPts val="0"/>
              </a:spcBef>
              <a:spcAft>
                <a:spcPts val="0"/>
              </a:spcAft>
              <a:buClr>
                <a:srgbClr val="000000"/>
              </a:buClr>
              <a:buSzPts val="1800"/>
              <a:buFont typeface="Nunito"/>
              <a:buNone/>
            </a:pPr>
            <a:r>
              <a:rPr lang="en" dirty="0">
                <a:solidFill>
                  <a:schemeClr val="tx2">
                    <a:lumMod val="75000"/>
                  </a:schemeClr>
                </a:solidFill>
                <a:latin typeface="Gill Sans MT" panose="020B0502020104020203" pitchFamily="34" charset="77"/>
                <a:ea typeface="Nunito"/>
                <a:cs typeface="Nunito"/>
                <a:sym typeface="Nunito"/>
              </a:rPr>
              <a:t>This is an example code of square sum. It looks good. But if you look closely, </a:t>
            </a:r>
          </a:p>
          <a:p>
            <a:pPr marL="114300" lvl="0" indent="0" algn="l" rtl="0">
              <a:lnSpc>
                <a:spcPct val="100000"/>
              </a:lnSpc>
              <a:spcBef>
                <a:spcPts val="0"/>
              </a:spcBef>
              <a:spcAft>
                <a:spcPts val="0"/>
              </a:spcAft>
              <a:buClr>
                <a:srgbClr val="000000"/>
              </a:buClr>
              <a:buSzPts val="1800"/>
              <a:buFont typeface="Nunito"/>
              <a:buNone/>
            </a:pPr>
            <a:endParaRPr lang="en" dirty="0">
              <a:solidFill>
                <a:schemeClr val="tx2">
                  <a:lumMod val="75000"/>
                </a:schemeClr>
              </a:solidFill>
              <a:latin typeface="Gill Sans MT" panose="020B0502020104020203" pitchFamily="34" charset="77"/>
              <a:ea typeface="Nunito"/>
              <a:cs typeface="Nunito"/>
              <a:sym typeface="Nunito"/>
            </a:endParaRPr>
          </a:p>
          <a:p>
            <a:pPr marL="114300" lvl="0" indent="0" algn="l" rtl="0">
              <a:lnSpc>
                <a:spcPct val="100000"/>
              </a:lnSpc>
              <a:spcBef>
                <a:spcPts val="0"/>
              </a:spcBef>
              <a:spcAft>
                <a:spcPts val="0"/>
              </a:spcAft>
              <a:buClr>
                <a:srgbClr val="000000"/>
              </a:buClr>
              <a:buSzPts val="1800"/>
              <a:buFont typeface="Nunito"/>
              <a:buNone/>
            </a:pPr>
            <a:r>
              <a:rPr lang="en" dirty="0">
                <a:solidFill>
                  <a:schemeClr val="tx2">
                    <a:lumMod val="75000"/>
                  </a:schemeClr>
                </a:solidFill>
                <a:latin typeface="Gill Sans MT" panose="020B0502020104020203" pitchFamily="34" charset="77"/>
                <a:ea typeface="Nunito"/>
                <a:cs typeface="Nunito"/>
                <a:sym typeface="Nunito"/>
              </a:rPr>
              <a:t>at line 7, the value of result could exceed the limit of 32-bit integer. </a:t>
            </a:r>
          </a:p>
          <a:p>
            <a:pPr marL="114300" lvl="0" indent="0" algn="l" rtl="0">
              <a:lnSpc>
                <a:spcPct val="100000"/>
              </a:lnSpc>
              <a:spcBef>
                <a:spcPts val="0"/>
              </a:spcBef>
              <a:spcAft>
                <a:spcPts val="0"/>
              </a:spcAft>
              <a:buClr>
                <a:srgbClr val="000000"/>
              </a:buClr>
              <a:buSzPts val="1800"/>
              <a:buFont typeface="Nunito"/>
              <a:buNone/>
            </a:pPr>
            <a:endParaRPr lang="en" dirty="0">
              <a:solidFill>
                <a:schemeClr val="tx2">
                  <a:lumMod val="75000"/>
                </a:schemeClr>
              </a:solidFill>
              <a:latin typeface="Gill Sans MT" panose="020B0502020104020203" pitchFamily="34" charset="77"/>
              <a:ea typeface="Nunito"/>
              <a:cs typeface="Nunito"/>
              <a:sym typeface="Nunito"/>
            </a:endParaRPr>
          </a:p>
          <a:p>
            <a:pPr marL="114300" lvl="0" indent="0" algn="l" rtl="0">
              <a:lnSpc>
                <a:spcPct val="100000"/>
              </a:lnSpc>
              <a:spcBef>
                <a:spcPts val="0"/>
              </a:spcBef>
              <a:spcAft>
                <a:spcPts val="0"/>
              </a:spcAft>
              <a:buClr>
                <a:srgbClr val="000000"/>
              </a:buClr>
              <a:buSzPts val="1800"/>
              <a:buFont typeface="Nunito"/>
              <a:buNone/>
            </a:pPr>
            <a:r>
              <a:rPr lang="en" dirty="0">
                <a:solidFill>
                  <a:schemeClr val="tx2">
                    <a:lumMod val="75000"/>
                  </a:schemeClr>
                </a:solidFill>
                <a:latin typeface="Gill Sans MT" panose="020B0502020104020203" pitchFamily="34" charset="77"/>
                <a:ea typeface="Nunito"/>
                <a:cs typeface="Nunito"/>
                <a:sym typeface="Nunito"/>
              </a:rPr>
              <a:t>This would cause an integer overflow vulnerability, which can further be exploited to cause other serious security issues.</a:t>
            </a:r>
          </a:p>
          <a:p>
            <a:pPr marL="114300" lvl="0" indent="0" algn="l" rtl="0">
              <a:lnSpc>
                <a:spcPct val="100000"/>
              </a:lnSpc>
              <a:spcBef>
                <a:spcPts val="0"/>
              </a:spcBef>
              <a:spcAft>
                <a:spcPts val="0"/>
              </a:spcAft>
              <a:buClr>
                <a:srgbClr val="000000"/>
              </a:buClr>
              <a:buSzPts val="1800"/>
              <a:buFont typeface="Nunito"/>
              <a:buNone/>
            </a:pPr>
            <a:endParaRPr lang="en" dirty="0">
              <a:solidFill>
                <a:schemeClr val="tx2">
                  <a:lumMod val="75000"/>
                </a:schemeClr>
              </a:solidFill>
              <a:latin typeface="Gill Sans MT" panose="020B0502020104020203" pitchFamily="34" charset="77"/>
              <a:ea typeface="Nunito"/>
              <a:cs typeface="Nunito"/>
              <a:sym typeface="Nunito"/>
            </a:endParaRPr>
          </a:p>
          <a:p>
            <a:pPr marL="114300" marR="0" lvl="0" indent="0" algn="l" defTabSz="228600" rtl="0" eaLnBrk="1" fontAlgn="auto" latinLnBrk="0" hangingPunct="1">
              <a:lnSpc>
                <a:spcPct val="100000"/>
              </a:lnSpc>
              <a:spcBef>
                <a:spcPts val="0"/>
              </a:spcBef>
              <a:spcAft>
                <a:spcPts val="0"/>
              </a:spcAft>
              <a:buClr>
                <a:srgbClr val="000000"/>
              </a:buClr>
              <a:buSzPts val="1800"/>
              <a:buFont typeface="Nunito"/>
              <a:buNone/>
              <a:tabLst/>
              <a:defRPr/>
            </a:pPr>
            <a:endParaRPr lang="en-US" dirty="0">
              <a:latin typeface="Gill Sans MT" panose="020B0502020104020203" pitchFamily="34" charset="77"/>
              <a:ea typeface="Nunito"/>
              <a:cs typeface="Nunito"/>
              <a:sym typeface="Nunito"/>
            </a:endParaRPr>
          </a:p>
          <a:p>
            <a:pPr marL="114300" lvl="0" indent="0" algn="l" rtl="0">
              <a:lnSpc>
                <a:spcPct val="100000"/>
              </a:lnSpc>
              <a:spcBef>
                <a:spcPts val="0"/>
              </a:spcBef>
              <a:spcAft>
                <a:spcPts val="0"/>
              </a:spcAft>
              <a:buClr>
                <a:srgbClr val="000000"/>
              </a:buClr>
              <a:buSzPts val="1800"/>
              <a:buFont typeface="Nunito"/>
              <a:buNone/>
            </a:pPr>
            <a:endParaRPr lang="en" dirty="0">
              <a:solidFill>
                <a:schemeClr val="tx2">
                  <a:lumMod val="75000"/>
                </a:schemeClr>
              </a:solidFill>
              <a:latin typeface="Gill Sans MT" panose="020B0502020104020203" pitchFamily="34" charset="77"/>
              <a:ea typeface="Nunito"/>
              <a:cs typeface="Nunito"/>
              <a:sym typeface="Nunito"/>
            </a:endParaRPr>
          </a:p>
          <a:p>
            <a:pPr marL="114300" lvl="0" indent="0" algn="l" rtl="0">
              <a:lnSpc>
                <a:spcPct val="100000"/>
              </a:lnSpc>
              <a:spcBef>
                <a:spcPts val="0"/>
              </a:spcBef>
              <a:spcAft>
                <a:spcPts val="0"/>
              </a:spcAft>
              <a:buClr>
                <a:srgbClr val="000000"/>
              </a:buClr>
              <a:buSzPts val="1800"/>
              <a:buFont typeface="Nunito"/>
              <a:buNone/>
            </a:pPr>
            <a:endParaRPr lang="en" dirty="0">
              <a:solidFill>
                <a:schemeClr val="tx2">
                  <a:lumMod val="75000"/>
                </a:schemeClr>
              </a:solidFill>
              <a:latin typeface="Gill Sans MT" panose="020B0502020104020203" pitchFamily="34" charset="77"/>
              <a:ea typeface="Nunito"/>
              <a:cs typeface="Nunito"/>
              <a:sym typeface="Nunito"/>
            </a:endParaRPr>
          </a:p>
        </p:txBody>
      </p:sp>
    </p:spTree>
    <p:extLst>
      <p:ext uri="{BB962C8B-B14F-4D97-AF65-F5344CB8AC3E}">
        <p14:creationId xmlns:p14="http://schemas.microsoft.com/office/powerpoint/2010/main" val="3537485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Let me explain why would this lower the accuracy with the square sum function example.</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using compiler LLVM-3.3 with optimization level O1 on x86 architecture, we will get a disassembled binary code with its control flow like this.</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But if we use GCC-4.8.5 with optimization level O3 on x64 architecture, we will get a disassembled binary code like this. The assembly codes are ignored because the code size is too big.</a:t>
            </a:r>
            <a:endParaRPr lang="en-US" sz="1100" dirty="0">
              <a:effectLst/>
              <a:latin typeface="Helvetica Neue"/>
              <a:ea typeface="Helvetica Neue"/>
              <a:cs typeface="Helvetica Neue"/>
              <a:sym typeface="Helvetica Neue"/>
            </a:endParaRPr>
          </a:p>
          <a:p>
            <a:r>
              <a:rPr lang="en-US" sz="1100" dirty="0">
                <a:effectLst/>
                <a:latin typeface="Helvetica Neue"/>
                <a:ea typeface="Helvetica Neue"/>
                <a:cs typeface="Helvetica Neue"/>
                <a:sym typeface="Helvetica Neue"/>
              </a:rPr>
              <a:t>In this case, both the code size and control flows are greatly changed, </a:t>
            </a:r>
          </a:p>
          <a:p>
            <a:endParaRPr lang="en-US" sz="1100" dirty="0">
              <a:effectLst/>
              <a:latin typeface="Helvetica Neue"/>
              <a:ea typeface="Helvetica Neue"/>
              <a:cs typeface="Helvetica Neue"/>
              <a:sym typeface="Helvetica Neue"/>
            </a:endParaRPr>
          </a:p>
          <a:p>
            <a:r>
              <a:rPr lang="en-US" sz="1100" dirty="0">
                <a:effectLst/>
                <a:latin typeface="Helvetica Neue"/>
                <a:ea typeface="Helvetica Neue"/>
                <a:cs typeface="Helvetica Neue"/>
                <a:sym typeface="Helvetica Neue"/>
              </a:rPr>
              <a:t>mainly because the optimization level O3 applies loop related optimization techniques, such as, loop unrolling and tree vectorization.</a:t>
            </a: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It is quite challenging to find these two disassembly codes similar no matter from instructions or code structures. </a:t>
            </a:r>
          </a:p>
        </p:txBody>
      </p:sp>
    </p:spTree>
    <p:extLst>
      <p:ext uri="{BB962C8B-B14F-4D97-AF65-F5344CB8AC3E}">
        <p14:creationId xmlns:p14="http://schemas.microsoft.com/office/powerpoint/2010/main" val="3516510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second challenge is from the source code level. There are three types of similar code.</a:t>
            </a:r>
          </a:p>
          <a:p>
            <a:pPr hangingPunct="1"/>
            <a:endParaRPr lang="en-US" dirty="0"/>
          </a:p>
          <a:p>
            <a:pPr hangingPunct="1"/>
            <a:r>
              <a:rPr lang="en-US" dirty="0"/>
              <a:t>By definition, type-1 has Difference in the white space, blank line, layout, and comment. </a:t>
            </a:r>
          </a:p>
          <a:p>
            <a:pPr hangingPunct="1"/>
            <a:endParaRPr lang="en-US" dirty="0"/>
          </a:p>
          <a:p>
            <a:pPr hangingPunct="1"/>
            <a:r>
              <a:rPr lang="en-US" dirty="0"/>
              <a:t>type-2 has difference in identifiers, literals, and data types. </a:t>
            </a:r>
          </a:p>
          <a:p>
            <a:pPr hangingPunct="1"/>
            <a:endParaRPr lang="en-US" dirty="0"/>
          </a:p>
          <a:p>
            <a:pPr hangingPunct="1"/>
            <a:r>
              <a:rPr lang="en-US" dirty="0"/>
              <a:t>type-3 has difference in statements, including changed, added, or deleted.</a:t>
            </a:r>
          </a:p>
          <a:p>
            <a:pPr hangingPunct="1"/>
            <a:endParaRPr lang="en-US" dirty="0"/>
          </a:p>
          <a:p>
            <a:pPr hangingPunct="1">
              <a:spcBef>
                <a:spcPts val="1000"/>
              </a:spcBef>
            </a:pPr>
            <a:r>
              <a:rPr lang="en-US" sz="1100" dirty="0"/>
              <a:t>Existing works only focus on type-1/2 similar code, but the </a:t>
            </a:r>
            <a:r>
              <a:rPr lang="en-US" dirty="0"/>
              <a:t>type-3 similar code actually contributed to over 50% of all vulnerabilities </a:t>
            </a:r>
            <a:r>
              <a:rPr lang="en-US" sz="1100" dirty="0"/>
              <a:t>discovered by code similarity methods.</a:t>
            </a:r>
          </a:p>
          <a:p>
            <a:pPr hangingPunct="1">
              <a:spcBef>
                <a:spcPts val="1000"/>
              </a:spcBef>
            </a:pPr>
            <a:r>
              <a:rPr lang="en-US" sz="1100" dirty="0"/>
              <a:t>The type-3 similar code is challenging because it could change the code structure and instructions.</a:t>
            </a:r>
          </a:p>
          <a:p>
            <a:pPr hangingPunct="1">
              <a:spcBef>
                <a:spcPts val="1000"/>
              </a:spcBef>
            </a:pPr>
            <a:endParaRPr lang="en-US" sz="1100" dirty="0"/>
          </a:p>
          <a:p>
            <a:pPr hangingPunct="1">
              <a:spcBef>
                <a:spcPts val="1000"/>
              </a:spcBef>
            </a:pPr>
            <a:r>
              <a:rPr lang="en-US" sz="1100" dirty="0"/>
              <a:t>For example, this if statement would create a different control flow and introduced new instructions.</a:t>
            </a:r>
          </a:p>
          <a:p>
            <a:pPr hangingPunct="1">
              <a:spcBef>
                <a:spcPts val="1000"/>
              </a:spcBef>
            </a:pPr>
            <a:endParaRPr lang="en-US" sz="1100" dirty="0"/>
          </a:p>
        </p:txBody>
      </p:sp>
    </p:spTree>
    <p:extLst>
      <p:ext uri="{BB962C8B-B14F-4D97-AF65-F5344CB8AC3E}">
        <p14:creationId xmlns:p14="http://schemas.microsoft.com/office/powerpoint/2010/main" val="1327108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these challenges, I design </a:t>
            </a:r>
            <a:r>
              <a:rPr lang="en-US" dirty="0" err="1"/>
              <a:t>BugGraph</a:t>
            </a:r>
            <a:r>
              <a:rPr lang="en-US" dirty="0"/>
              <a:t>, a two-step </a:t>
            </a:r>
            <a:r>
              <a:rPr lang="en-US" sz="1100" dirty="0">
                <a:effectLst/>
                <a:latin typeface="Helvetica Neue"/>
                <a:ea typeface="Helvetica Neue"/>
                <a:cs typeface="Helvetica Neue"/>
                <a:sym typeface="Helvetica Neue"/>
              </a:rPr>
              <a:t>source-binary code similarity detection system.</a:t>
            </a:r>
          </a:p>
          <a:p>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The first step addresses the challenge of comparing binaries with different compilation options.</a:t>
            </a:r>
            <a:r>
              <a:rPr lang="zh-CN" altLang="en-US" sz="1100" dirty="0">
                <a:effectLst/>
                <a:latin typeface="Helvetica Neue"/>
                <a:ea typeface="Helvetica Neue"/>
                <a:cs typeface="Helvetica Neue"/>
                <a:sym typeface="Helvetica Neue"/>
              </a:rPr>
              <a:t>  </a:t>
            </a:r>
            <a:r>
              <a:rPr lang="en-US" sz="1100" dirty="0"/>
              <a:t>It is the first work to </a:t>
            </a:r>
            <a:r>
              <a:rPr lang="en-US" sz="1100" i="1" dirty="0">
                <a:solidFill>
                  <a:srgbClr val="0432FF"/>
                </a:solidFill>
              </a:rPr>
              <a:t>identify</a:t>
            </a:r>
            <a:r>
              <a:rPr lang="en-US" sz="1100" dirty="0"/>
              <a:t> </a:t>
            </a:r>
            <a:r>
              <a:rPr lang="en-US" sz="1100" i="1" dirty="0">
                <a:solidFill>
                  <a:srgbClr val="0432FF"/>
                </a:solidFill>
              </a:rPr>
              <a:t>compilation provenance </a:t>
            </a:r>
            <a:r>
              <a:rPr lang="en-US" sz="1100" dirty="0"/>
              <a:t>for source-binary code similarity detection.</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Then, we compile the source code to a binary with the same compilation options.</a:t>
            </a:r>
            <a:r>
              <a:rPr lang="zh-CN" altLang="en-US" sz="1100" dirty="0">
                <a:effectLst/>
                <a:latin typeface="Helvetica Neue"/>
                <a:ea typeface="Helvetica Neue"/>
                <a:cs typeface="Helvetica Neue"/>
                <a:sym typeface="Helvetica Neue"/>
              </a:rPr>
              <a:t>  </a:t>
            </a:r>
            <a:r>
              <a:rPr lang="en-US" sz="1100" dirty="0">
                <a:effectLst/>
                <a:latin typeface="Helvetica Neue"/>
                <a:ea typeface="Helvetica Neue"/>
                <a:cs typeface="Helvetica Neue"/>
                <a:sym typeface="Helvetica Neue"/>
              </a:rPr>
              <a:t>To this end, the inputs of source-binary codes become two binary codes with the same compilation options.</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In the second step, we convert the binary code to attributed control flow graph,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and design a ranking-based graph triplet-loss network to compute code similarity. This method can significantly improve the accuracy, especially for the challenging type-3 similar code.</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Next, I will explain the details of the two steps.</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166905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insight of our first step is to use the compilation provenance to guide the canonicalization of source-binary code.</a:t>
            </a:r>
          </a:p>
          <a:p>
            <a:r>
              <a:rPr lang="en-US" dirty="0"/>
              <a:t>Here, the compilation provenance is regarded as the four major affecters during the compilation process. </a:t>
            </a:r>
          </a:p>
          <a:p>
            <a:r>
              <a:rPr lang="en-US" dirty="0"/>
              <a:t>They are architecture, compiler </a:t>
            </a:r>
            <a:r>
              <a:rPr lang="en-US" sz="1100" dirty="0"/>
              <a:t>family, compiler version, and optimization level.</a:t>
            </a:r>
          </a:p>
          <a:p>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Given a binary, we first disassemble it to assembly code.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Later, we extract three types of features, the idiom features, the graphlet features on the control flow graph, and the function call graph.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With these features, we build a new representation, named attributed function call graph (AFCG).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Next, we build a provenance prediction model with an attention-based graph neural network. </a:t>
            </a:r>
            <a:endParaRPr lang="en-US" dirty="0"/>
          </a:p>
          <a:p>
            <a:endParaRPr lang="en-US" dirty="0"/>
          </a:p>
        </p:txBody>
      </p:sp>
    </p:spTree>
    <p:extLst>
      <p:ext uri="{BB962C8B-B14F-4D97-AF65-F5344CB8AC3E}">
        <p14:creationId xmlns:p14="http://schemas.microsoft.com/office/powerpoint/2010/main" val="2435762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Now, let’s look at the features.</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I will use this source code fragment from a real vulnerability as an example.</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Here is the assembly code with compilation provenance x86-gcc-4.8.4-O2,</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And this is the assembly code with a different provenance.</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First, we extract the idiom features from the instruction level because different compilers usually have different rules for instruction, register, and instruction ordering.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For example, for this line of source code, </a:t>
            </a:r>
            <a:r>
              <a:rPr lang="en-US" sz="1100" i="1" dirty="0">
                <a:solidFill>
                  <a:srgbClr val="FF0000"/>
                </a:solidFill>
                <a:latin typeface="Gill Sans MT" panose="020B0502020104020203" pitchFamily="34" charset="77"/>
              </a:rPr>
              <a:t>the first provenance uses one mov instruction and base address register </a:t>
            </a:r>
            <a:r>
              <a:rPr lang="en-US" sz="1100" i="1" dirty="0" err="1">
                <a:solidFill>
                  <a:srgbClr val="FF0000"/>
                </a:solidFill>
                <a:latin typeface="Gill Sans MT" panose="020B0502020104020203" pitchFamily="34" charset="77"/>
              </a:rPr>
              <a:t>ebx</a:t>
            </a:r>
            <a:r>
              <a:rPr lang="en-US" sz="1100" i="1" dirty="0">
                <a:solidFill>
                  <a:srgbClr val="FF0000"/>
                </a:solidFill>
                <a:latin typeface="Gill Sans MT" panose="020B0502020104020203" pitchFamily="34" charset="77"/>
              </a:rPr>
              <a:t>.  But the second provenance uses two mov instructions, and base register </a:t>
            </a:r>
            <a:r>
              <a:rPr lang="en-US" sz="1100" i="1" dirty="0" err="1">
                <a:solidFill>
                  <a:srgbClr val="FF0000"/>
                </a:solidFill>
                <a:latin typeface="Gill Sans MT" panose="020B0502020104020203" pitchFamily="34" charset="77"/>
              </a:rPr>
              <a:t>eax</a:t>
            </a:r>
            <a:r>
              <a:rPr lang="en-US" sz="1100" i="1" dirty="0">
                <a:solidFill>
                  <a:srgbClr val="FF0000"/>
                </a:solidFill>
                <a:latin typeface="Gill Sans MT" panose="020B0502020104020203" pitchFamily="34" charset="77"/>
              </a:rPr>
              <a:t>.</a:t>
            </a:r>
            <a:r>
              <a:rPr lang="en-US" sz="1100" i="1" dirty="0">
                <a:solidFill>
                  <a:srgbClr val="FF0000"/>
                </a:solidFill>
                <a:effectLst/>
                <a:latin typeface="Gill Sans MT" panose="020B0502020104020203" pitchFamily="34" charset="77"/>
                <a:ea typeface="Helvetica Neue"/>
                <a:cs typeface="Helvetica Neue"/>
                <a:sym typeface="Helvetica Neue"/>
              </a:rPr>
              <a:t> So, </a:t>
            </a:r>
            <a:r>
              <a:rPr lang="en-US" sz="1100" i="1" dirty="0">
                <a:solidFill>
                  <a:srgbClr val="FF0000"/>
                </a:solidFill>
                <a:effectLst/>
                <a:latin typeface="Helvetica Neue"/>
                <a:ea typeface="Helvetica Neue"/>
                <a:cs typeface="Helvetica Neue"/>
                <a:sym typeface="Helvetica Neue"/>
              </a:rPr>
              <a:t>t</a:t>
            </a:r>
            <a:r>
              <a:rPr lang="en-US" sz="1100" dirty="0">
                <a:effectLst/>
                <a:latin typeface="Helvetica Neue"/>
                <a:ea typeface="Helvetica Neue"/>
                <a:cs typeface="Helvetica Neue"/>
                <a:sym typeface="Helvetica Neue"/>
              </a:rPr>
              <a:t>o capture these differences, we first normalize the operands, such as memory address, constants, and function name. Then, we extract the unique instruction patterns and their combinations as the instruction features.</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The second type of feature is graphlet feature. Different compilation provenances have different rules on how the basic blocks form the control flow graph. In this example, the first compilation provenance generates 2 nodes, but the second provenance only generates 1 node. To capture these differences, we extract graphlet features. First, we normalize the control flow graph by assigning a type value to each node and edge based on the instructions. Then we mine the graph patterns as the feature.</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The third type of feature is function call graph. Many compiler optimizations work on the binary level, such as, function </a:t>
            </a:r>
            <a:r>
              <a:rPr lang="en-US" sz="1100" dirty="0" err="1">
                <a:effectLst/>
                <a:latin typeface="Helvetica Neue"/>
                <a:ea typeface="Helvetica Neue"/>
                <a:cs typeface="Helvetica Neue"/>
                <a:sym typeface="Helvetica Neue"/>
              </a:rPr>
              <a:t>inlining</a:t>
            </a:r>
            <a:r>
              <a:rPr lang="en-US" sz="1100" dirty="0">
                <a:effectLst/>
                <a:latin typeface="Helvetica Neue"/>
                <a:ea typeface="Helvetica Neue"/>
                <a:cs typeface="Helvetica Neue"/>
                <a:sym typeface="Helvetica Neue"/>
              </a:rPr>
              <a:t>, procedure reordering, and </a:t>
            </a:r>
            <a:r>
              <a:rPr lang="en-US" sz="1100" dirty="0" err="1">
                <a:effectLst/>
                <a:latin typeface="Helvetica Neue"/>
                <a:ea typeface="Helvetica Neue"/>
                <a:cs typeface="Helvetica Neue"/>
                <a:sym typeface="Helvetica Neue"/>
              </a:rPr>
              <a:t>interprocedural</a:t>
            </a:r>
            <a:r>
              <a:rPr lang="en-US" sz="1100" dirty="0">
                <a:effectLst/>
                <a:latin typeface="Helvetica Neue"/>
                <a:ea typeface="Helvetica Neue"/>
                <a:cs typeface="Helvetica Neue"/>
                <a:sym typeface="Helvetica Neue"/>
              </a:rPr>
              <a:t> dead code elimination. So, we use the function call graph to capture these differences. </a:t>
            </a:r>
            <a:r>
              <a:rPr lang="en-US" dirty="0"/>
              <a:t>Combining them together, we build an attributed function call graph.</a:t>
            </a:r>
          </a:p>
        </p:txBody>
      </p:sp>
    </p:spTree>
    <p:extLst>
      <p:ext uri="{BB962C8B-B14F-4D97-AF65-F5344CB8AC3E}">
        <p14:creationId xmlns:p14="http://schemas.microsoft.com/office/powerpoint/2010/main" val="253735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With the attributed graph, we build a provenance identification model with the graph embedding method.</a:t>
            </a:r>
          </a:p>
          <a:p>
            <a:pPr marL="0" marR="0" lvl="0" indent="0" defTabSz="228600" eaLnBrk="1" fontAlgn="auto" latinLnBrk="0" hangingPunct="1">
              <a:lnSpc>
                <a:spcPct val="117999"/>
              </a:lnSpc>
              <a:spcBef>
                <a:spcPts val="0"/>
              </a:spcBef>
              <a:spcAft>
                <a:spcPts val="0"/>
              </a:spcAft>
              <a:buClrTx/>
              <a:buSzTx/>
              <a:buFontTx/>
              <a:buNone/>
              <a:tabLst/>
              <a:defRPr/>
            </a:pPr>
            <a:r>
              <a:rPr lang="en-US" dirty="0"/>
              <a:t>We use an attention-based graph neural network, named graph attention network.</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Given an input graph with node attribute, </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The graph attention network would iteratively update a node’s embedding by accumulating the embeddings of its neighbor and itself from the previous layer.</a:t>
            </a:r>
          </a:p>
          <a:p>
            <a:pPr marL="0" marR="0" lvl="0" indent="0" defTabSz="228600" eaLnBrk="1" fontAlgn="auto" latinLnBrk="0" hangingPunct="1">
              <a:lnSpc>
                <a:spcPct val="117999"/>
              </a:lnSpc>
              <a:spcBef>
                <a:spcPts val="0"/>
              </a:spcBef>
              <a:spcAft>
                <a:spcPts val="0"/>
              </a:spcAft>
              <a:buClrTx/>
              <a:buSzTx/>
              <a:buFontTx/>
              <a:buNone/>
              <a:tabLst/>
              <a:defRPr/>
            </a:pPr>
            <a:r>
              <a:rPr lang="en-US" dirty="0"/>
              <a:t>In the end, graph attention network would accumulate the node embeddings to generate a graph embedding. Based on the label, we compute the loss value and back propagate to optimize the network.</a:t>
            </a:r>
          </a:p>
          <a:p>
            <a:pPr marL="0" marR="0" lvl="0" indent="0" defTabSz="228600" eaLnBrk="1" fontAlgn="auto" latinLnBrk="0" hangingPunct="1">
              <a:lnSpc>
                <a:spcPct val="117999"/>
              </a:lnSpc>
              <a:spcBef>
                <a:spcPts val="0"/>
              </a:spcBef>
              <a:spcAft>
                <a:spcPts val="0"/>
              </a:spcAft>
              <a:buClrTx/>
              <a:buSzTx/>
              <a:buFontTx/>
              <a:buNone/>
              <a:tabLst/>
              <a:defRPr/>
            </a:pPr>
            <a:r>
              <a:rPr lang="en-US" dirty="0"/>
              <a:t>To this end, we build a provenance identification model. </a:t>
            </a:r>
            <a:r>
              <a:rPr lang="en-US" sz="1100" dirty="0"/>
              <a:t>Once we identify the compilation provenance, we would compile the source code with the same provenance.</a:t>
            </a:r>
          </a:p>
          <a:p>
            <a:endParaRPr lang="en-US" dirty="0"/>
          </a:p>
        </p:txBody>
      </p:sp>
    </p:spTree>
    <p:extLst>
      <p:ext uri="{BB962C8B-B14F-4D97-AF65-F5344CB8AC3E}">
        <p14:creationId xmlns:p14="http://schemas.microsoft.com/office/powerpoint/2010/main" val="79013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problem becomes binary code similarity detection.</a:t>
            </a:r>
          </a:p>
          <a:p>
            <a:r>
              <a:rPr lang="en-US" dirty="0"/>
              <a:t>The first step handles the difference from compilers. In this step, we mainly need to worry about how to identify the binaries with similar source code.</a:t>
            </a:r>
          </a:p>
          <a:p>
            <a:pPr marL="0" marR="0" lvl="0" indent="0" defTabSz="228600" eaLnBrk="1" fontAlgn="auto" latinLnBrk="0" hangingPunct="1">
              <a:lnSpc>
                <a:spcPct val="117999"/>
              </a:lnSpc>
              <a:spcBef>
                <a:spcPts val="0"/>
              </a:spcBef>
              <a:spcAft>
                <a:spcPts val="0"/>
              </a:spcAft>
              <a:buClrTx/>
              <a:buSzTx/>
              <a:buFontTx/>
              <a:buNone/>
              <a:tabLst/>
              <a:defRPr/>
            </a:pPr>
            <a:r>
              <a:rPr lang="en-US" dirty="0"/>
              <a:t>So, we first </a:t>
            </a:r>
            <a:r>
              <a:rPr lang="en-US" sz="1100" dirty="0"/>
              <a:t>represent the binary code with </a:t>
            </a:r>
            <a:r>
              <a:rPr lang="en-US" sz="1100" i="1" dirty="0">
                <a:solidFill>
                  <a:srgbClr val="0432FF"/>
                </a:solidFill>
              </a:rPr>
              <a:t>attributed control flow graph</a:t>
            </a:r>
            <a:r>
              <a:rPr lang="en-US" sz="1100" dirty="0"/>
              <a:t>.</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t>Later, we use ranking-based </a:t>
            </a:r>
            <a:r>
              <a:rPr lang="en-US" sz="1100" i="1" dirty="0">
                <a:solidFill>
                  <a:srgbClr val="0432FF"/>
                </a:solidFill>
              </a:rPr>
              <a:t>graph triplet-loss network </a:t>
            </a:r>
            <a:r>
              <a:rPr lang="en-US" sz="1100" dirty="0"/>
              <a:t>to identify different types of similar code.</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p>
          <a:p>
            <a:endParaRPr lang="en-US" dirty="0"/>
          </a:p>
        </p:txBody>
      </p:sp>
    </p:spTree>
    <p:extLst>
      <p:ext uri="{BB962C8B-B14F-4D97-AF65-F5344CB8AC3E}">
        <p14:creationId xmlns:p14="http://schemas.microsoft.com/office/powerpoint/2010/main" val="2253911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sz="1200" dirty="0"/>
              <a:t>The control flow graph reserves the code structure, it is an essential representation for code analysis.</a:t>
            </a:r>
          </a:p>
          <a:p>
            <a:endParaRPr lang="en-US" sz="1200" dirty="0"/>
          </a:p>
          <a:p>
            <a:r>
              <a:rPr lang="en-US" sz="1200" dirty="0"/>
              <a:t>For example, this figure shows the </a:t>
            </a:r>
            <a:r>
              <a:rPr lang="en-US" sz="1200" dirty="0">
                <a:latin typeface="Gill Sans MT" panose="020B0502020104020203" pitchFamily="34" charset="77"/>
                <a:ea typeface="Times New Roman" charset="0"/>
                <a:cs typeface="Times New Roman" charset="0"/>
              </a:rPr>
              <a:t>Assembly code of a vulnerable binary code. But, only using the </a:t>
            </a:r>
            <a:r>
              <a:rPr lang="en-US" sz="1200" dirty="0"/>
              <a:t>control flow graph is not enough because two different codes might share quite similar control flows.</a:t>
            </a:r>
          </a:p>
          <a:p>
            <a:endParaRPr lang="en-US" sz="1200" dirty="0"/>
          </a:p>
          <a:p>
            <a:r>
              <a:rPr lang="en-US" sz="1200" dirty="0">
                <a:latin typeface="Gill Sans MT" panose="020B0502020104020203" pitchFamily="34" charset="77"/>
                <a:ea typeface="Times New Roman" charset="0"/>
                <a:cs typeface="Times New Roman" charset="0"/>
              </a:rPr>
              <a:t>So, we attribute each vertex with syntax features.  In total, we extract 8 features, including 6 instruction and 2 structure features. The instruction features include the numeric constants, string constants, transfer instructions, calls, arithmetic instructions, and total instructions. The structure features include the number of children and betweenness centrality value on the control flow graph.</a:t>
            </a:r>
          </a:p>
          <a:p>
            <a:endParaRPr lang="en-US" sz="1200" dirty="0">
              <a:latin typeface="Gill Sans MT" panose="020B0502020104020203" pitchFamily="34" charset="77"/>
              <a:ea typeface="Times New Roman" charset="0"/>
              <a:cs typeface="Times New Roman" charset="0"/>
            </a:endParaRPr>
          </a:p>
          <a:p>
            <a:r>
              <a:rPr lang="en-US" sz="1200" dirty="0"/>
              <a:t>With that, the binary code is converted to an attributed graph.</a:t>
            </a:r>
          </a:p>
          <a:p>
            <a:endParaRPr lang="en-US" sz="1200" dirty="0"/>
          </a:p>
          <a:p>
            <a:pPr marL="0" marR="0" lvl="0" indent="0" defTabSz="228600" eaLnBrk="1" fontAlgn="auto" latinLnBrk="0" hangingPunct="1">
              <a:lnSpc>
                <a:spcPct val="117999"/>
              </a:lnSpc>
              <a:spcBef>
                <a:spcPts val="0"/>
              </a:spcBef>
              <a:spcAft>
                <a:spcPts val="0"/>
              </a:spcAft>
              <a:buClrTx/>
              <a:buSzTx/>
              <a:buFontTx/>
              <a:buNone/>
              <a:tabLst/>
              <a:defRPr/>
            </a:pPr>
            <a:r>
              <a:rPr lang="en-US" sz="1200" dirty="0"/>
              <a:t>Now, the code similarity problem has become the </a:t>
            </a:r>
            <a:r>
              <a:rPr lang="en-US" sz="1200" i="1" dirty="0">
                <a:solidFill>
                  <a:srgbClr val="0432FF"/>
                </a:solidFill>
              </a:rPr>
              <a:t>attributed graph similarity </a:t>
            </a:r>
            <a:r>
              <a:rPr lang="en-US" sz="1200" dirty="0"/>
              <a:t>problem.</a:t>
            </a:r>
          </a:p>
          <a:p>
            <a:pPr marL="0" marR="0" lvl="0" indent="0" defTabSz="228600" eaLnBrk="1" fontAlgn="auto" latinLnBrk="0" hangingPunct="1">
              <a:lnSpc>
                <a:spcPct val="117999"/>
              </a:lnSpc>
              <a:spcBef>
                <a:spcPts val="0"/>
              </a:spcBef>
              <a:spcAft>
                <a:spcPts val="0"/>
              </a:spcAft>
              <a:buClrTx/>
              <a:buSzTx/>
              <a:buFontTx/>
              <a:buNone/>
              <a:tabLst/>
              <a:defRPr/>
            </a:pPr>
            <a:endParaRPr lang="en-US" sz="1200" dirty="0"/>
          </a:p>
          <a:p>
            <a:pPr marL="0" marR="0" lvl="0" indent="0" defTabSz="228600" eaLnBrk="1" fontAlgn="auto" latinLnBrk="0" hangingPunct="1">
              <a:lnSpc>
                <a:spcPct val="117999"/>
              </a:lnSpc>
              <a:spcBef>
                <a:spcPts val="0"/>
              </a:spcBef>
              <a:spcAft>
                <a:spcPts val="0"/>
              </a:spcAft>
              <a:buClrTx/>
              <a:buSzTx/>
              <a:buFontTx/>
              <a:buNone/>
              <a:tabLst/>
              <a:defRPr/>
            </a:pPr>
            <a:r>
              <a:rPr lang="en-US" sz="1200" dirty="0"/>
              <a:t>We also use graph embedding method, but there is one problem. We don’t have a label for each code.</a:t>
            </a:r>
          </a:p>
          <a:p>
            <a:pPr marL="0" marR="0" lvl="0" indent="0" defTabSz="228600" eaLnBrk="1" fontAlgn="auto" latinLnBrk="0" hangingPunct="1">
              <a:lnSpc>
                <a:spcPct val="117999"/>
              </a:lnSpc>
              <a:spcBef>
                <a:spcPts val="0"/>
              </a:spcBef>
              <a:spcAft>
                <a:spcPts val="0"/>
              </a:spcAft>
              <a:buClrTx/>
              <a:buSzTx/>
              <a:buFontTx/>
              <a:buNone/>
              <a:tabLst/>
              <a:defRPr/>
            </a:pPr>
            <a:endParaRPr lang="en-US" sz="1200" dirty="0"/>
          </a:p>
          <a:p>
            <a:endParaRPr lang="en-US" sz="1200" dirty="0">
              <a:latin typeface="Gill Sans MT" panose="020B0502020104020203" pitchFamily="34" charset="77"/>
              <a:ea typeface="Times New Roman" charset="0"/>
              <a:cs typeface="Times New Roman" charset="0"/>
            </a:endParaRPr>
          </a:p>
        </p:txBody>
      </p:sp>
    </p:spTree>
    <p:extLst>
      <p:ext uri="{BB962C8B-B14F-4D97-AF65-F5344CB8AC3E}">
        <p14:creationId xmlns:p14="http://schemas.microsoft.com/office/powerpoint/2010/main" val="1726386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solve this label problem, we use a </a:t>
            </a:r>
            <a:r>
              <a:rPr lang="en-US" sz="1100" dirty="0"/>
              <a:t>Ranking-Based Triplet Loss Network.</a:t>
            </a:r>
          </a:p>
          <a:p>
            <a:r>
              <a:rPr lang="en-US" sz="1100" dirty="0"/>
              <a:t>a triplet includes anchor, positive, and negative elements.</a:t>
            </a:r>
          </a:p>
          <a:p>
            <a:r>
              <a:rPr lang="en-US" sz="1100" dirty="0"/>
              <a:t>The label is on the triplet, not on each element. Basically, the label means the anchor is more similar with the positive than with the negative.</a:t>
            </a:r>
          </a:p>
          <a:p>
            <a:r>
              <a:rPr lang="en-US" sz="1100" dirty="0"/>
              <a:t>Based on this loss function, the triplet network can generate loss values to supervise the learning process of the graph attention network.</a:t>
            </a:r>
          </a:p>
          <a:p>
            <a:endParaRPr lang="en-US" sz="1100" dirty="0"/>
          </a:p>
          <a:p>
            <a:r>
              <a:rPr lang="en-US" sz="1100" dirty="0"/>
              <a:t>During the learning process, the triplet loss network will learn to put the anchor and positive elements more similar than the anchor and negative elements.</a:t>
            </a:r>
          </a:p>
        </p:txBody>
      </p:sp>
    </p:spTree>
    <p:extLst>
      <p:ext uri="{BB962C8B-B14F-4D97-AF65-F5344CB8AC3E}">
        <p14:creationId xmlns:p14="http://schemas.microsoft.com/office/powerpoint/2010/main" val="4246886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Combining them together, we get our graph triplet-loss network.</a:t>
            </a:r>
          </a:p>
          <a:p>
            <a:endParaRPr lang="en-US" dirty="0"/>
          </a:p>
          <a:p>
            <a:r>
              <a:rPr lang="en-US" dirty="0"/>
              <a:t>Taking a triplet of anchor, positive, and negative graphs as input, </a:t>
            </a:r>
          </a:p>
          <a:p>
            <a:endParaRPr lang="en-US" dirty="0"/>
          </a:p>
          <a:p>
            <a:r>
              <a:rPr lang="en-US" dirty="0"/>
              <a:t>the graph attention network generates the graph embedding for each graph.</a:t>
            </a:r>
          </a:p>
          <a:p>
            <a:endParaRPr lang="en-US" dirty="0"/>
          </a:p>
          <a:p>
            <a:r>
              <a:rPr lang="en-US" dirty="0"/>
              <a:t>Then, we use the triplet loss network to compute the loss value.</a:t>
            </a:r>
          </a:p>
          <a:p>
            <a:endParaRPr lang="en-US" dirty="0"/>
          </a:p>
          <a:p>
            <a:r>
              <a:rPr lang="en-US" dirty="0"/>
              <a:t>Next, we back propagate the loss value to the graph attention network and supervise its learning process.</a:t>
            </a:r>
          </a:p>
          <a:p>
            <a:endParaRPr lang="en-US" dirty="0"/>
          </a:p>
          <a:p>
            <a:r>
              <a:rPr lang="en-US" dirty="0"/>
              <a:t>In the end, our graph triplet-loss network would be able to rank different similar code in the high dimensional space like this.</a:t>
            </a:r>
          </a:p>
          <a:p>
            <a:endParaRPr lang="en-US" dirty="0"/>
          </a:p>
          <a:p>
            <a:endParaRPr lang="en-US" dirty="0"/>
          </a:p>
        </p:txBody>
      </p:sp>
    </p:spTree>
    <p:extLst>
      <p:ext uri="{BB962C8B-B14F-4D97-AF65-F5344CB8AC3E}">
        <p14:creationId xmlns:p14="http://schemas.microsoft.com/office/powerpoint/2010/main" val="2302974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0" algn="l" defTabSz="228600" rtl="0" eaLnBrk="1" fontAlgn="auto" latinLnBrk="0" hangingPunct="1">
              <a:lnSpc>
                <a:spcPct val="100000"/>
              </a:lnSpc>
              <a:spcBef>
                <a:spcPts val="0"/>
              </a:spcBef>
              <a:spcAft>
                <a:spcPts val="0"/>
              </a:spcAft>
              <a:buClr>
                <a:srgbClr val="000000"/>
              </a:buClr>
              <a:buSzPts val="1800"/>
              <a:buFont typeface="Nunito"/>
              <a:buNone/>
              <a:tabLst/>
              <a:defRPr/>
            </a:pPr>
            <a:r>
              <a:rPr lang="en" dirty="0">
                <a:solidFill>
                  <a:schemeClr val="tx2">
                    <a:lumMod val="75000"/>
                  </a:schemeClr>
                </a:solidFill>
                <a:latin typeface="Gill Sans MT" panose="020B0502020104020203" pitchFamily="34" charset="77"/>
                <a:ea typeface="Nunito"/>
                <a:cs typeface="Nunito"/>
                <a:sym typeface="Nunito"/>
              </a:rPr>
              <a:t>1. General</a:t>
            </a:r>
          </a:p>
          <a:p>
            <a:pPr marL="114300" marR="0" lvl="0" indent="0" algn="l" defTabSz="228600" rtl="0" eaLnBrk="1" fontAlgn="auto" latinLnBrk="0" hangingPunct="1">
              <a:lnSpc>
                <a:spcPct val="100000"/>
              </a:lnSpc>
              <a:spcBef>
                <a:spcPts val="0"/>
              </a:spcBef>
              <a:spcAft>
                <a:spcPts val="0"/>
              </a:spcAft>
              <a:buClr>
                <a:srgbClr val="000000"/>
              </a:buClr>
              <a:buSzPts val="1800"/>
              <a:buFont typeface="Nunito"/>
              <a:buNone/>
              <a:tabLst/>
              <a:defRPr/>
            </a:pPr>
            <a:r>
              <a:rPr lang="en" dirty="0">
                <a:solidFill>
                  <a:schemeClr val="tx2">
                    <a:lumMod val="75000"/>
                  </a:schemeClr>
                </a:solidFill>
                <a:latin typeface="Gill Sans MT" panose="020B0502020104020203" pitchFamily="34" charset="77"/>
                <a:ea typeface="Nunito"/>
                <a:cs typeface="Nunito"/>
                <a:sym typeface="Nunito"/>
              </a:rPr>
              <a:t>2. Example</a:t>
            </a:r>
          </a:p>
          <a:p>
            <a:pPr marL="114300" marR="0" lvl="0" indent="0" algn="l" defTabSz="228600" rtl="0" eaLnBrk="1" fontAlgn="auto" latinLnBrk="0" hangingPunct="1">
              <a:lnSpc>
                <a:spcPct val="100000"/>
              </a:lnSpc>
              <a:spcBef>
                <a:spcPts val="0"/>
              </a:spcBef>
              <a:spcAft>
                <a:spcPts val="0"/>
              </a:spcAft>
              <a:buClr>
                <a:srgbClr val="000000"/>
              </a:buClr>
              <a:buSzPts val="1800"/>
              <a:buFont typeface="Nunito"/>
              <a:buNone/>
              <a:tabLst/>
              <a:defRPr/>
            </a:pPr>
            <a:r>
              <a:rPr lang="en" dirty="0">
                <a:solidFill>
                  <a:schemeClr val="tx2">
                    <a:lumMod val="75000"/>
                  </a:schemeClr>
                </a:solidFill>
                <a:latin typeface="Gill Sans MT" panose="020B0502020104020203" pitchFamily="34" charset="77"/>
                <a:ea typeface="Nunito"/>
                <a:cs typeface="Nunito"/>
                <a:sym typeface="Nunito"/>
              </a:rPr>
              <a:t>3. WannaCry</a:t>
            </a:r>
          </a:p>
          <a:p>
            <a:pPr marL="114300" marR="0" lvl="0" indent="0" algn="l" defTabSz="228600" rtl="0" eaLnBrk="1" fontAlgn="auto" latinLnBrk="0" hangingPunct="1">
              <a:lnSpc>
                <a:spcPct val="100000"/>
              </a:lnSpc>
              <a:spcBef>
                <a:spcPts val="0"/>
              </a:spcBef>
              <a:spcAft>
                <a:spcPts val="0"/>
              </a:spcAft>
              <a:buClr>
                <a:srgbClr val="000000"/>
              </a:buClr>
              <a:buSzPts val="1800"/>
              <a:buFont typeface="Nunito"/>
              <a:buNone/>
              <a:tabLst/>
              <a:defRPr/>
            </a:pPr>
            <a:endParaRPr lang="en" dirty="0">
              <a:solidFill>
                <a:schemeClr val="tx2">
                  <a:lumMod val="75000"/>
                </a:schemeClr>
              </a:solidFill>
              <a:latin typeface="Gill Sans MT" panose="020B0502020104020203" pitchFamily="34" charset="77"/>
              <a:ea typeface="Nunito"/>
              <a:cs typeface="Nunito"/>
              <a:sym typeface="Nunito"/>
            </a:endParaRPr>
          </a:p>
          <a:p>
            <a:pPr marL="114300" marR="0" lvl="0" indent="0" algn="l" defTabSz="228600" rtl="0" eaLnBrk="1" fontAlgn="auto" latinLnBrk="0" hangingPunct="1">
              <a:lnSpc>
                <a:spcPct val="100000"/>
              </a:lnSpc>
              <a:spcBef>
                <a:spcPts val="0"/>
              </a:spcBef>
              <a:spcAft>
                <a:spcPts val="0"/>
              </a:spcAft>
              <a:buClr>
                <a:srgbClr val="000000"/>
              </a:buClr>
              <a:buSzPts val="1800"/>
              <a:buFont typeface="Nunito"/>
              <a:buNone/>
              <a:tabLst/>
              <a:defRPr/>
            </a:pPr>
            <a:r>
              <a:rPr lang="en" dirty="0">
                <a:solidFill>
                  <a:schemeClr val="tx2">
                    <a:lumMod val="75000"/>
                  </a:schemeClr>
                </a:solidFill>
                <a:latin typeface="Gill Sans MT" panose="020B0502020104020203" pitchFamily="34" charset="77"/>
                <a:ea typeface="Nunito"/>
                <a:cs typeface="Nunito"/>
                <a:sym typeface="Nunito"/>
              </a:rPr>
              <a:t>You might still remember the </a:t>
            </a:r>
            <a:r>
              <a:rPr lang="en-US" i="1" dirty="0">
                <a:solidFill>
                  <a:srgbClr val="FF0000"/>
                </a:solidFill>
                <a:latin typeface="Gill Sans MT" panose="020B0502020104020203" pitchFamily="34" charset="77"/>
                <a:ea typeface="Nunito"/>
                <a:cs typeface="Nunito"/>
                <a:sym typeface="Nunito"/>
              </a:rPr>
              <a:t>WannaCry</a:t>
            </a:r>
            <a:r>
              <a:rPr lang="en-US" dirty="0">
                <a:latin typeface="Gill Sans MT" panose="020B0502020104020203" pitchFamily="34" charset="77"/>
                <a:ea typeface="Nunito"/>
                <a:cs typeface="Nunito"/>
                <a:sym typeface="Nunito"/>
              </a:rPr>
              <a:t> ransomware. It infects 200,000 computers across 150 countries.</a:t>
            </a:r>
          </a:p>
          <a:p>
            <a:pPr marL="114300" marR="0" lvl="0" indent="0" algn="l" defTabSz="228600" rtl="0" eaLnBrk="1" fontAlgn="auto" latinLnBrk="0" hangingPunct="1">
              <a:lnSpc>
                <a:spcPct val="100000"/>
              </a:lnSpc>
              <a:spcBef>
                <a:spcPts val="0"/>
              </a:spcBef>
              <a:spcAft>
                <a:spcPts val="0"/>
              </a:spcAft>
              <a:buClr>
                <a:srgbClr val="000000"/>
              </a:buClr>
              <a:buSzPts val="1800"/>
              <a:buFont typeface="Nunito"/>
              <a:buNone/>
              <a:tabLst/>
              <a:defRPr/>
            </a:pPr>
            <a:r>
              <a:rPr lang="en-US" dirty="0">
                <a:latin typeface="Gill Sans MT" panose="020B0502020104020203" pitchFamily="34" charset="77"/>
                <a:ea typeface="Nunito"/>
                <a:cs typeface="Nunito"/>
                <a:sym typeface="Nunito"/>
              </a:rPr>
              <a:t>It actually exploits a vulnerability in Windows’ Sever Message Block protocol.</a:t>
            </a:r>
          </a:p>
          <a:p>
            <a:pPr marL="114300" marR="0" lvl="0" indent="0" algn="l" defTabSz="228600" rtl="0" eaLnBrk="1" fontAlgn="auto" latinLnBrk="0" hangingPunct="1">
              <a:lnSpc>
                <a:spcPct val="100000"/>
              </a:lnSpc>
              <a:spcBef>
                <a:spcPts val="0"/>
              </a:spcBef>
              <a:spcAft>
                <a:spcPts val="0"/>
              </a:spcAft>
              <a:buClr>
                <a:srgbClr val="000000"/>
              </a:buClr>
              <a:buSzPts val="1800"/>
              <a:buFont typeface="Nunito"/>
              <a:buNone/>
              <a:tabLst/>
              <a:defRPr/>
            </a:pPr>
            <a:endParaRPr lang="en-US" dirty="0">
              <a:latin typeface="Gill Sans MT" panose="020B0502020104020203" pitchFamily="34" charset="77"/>
              <a:ea typeface="Nunito"/>
              <a:cs typeface="Nunito"/>
              <a:sym typeface="Nunito"/>
            </a:endParaRPr>
          </a:p>
          <a:p>
            <a:pPr marL="114300" marR="0" lvl="0" indent="0" algn="l" defTabSz="228600" rtl="0" eaLnBrk="1" fontAlgn="auto" latinLnBrk="0" hangingPunct="1">
              <a:lnSpc>
                <a:spcPct val="100000"/>
              </a:lnSpc>
              <a:spcBef>
                <a:spcPts val="0"/>
              </a:spcBef>
              <a:spcAft>
                <a:spcPts val="0"/>
              </a:spcAft>
              <a:buClr>
                <a:srgbClr val="000000"/>
              </a:buClr>
              <a:buSzPts val="1800"/>
              <a:buFont typeface="Nunito"/>
              <a:buNone/>
              <a:tabLst/>
              <a:defRPr/>
            </a:pPr>
            <a:endParaRPr lang="en-US" dirty="0">
              <a:latin typeface="Gill Sans MT" panose="020B0502020104020203" pitchFamily="34" charset="77"/>
              <a:ea typeface="Nunito"/>
              <a:cs typeface="Nunito"/>
              <a:sym typeface="Nunito"/>
            </a:endParaRPr>
          </a:p>
          <a:p>
            <a:pPr marL="114300" lvl="0" indent="0" algn="l" rtl="0">
              <a:lnSpc>
                <a:spcPct val="100000"/>
              </a:lnSpc>
              <a:spcBef>
                <a:spcPts val="0"/>
              </a:spcBef>
              <a:spcAft>
                <a:spcPts val="0"/>
              </a:spcAft>
              <a:buClr>
                <a:srgbClr val="000000"/>
              </a:buClr>
              <a:buSzPts val="1800"/>
              <a:buFont typeface="Nunito"/>
              <a:buNone/>
            </a:pPr>
            <a:endParaRPr lang="en" dirty="0">
              <a:solidFill>
                <a:schemeClr val="tx2">
                  <a:lumMod val="75000"/>
                </a:schemeClr>
              </a:solidFill>
              <a:latin typeface="Gill Sans MT" panose="020B0502020104020203" pitchFamily="34" charset="77"/>
              <a:ea typeface="Nunito"/>
              <a:cs typeface="Nunito"/>
              <a:sym typeface="Nunito"/>
            </a:endParaRPr>
          </a:p>
          <a:p>
            <a:pPr marL="114300" lvl="0" indent="0" algn="l" rtl="0">
              <a:lnSpc>
                <a:spcPct val="100000"/>
              </a:lnSpc>
              <a:spcBef>
                <a:spcPts val="0"/>
              </a:spcBef>
              <a:spcAft>
                <a:spcPts val="0"/>
              </a:spcAft>
              <a:buClr>
                <a:srgbClr val="000000"/>
              </a:buClr>
              <a:buSzPts val="1800"/>
              <a:buFont typeface="Nunito"/>
              <a:buNone/>
            </a:pPr>
            <a:endParaRPr lang="en" dirty="0">
              <a:solidFill>
                <a:schemeClr val="tx2">
                  <a:lumMod val="75000"/>
                </a:schemeClr>
              </a:solidFill>
              <a:latin typeface="Gill Sans MT" panose="020B0502020104020203" pitchFamily="34" charset="77"/>
              <a:ea typeface="Nunito"/>
              <a:cs typeface="Nunito"/>
              <a:sym typeface="Nunito"/>
            </a:endParaRPr>
          </a:p>
        </p:txBody>
      </p:sp>
    </p:spTree>
    <p:extLst>
      <p:ext uri="{BB962C8B-B14F-4D97-AF65-F5344CB8AC3E}">
        <p14:creationId xmlns:p14="http://schemas.microsoft.com/office/powerpoint/2010/main" val="4016967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Now let’s look at the Experiment.</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Here is the dataset we used.</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We compiled six software with 24 compilation provenances. That generates over six thousand binaries, and 3 million functions.</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The training and testing use different software to avoid the potential bias caused by code sharing in the same software.</a:t>
            </a:r>
          </a:p>
          <a:p>
            <a:endParaRPr lang="en-US" dirty="0"/>
          </a:p>
          <a:p>
            <a:r>
              <a:rPr lang="en-US" dirty="0"/>
              <a:t>We search 3,000 type-1/2/3 similar code.</a:t>
            </a:r>
          </a:p>
          <a:p>
            <a:endParaRPr lang="en-US" dirty="0"/>
          </a:p>
          <a:p>
            <a:r>
              <a:rPr lang="en-US" dirty="0"/>
              <a:t>We report the top-k hit rate, which is the smaller k the more important. Because the security analysists would start investigating from the top. So, the higher we rank the target, the better.</a:t>
            </a:r>
          </a:p>
          <a:p>
            <a:endParaRPr lang="en-US" dirty="0"/>
          </a:p>
        </p:txBody>
      </p:sp>
    </p:spTree>
    <p:extLst>
      <p:ext uri="{BB962C8B-B14F-4D97-AF65-F5344CB8AC3E}">
        <p14:creationId xmlns:p14="http://schemas.microsoft.com/office/powerpoint/2010/main" val="887193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As for compilation provenance, our method can get 82% overall accuracy.</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We get 100% accuracy for architecture and compiler family.</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For compiler version and optimization level, we get 96% and 84%.</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We compared </a:t>
            </a:r>
            <a:r>
              <a:rPr lang="en-US" sz="1100" dirty="0" err="1">
                <a:effectLst/>
                <a:latin typeface="Helvetica Neue"/>
                <a:ea typeface="Helvetica Neue"/>
                <a:cs typeface="Helvetica Neue"/>
                <a:sym typeface="Helvetica Neue"/>
              </a:rPr>
              <a:t>BugGraph</a:t>
            </a:r>
            <a:r>
              <a:rPr lang="en-US" sz="1100" dirty="0">
                <a:effectLst/>
                <a:latin typeface="Helvetica Neue"/>
                <a:ea typeface="Helvetica Neue"/>
                <a:cs typeface="Helvetica Neue"/>
                <a:sym typeface="Helvetica Neue"/>
              </a:rPr>
              <a:t> with three works.</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Gemini and Genius are two recent works, BGM is a baseline method using bipartite graph matching.</a:t>
            </a:r>
            <a:endParaRPr lang="en-US" dirty="0"/>
          </a:p>
          <a:p>
            <a:r>
              <a:rPr lang="en-US" dirty="0"/>
              <a:t>For type-1 similar code, </a:t>
            </a:r>
            <a:r>
              <a:rPr lang="en-US" dirty="0" err="1"/>
              <a:t>BugGraph</a:t>
            </a:r>
            <a:r>
              <a:rPr lang="en-US" dirty="0"/>
              <a:t> gets better result than compared works, especially for smaller k values.</a:t>
            </a:r>
          </a:p>
        </p:txBody>
      </p:sp>
    </p:spTree>
    <p:extLst>
      <p:ext uri="{BB962C8B-B14F-4D97-AF65-F5344CB8AC3E}">
        <p14:creationId xmlns:p14="http://schemas.microsoft.com/office/powerpoint/2010/main" val="3246391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type-2 similar code, </a:t>
            </a:r>
            <a:r>
              <a:rPr lang="en-US" dirty="0" err="1"/>
              <a:t>BugGraph</a:t>
            </a:r>
            <a:r>
              <a:rPr lang="en-US" dirty="0"/>
              <a:t> achieves 90% for top-5 hit rate. That is over 16% higher than the rest.</a:t>
            </a:r>
          </a:p>
          <a:p>
            <a:endParaRPr lang="en-US" dirty="0"/>
          </a:p>
          <a:p>
            <a:r>
              <a:rPr lang="en-US" dirty="0"/>
              <a:t>For type-3 similar code, </a:t>
            </a:r>
            <a:r>
              <a:rPr lang="en-US" dirty="0" err="1"/>
              <a:t>BugGraph</a:t>
            </a:r>
            <a:r>
              <a:rPr lang="en-US" dirty="0"/>
              <a:t> achieves 75% for top-5 hit rate. That is over 24% higher than the rest.</a:t>
            </a:r>
          </a:p>
        </p:txBody>
      </p:sp>
    </p:spTree>
    <p:extLst>
      <p:ext uri="{BB962C8B-B14F-4D97-AF65-F5344CB8AC3E}">
        <p14:creationId xmlns:p14="http://schemas.microsoft.com/office/powerpoint/2010/main" val="2312698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apply </a:t>
            </a:r>
            <a:r>
              <a:rPr lang="en-US" dirty="0" err="1"/>
              <a:t>BugGraph</a:t>
            </a:r>
            <a:r>
              <a:rPr lang="en-US" dirty="0"/>
              <a:t> to detect the vulnerabilities from real firmware.</a:t>
            </a:r>
          </a:p>
          <a:p>
            <a:r>
              <a:rPr lang="en-US" dirty="0"/>
              <a:t>We tested six firmware from routers.</a:t>
            </a:r>
          </a:p>
          <a:p>
            <a:r>
              <a:rPr lang="en-US" dirty="0"/>
              <a:t>We build a vulnerability database with 218 known vulnerable code. </a:t>
            </a:r>
          </a:p>
          <a:p>
            <a:endParaRPr lang="en-US" dirty="0"/>
          </a:p>
          <a:p>
            <a:r>
              <a:rPr lang="en-US" dirty="0"/>
              <a:t>Here are our findings.</a:t>
            </a:r>
          </a:p>
          <a:p>
            <a:pPr marL="0" marR="0" lvl="0" indent="0" defTabSz="228600" eaLnBrk="1" fontAlgn="auto" latinLnBrk="0" hangingPunct="1">
              <a:lnSpc>
                <a:spcPct val="117999"/>
              </a:lnSpc>
              <a:spcBef>
                <a:spcPts val="0"/>
              </a:spcBef>
              <a:spcAft>
                <a:spcPts val="0"/>
              </a:spcAft>
              <a:buClrTx/>
              <a:buSzTx/>
              <a:buFontTx/>
              <a:buNone/>
              <a:tabLst/>
              <a:defRPr/>
            </a:pPr>
            <a:r>
              <a:rPr lang="en-US" dirty="0"/>
              <a:t>We identified 140 vulnerable code from 42 unique vulnerabilities.</a:t>
            </a:r>
          </a:p>
          <a:p>
            <a:pPr marL="0" marR="0" lvl="0" indent="0" defTabSz="228600" eaLnBrk="1" fontAlgn="auto" latinLnBrk="0" hangingPunct="1">
              <a:lnSpc>
                <a:spcPct val="117999"/>
              </a:lnSpc>
              <a:spcBef>
                <a:spcPts val="0"/>
              </a:spcBef>
              <a:spcAft>
                <a:spcPts val="0"/>
              </a:spcAft>
              <a:buClrTx/>
              <a:buSzTx/>
              <a:buFontTx/>
              <a:buNone/>
              <a:tabLst/>
              <a:defRPr/>
            </a:pPr>
            <a:r>
              <a:rPr lang="en-US" dirty="0"/>
              <a:t>This table summarizes the vulnerability, the number of appearances, and vulnerability type</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We also find some old vulnerabilities still exist, for example, this one is 9-years-old, and it’s still there.</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104992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1"/>
            <a:r>
              <a:rPr lang="en-US" sz="2400" dirty="0"/>
              <a:t>In summary, </a:t>
            </a:r>
          </a:p>
          <a:p>
            <a:pPr hangingPunct="1"/>
            <a:r>
              <a:rPr lang="en-US" sz="2400" dirty="0" err="1"/>
              <a:t>BugGraph</a:t>
            </a:r>
            <a:r>
              <a:rPr lang="en-US" sz="2400" dirty="0"/>
              <a:t> is the first work to identify </a:t>
            </a:r>
            <a:r>
              <a:rPr lang="en-US" sz="2400" i="1" dirty="0">
                <a:solidFill>
                  <a:srgbClr val="0432FF"/>
                </a:solidFill>
              </a:rPr>
              <a:t>compilation provenance</a:t>
            </a:r>
            <a:r>
              <a:rPr lang="en-US" sz="2400" i="1" dirty="0"/>
              <a:t> </a:t>
            </a:r>
            <a:r>
              <a:rPr lang="en-US" sz="2400" dirty="0"/>
              <a:t>for code similarity detection. It has significantly improved both accuracy and coverage for less similar code. This project has been reported to the DARPA CHASE program.</a:t>
            </a:r>
          </a:p>
          <a:p>
            <a:pPr marL="0" marR="0" lvl="0" indent="0" defTabSz="228600" eaLnBrk="1" fontAlgn="auto" latinLnBrk="0" hangingPunct="1">
              <a:lnSpc>
                <a:spcPct val="117999"/>
              </a:lnSpc>
              <a:spcBef>
                <a:spcPts val="0"/>
              </a:spcBef>
              <a:spcAft>
                <a:spcPts val="0"/>
              </a:spcAft>
              <a:buClrTx/>
              <a:buSzTx/>
              <a:buFontTx/>
              <a:buNone/>
              <a:tabLst/>
              <a:defRPr/>
            </a:pPr>
            <a:endParaRPr lang="en-US" sz="2400" dirty="0"/>
          </a:p>
          <a:p>
            <a:pPr marL="0" marR="0" lvl="0" indent="0" defTabSz="228600" eaLnBrk="1" fontAlgn="auto" latinLnBrk="0" hangingPunct="1">
              <a:lnSpc>
                <a:spcPct val="117999"/>
              </a:lnSpc>
              <a:spcBef>
                <a:spcPts val="0"/>
              </a:spcBef>
              <a:spcAft>
                <a:spcPts val="0"/>
              </a:spcAft>
              <a:buClrTx/>
              <a:buSzTx/>
              <a:buFontTx/>
              <a:buNone/>
              <a:tabLst/>
              <a:defRPr/>
            </a:pPr>
            <a:r>
              <a:rPr lang="en-US" sz="2400" dirty="0" err="1"/>
              <a:t>BugGraph</a:t>
            </a:r>
            <a:r>
              <a:rPr lang="en-US" sz="2400" dirty="0"/>
              <a:t> Identified </a:t>
            </a:r>
            <a:r>
              <a:rPr lang="en-US" sz="2400" i="1" dirty="0">
                <a:solidFill>
                  <a:srgbClr val="0432FF"/>
                </a:solidFill>
              </a:rPr>
              <a:t>140</a:t>
            </a:r>
            <a:r>
              <a:rPr lang="en-US" sz="2400" dirty="0"/>
              <a:t> vulnerable code from 6 IoT firmware.</a:t>
            </a:r>
          </a:p>
          <a:p>
            <a:pPr marL="0" marR="0" lvl="0" indent="0" defTabSz="228600" eaLnBrk="1" fontAlgn="auto" latinLnBrk="0" hangingPunct="1">
              <a:lnSpc>
                <a:spcPct val="117999"/>
              </a:lnSpc>
              <a:spcBef>
                <a:spcPts val="0"/>
              </a:spcBef>
              <a:spcAft>
                <a:spcPts val="0"/>
              </a:spcAft>
              <a:buClrTx/>
              <a:buSzTx/>
              <a:buFontTx/>
              <a:buNone/>
              <a:tabLst/>
              <a:defRPr/>
            </a:pPr>
            <a:endParaRPr lang="en-US" sz="2400" dirty="0"/>
          </a:p>
          <a:p>
            <a:pPr marL="0" marR="0" lvl="0" indent="0" defTabSz="228600" eaLnBrk="1" fontAlgn="auto" latinLnBrk="0" hangingPunct="1">
              <a:lnSpc>
                <a:spcPct val="117999"/>
              </a:lnSpc>
              <a:spcBef>
                <a:spcPts val="0"/>
              </a:spcBef>
              <a:spcAft>
                <a:spcPts val="0"/>
              </a:spcAft>
              <a:buClrTx/>
              <a:buSzTx/>
              <a:buFontTx/>
              <a:buNone/>
              <a:tabLst/>
              <a:defRPr/>
            </a:pPr>
            <a:r>
              <a:rPr lang="en-US" sz="2400" dirty="0"/>
              <a:t>Any questions?</a:t>
            </a:r>
          </a:p>
        </p:txBody>
      </p:sp>
    </p:spTree>
    <p:extLst>
      <p:ext uri="{BB962C8B-B14F-4D97-AF65-F5344CB8AC3E}">
        <p14:creationId xmlns:p14="http://schemas.microsoft.com/office/powerpoint/2010/main" val="3628902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step into the second part.</a:t>
            </a:r>
          </a:p>
        </p:txBody>
      </p:sp>
    </p:spTree>
    <p:extLst>
      <p:ext uri="{BB962C8B-B14F-4D97-AF65-F5344CB8AC3E}">
        <p14:creationId xmlns:p14="http://schemas.microsoft.com/office/powerpoint/2010/main" val="1727948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part, I will present our recent work on Android firmware vulnerability detection.</a:t>
            </a:r>
          </a:p>
          <a:p>
            <a:endParaRPr lang="en-US" dirty="0"/>
          </a:p>
          <a:p>
            <a:r>
              <a:rPr lang="en-US" dirty="0"/>
              <a:t>Miss Android background.</a:t>
            </a:r>
          </a:p>
          <a:p>
            <a:pPr marL="0" marR="0" lvl="1" indent="0" defTabSz="228600" eaLnBrk="1" fontAlgn="auto" latinLnBrk="0" hangingPunct="1">
              <a:lnSpc>
                <a:spcPct val="117999"/>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3575366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e1719540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e1719540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8000"/>
              </a:lnSpc>
              <a:spcBef>
                <a:spcPts val="0"/>
              </a:spcBef>
              <a:spcAft>
                <a:spcPts val="0"/>
              </a:spcAft>
              <a:buClr>
                <a:schemeClr val="dk1"/>
              </a:buClr>
              <a:buSzPts val="1100"/>
              <a:buFont typeface="Arial"/>
              <a:buNone/>
            </a:pPr>
            <a:r>
              <a:rPr lang="en" dirty="0">
                <a:solidFill>
                  <a:schemeClr val="dk1"/>
                </a:solidFill>
              </a:rPr>
              <a:t>Here is the booting process of Android, there are six major steps, starting from booting the ROM, till starting the system server.</a:t>
            </a:r>
            <a:endParaRPr dirty="0">
              <a:solidFill>
                <a:schemeClr val="dk1"/>
              </a:solidFill>
            </a:endParaRPr>
          </a:p>
          <a:p>
            <a:pPr marL="0" lvl="0" indent="0" algn="l" rtl="0">
              <a:lnSpc>
                <a:spcPct val="118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8000"/>
              </a:lnSpc>
              <a:spcBef>
                <a:spcPts val="0"/>
              </a:spcBef>
              <a:spcAft>
                <a:spcPts val="0"/>
              </a:spcAft>
              <a:buClr>
                <a:schemeClr val="dk1"/>
              </a:buClr>
              <a:buSzPts val="1100"/>
              <a:buFont typeface="Arial"/>
              <a:buNone/>
            </a:pPr>
            <a:r>
              <a:rPr lang="en" dirty="0">
                <a:solidFill>
                  <a:schemeClr val="dk1"/>
                </a:solidFill>
              </a:rPr>
              <a:t>Among them, the Init process is a common process in </a:t>
            </a:r>
            <a:r>
              <a:rPr lang="en" dirty="0" err="1">
                <a:solidFill>
                  <a:schemeClr val="dk1"/>
                </a:solidFill>
              </a:rPr>
              <a:t>linux</a:t>
            </a:r>
            <a:r>
              <a:rPr lang="en" dirty="0">
                <a:solidFill>
                  <a:schemeClr val="dk1"/>
                </a:solidFill>
              </a:rPr>
              <a:t> systems. It is the first user-space process launched by the kernel and has high privileges.</a:t>
            </a:r>
            <a:endParaRPr dirty="0">
              <a:solidFill>
                <a:schemeClr val="dk1"/>
              </a:solidFill>
            </a:endParaRPr>
          </a:p>
          <a:p>
            <a:pPr marL="0" lvl="0" indent="0" algn="l" rtl="0">
              <a:lnSpc>
                <a:spcPct val="118000"/>
              </a:lnSpc>
              <a:spcBef>
                <a:spcPts val="0"/>
              </a:spcBef>
              <a:spcAft>
                <a:spcPts val="0"/>
              </a:spcAft>
              <a:buClr>
                <a:schemeClr val="dk1"/>
              </a:buClr>
              <a:buSzPts val="1100"/>
              <a:buFont typeface="Arial"/>
              <a:buNone/>
            </a:pPr>
            <a:r>
              <a:rPr lang="en" dirty="0">
                <a:solidFill>
                  <a:schemeClr val="dk1"/>
                </a:solidFill>
              </a:rPr>
              <a:t>Different from Linux, the Android Init acts as the system property store and supports Init routines.</a:t>
            </a:r>
            <a:endParaRPr dirty="0">
              <a:solidFill>
                <a:schemeClr val="dk1"/>
              </a:solidFill>
            </a:endParaRPr>
          </a:p>
          <a:p>
            <a:pPr marL="0" lvl="0" indent="0" algn="l" rtl="0">
              <a:lnSpc>
                <a:spcPct val="118000"/>
              </a:lnSpc>
              <a:spcBef>
                <a:spcPts val="0"/>
              </a:spcBef>
              <a:spcAft>
                <a:spcPts val="0"/>
              </a:spcAft>
              <a:buClr>
                <a:schemeClr val="dk1"/>
              </a:buClr>
              <a:buSzPts val="1100"/>
              <a:buFont typeface="Arial"/>
              <a:buNone/>
            </a:pPr>
            <a:endParaRPr dirty="0">
              <a:solidFill>
                <a:schemeClr val="dk1"/>
              </a:solidFill>
            </a:endParaRPr>
          </a:p>
        </p:txBody>
      </p:sp>
    </p:spTree>
    <p:extLst>
      <p:ext uri="{BB962C8B-B14F-4D97-AF65-F5344CB8AC3E}">
        <p14:creationId xmlns:p14="http://schemas.microsoft.com/office/powerpoint/2010/main" val="40702067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e37a487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e37a487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8000"/>
              </a:lnSpc>
              <a:spcBef>
                <a:spcPts val="0"/>
              </a:spcBef>
              <a:spcAft>
                <a:spcPts val="0"/>
              </a:spcAft>
              <a:buClr>
                <a:schemeClr val="dk1"/>
              </a:buClr>
              <a:buSzPts val="1100"/>
              <a:buFont typeface="Arial"/>
              <a:buNone/>
            </a:pPr>
            <a:r>
              <a:rPr lang="en" dirty="0">
                <a:solidFill>
                  <a:schemeClr val="dk1"/>
                </a:solidFill>
              </a:rPr>
              <a:t>The Init routines include action and service. They are defined in resource files with extension </a:t>
            </a:r>
            <a:r>
              <a:rPr lang="en" dirty="0" err="1">
                <a:solidFill>
                  <a:schemeClr val="dk1"/>
                </a:solidFill>
              </a:rPr>
              <a:t>rc</a:t>
            </a:r>
            <a:r>
              <a:rPr lang="en" dirty="0">
                <a:solidFill>
                  <a:schemeClr val="dk1"/>
                </a:solidFill>
              </a:rPr>
              <a:t> following the documented Android Init Language.</a:t>
            </a:r>
            <a:endParaRPr dirty="0">
              <a:solidFill>
                <a:schemeClr val="dk1"/>
              </a:solidFill>
            </a:endParaRPr>
          </a:p>
          <a:p>
            <a:pPr marL="0" lvl="0" indent="0" algn="l" rtl="0">
              <a:lnSpc>
                <a:spcPct val="118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8000"/>
              </a:lnSpc>
              <a:spcBef>
                <a:spcPts val="0"/>
              </a:spcBef>
              <a:spcAft>
                <a:spcPts val="0"/>
              </a:spcAft>
              <a:buClr>
                <a:schemeClr val="dk1"/>
              </a:buClr>
              <a:buSzPts val="1100"/>
              <a:buFont typeface="Arial"/>
              <a:buNone/>
            </a:pPr>
            <a:r>
              <a:rPr lang="en" dirty="0">
                <a:solidFill>
                  <a:schemeClr val="dk1"/>
                </a:solidFill>
              </a:rPr>
              <a:t>This is an action example. </a:t>
            </a:r>
            <a:endParaRPr dirty="0">
              <a:solidFill>
                <a:schemeClr val="dk1"/>
              </a:solidFill>
            </a:endParaRPr>
          </a:p>
          <a:p>
            <a:pPr marL="0" lvl="0" indent="0" algn="l" rtl="0">
              <a:lnSpc>
                <a:spcPct val="118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8000"/>
              </a:lnSpc>
              <a:spcBef>
                <a:spcPts val="0"/>
              </a:spcBef>
              <a:spcAft>
                <a:spcPts val="0"/>
              </a:spcAft>
              <a:buClr>
                <a:schemeClr val="dk1"/>
              </a:buClr>
              <a:buSzPts val="1100"/>
              <a:buFont typeface="Arial"/>
              <a:buNone/>
            </a:pPr>
            <a:r>
              <a:rPr lang="en" dirty="0">
                <a:solidFill>
                  <a:schemeClr val="dk1"/>
                </a:solidFill>
              </a:rPr>
              <a:t>It has a trigger with two system properties. </a:t>
            </a:r>
            <a:endParaRPr dirty="0">
              <a:solidFill>
                <a:schemeClr val="dk1"/>
              </a:solidFill>
            </a:endParaRPr>
          </a:p>
          <a:p>
            <a:pPr marL="0" lvl="0" indent="0" algn="l" rtl="0">
              <a:lnSpc>
                <a:spcPct val="118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8000"/>
              </a:lnSpc>
              <a:spcBef>
                <a:spcPts val="0"/>
              </a:spcBef>
              <a:spcAft>
                <a:spcPts val="0"/>
              </a:spcAft>
              <a:buClr>
                <a:schemeClr val="dk1"/>
              </a:buClr>
              <a:buSzPts val="1100"/>
              <a:buFont typeface="Arial"/>
              <a:buNone/>
            </a:pPr>
            <a:r>
              <a:rPr lang="en" dirty="0">
                <a:solidFill>
                  <a:schemeClr val="dk1"/>
                </a:solidFill>
              </a:rPr>
              <a:t>The commands in the action body will be executed when property a equals 1 and property b equals true.</a:t>
            </a:r>
            <a:endParaRPr dirty="0">
              <a:solidFill>
                <a:schemeClr val="dk1"/>
              </a:solidFill>
            </a:endParaRPr>
          </a:p>
          <a:p>
            <a:pPr marL="0" lvl="0" indent="0" algn="l" rtl="0">
              <a:lnSpc>
                <a:spcPct val="118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8000"/>
              </a:lnSpc>
              <a:spcBef>
                <a:spcPts val="0"/>
              </a:spcBef>
              <a:spcAft>
                <a:spcPts val="0"/>
              </a:spcAft>
              <a:buClr>
                <a:schemeClr val="dk1"/>
              </a:buClr>
              <a:buSzPts val="1100"/>
              <a:buFont typeface="Arial"/>
              <a:buNone/>
            </a:pPr>
            <a:r>
              <a:rPr lang="en" dirty="0">
                <a:solidFill>
                  <a:schemeClr val="dk1"/>
                </a:solidFill>
              </a:rPr>
              <a:t>And this is a service example, it calls an executable with optional modifiers. In particular, this service named </a:t>
            </a:r>
            <a:r>
              <a:rPr lang="en" dirty="0" err="1">
                <a:solidFill>
                  <a:schemeClr val="dk1"/>
                </a:solidFill>
              </a:rPr>
              <a:t>wifitest</a:t>
            </a:r>
            <a:r>
              <a:rPr lang="en" dirty="0">
                <a:solidFill>
                  <a:schemeClr val="dk1"/>
                </a:solidFill>
              </a:rPr>
              <a:t> will start the script at /bin/</a:t>
            </a:r>
            <a:r>
              <a:rPr lang="en" dirty="0" err="1">
                <a:solidFill>
                  <a:schemeClr val="dk1"/>
                </a:solidFill>
              </a:rPr>
              <a:t>wifitest.sh</a:t>
            </a:r>
            <a:r>
              <a:rPr lang="en" dirty="0">
                <a:solidFill>
                  <a:schemeClr val="dk1"/>
                </a:solidFill>
              </a:rPr>
              <a:t>.</a:t>
            </a:r>
            <a:endParaRPr dirty="0">
              <a:solidFill>
                <a:schemeClr val="dk1"/>
              </a:solidFill>
            </a:endParaRPr>
          </a:p>
          <a:p>
            <a:pPr marL="0" lvl="0" indent="0" algn="l" rtl="0">
              <a:lnSpc>
                <a:spcPct val="118000"/>
              </a:lnSpc>
              <a:spcBef>
                <a:spcPts val="0"/>
              </a:spcBef>
              <a:spcAft>
                <a:spcPts val="0"/>
              </a:spcAft>
              <a:buClr>
                <a:schemeClr val="dk1"/>
              </a:buClr>
              <a:buSzPts val="1100"/>
              <a:buFont typeface="Arial"/>
              <a:buNone/>
            </a:pPr>
            <a:r>
              <a:rPr lang="en" dirty="0">
                <a:solidFill>
                  <a:schemeClr val="dk1"/>
                </a:solidFill>
              </a:rPr>
              <a:t>Android Init routines can be customized by vendors and only the system apps or processes can set system properties.</a:t>
            </a:r>
            <a:endParaRPr dirty="0"/>
          </a:p>
        </p:txBody>
      </p:sp>
    </p:spTree>
    <p:extLst>
      <p:ext uri="{BB962C8B-B14F-4D97-AF65-F5344CB8AC3E}">
        <p14:creationId xmlns:p14="http://schemas.microsoft.com/office/powerpoint/2010/main" val="20897238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e33f1deb09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e33f1deb09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look at how Android Init works in more detail. First, Android Init and the routines are running with high privileges. This figure shows the components in the Android ecosystem. The bootloader, kernel, </a:t>
            </a:r>
            <a:r>
              <a:rPr lang="en" dirty="0" err="1"/>
              <a:t>init</a:t>
            </a:r>
            <a:r>
              <a:rPr lang="en" dirty="0"/>
              <a:t> process, </a:t>
            </a:r>
            <a:r>
              <a:rPr lang="en" dirty="0" err="1"/>
              <a:t>init</a:t>
            </a:r>
            <a:r>
              <a:rPr lang="en" dirty="0"/>
              <a:t> routines, and daemons are running with high privileges. While the Zygote runtime virtual machine, android framework, along with system and regular apps are with low privileges.</a:t>
            </a:r>
            <a:endParaRPr dirty="0"/>
          </a:p>
        </p:txBody>
      </p:sp>
    </p:spTree>
    <p:extLst>
      <p:ext uri="{BB962C8B-B14F-4D97-AF65-F5344CB8AC3E}">
        <p14:creationId xmlns:p14="http://schemas.microsoft.com/office/powerpoint/2010/main" val="319973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5600" cy="3771900"/>
          </a:xfrm>
        </p:spPr>
      </p:sp>
      <p:sp>
        <p:nvSpPr>
          <p:cNvPr id="3" name="Notes Placeholder 2"/>
          <p:cNvSpPr>
            <a:spLocks noGrp="1"/>
          </p:cNvSpPr>
          <p:nvPr>
            <p:ph type="body" idx="1"/>
          </p:nvPr>
        </p:nvSpPr>
        <p:spPr/>
        <p:txBody>
          <a:bodyPr/>
          <a:lstStyle/>
          <a:p>
            <a:r>
              <a:rPr lang="en-US" sz="1100" b="0" i="0" dirty="0">
                <a:effectLst/>
                <a:latin typeface="Helvetica Neue"/>
                <a:ea typeface="Helvetica Neue"/>
                <a:cs typeface="Helvetica Neue"/>
                <a:sym typeface="Helvetica Neue"/>
              </a:rPr>
              <a:t>I believe you have seen various vulnerability-related incidents from the news. They have not only caused harms to the victims but also greatly affected our daily life.</a:t>
            </a:r>
          </a:p>
          <a:p>
            <a:endParaRPr lang="en-US" sz="1100" b="0" i="0" dirty="0">
              <a:effectLst/>
              <a:latin typeface="Helvetica Neue"/>
              <a:ea typeface="Helvetica Neue"/>
              <a:cs typeface="Helvetica Neue"/>
              <a:sym typeface="Helvetica Neue"/>
            </a:endParaRPr>
          </a:p>
          <a:p>
            <a:r>
              <a:rPr lang="en-US" sz="1100" b="0" i="0" dirty="0">
                <a:effectLst/>
                <a:latin typeface="Helvetica Neue"/>
                <a:ea typeface="Helvetica Neue"/>
                <a:cs typeface="Helvetica Neue"/>
                <a:sym typeface="Helvetica Neue"/>
              </a:rPr>
              <a:t>For example, the attack on the colonial pipeline in 2021 has caused gas supplement shortage. The gas price has increased dramatically for the east coast of US.</a:t>
            </a:r>
          </a:p>
          <a:p>
            <a:r>
              <a:rPr lang="en-US" sz="1100" b="0" i="0" dirty="0">
                <a:effectLst/>
                <a:latin typeface="Helvetica Neue"/>
                <a:ea typeface="Helvetica Neue"/>
                <a:cs typeface="Helvetica Neue"/>
                <a:sym typeface="Helvetica Neue"/>
              </a:rPr>
              <a:t>There are many other attacks as well, </a:t>
            </a:r>
          </a:p>
          <a:p>
            <a:endParaRPr lang="en-US" sz="1100" b="0" i="0" dirty="0">
              <a:effectLst/>
              <a:latin typeface="Helvetica Neue"/>
              <a:ea typeface="Helvetica Neue"/>
              <a:cs typeface="Helvetica Neue"/>
              <a:sym typeface="Helvetica Neue"/>
            </a:endParaRPr>
          </a:p>
          <a:p>
            <a:r>
              <a:rPr lang="en-US" sz="1100" b="0" i="0" dirty="0">
                <a:effectLst/>
                <a:latin typeface="Helvetica Neue"/>
                <a:ea typeface="Helvetica Neue"/>
                <a:cs typeface="Helvetica Neue"/>
                <a:sym typeface="Helvetica Neue"/>
              </a:rPr>
              <a:t>such as 2019 Baltimore ransomware attack, </a:t>
            </a:r>
          </a:p>
          <a:p>
            <a:endParaRPr lang="en-US" sz="1100" b="0" i="0" dirty="0">
              <a:effectLst/>
              <a:latin typeface="Helvetica Neue"/>
              <a:ea typeface="Helvetica Neue"/>
              <a:cs typeface="Helvetica Neue"/>
              <a:sym typeface="Helvetica Neue"/>
            </a:endParaRPr>
          </a:p>
          <a:p>
            <a:r>
              <a:rPr lang="en-US" sz="1100" b="0" i="0" dirty="0">
                <a:effectLst/>
                <a:latin typeface="Helvetica Neue"/>
                <a:ea typeface="Helvetica Neue"/>
                <a:cs typeface="Helvetica Neue"/>
                <a:sym typeface="Helvetica Neue"/>
              </a:rPr>
              <a:t>attack on Georgia Courts, </a:t>
            </a:r>
          </a:p>
          <a:p>
            <a:endParaRPr lang="en-US" sz="1100" b="0" i="0" dirty="0">
              <a:effectLst/>
              <a:latin typeface="Helvetica Neue"/>
              <a:ea typeface="Helvetica Neue"/>
              <a:cs typeface="Helvetica Neue"/>
              <a:sym typeface="Helvetica Neue"/>
            </a:endParaRPr>
          </a:p>
          <a:p>
            <a:r>
              <a:rPr lang="en-US" sz="1100" b="0" i="0" dirty="0">
                <a:effectLst/>
                <a:latin typeface="Helvetica Neue"/>
                <a:ea typeface="Helvetica Neue"/>
                <a:cs typeface="Helvetica Neue"/>
                <a:sym typeface="Helvetica Neue"/>
              </a:rPr>
              <a:t>attack on security companies,</a:t>
            </a:r>
          </a:p>
          <a:p>
            <a:endParaRPr lang="en-US" sz="1100" b="0" i="0" dirty="0">
              <a:effectLst/>
              <a:latin typeface="Helvetica Neue"/>
              <a:ea typeface="Helvetica Neue"/>
              <a:cs typeface="Helvetica Neue"/>
              <a:sym typeface="Helvetica Neue"/>
            </a:endParaRPr>
          </a:p>
          <a:p>
            <a:r>
              <a:rPr lang="en-US" sz="1100" b="0" i="0" dirty="0">
                <a:effectLst/>
                <a:latin typeface="Helvetica Neue"/>
                <a:ea typeface="Helvetica Neue"/>
                <a:cs typeface="Helvetica Neue"/>
                <a:sym typeface="Helvetica Neue"/>
              </a:rPr>
              <a:t>and the Meltdown and </a:t>
            </a:r>
            <a:r>
              <a:rPr lang="en-US" sz="1100" b="0" i="0" dirty="0" err="1">
                <a:effectLst/>
                <a:latin typeface="Helvetica Neue"/>
                <a:ea typeface="Helvetica Neue"/>
                <a:cs typeface="Helvetica Neue"/>
                <a:sym typeface="Helvetica Neue"/>
              </a:rPr>
              <a:t>Spectre</a:t>
            </a:r>
            <a:r>
              <a:rPr lang="en-US" sz="1100" b="0" i="0" dirty="0">
                <a:effectLst/>
                <a:latin typeface="Helvetica Neue"/>
                <a:ea typeface="Helvetica Neue"/>
                <a:cs typeface="Helvetica Neue"/>
                <a:sym typeface="Helvetica Neue"/>
              </a:rPr>
              <a:t> vulnerabilities in Intel chips.</a:t>
            </a:r>
          </a:p>
          <a:p>
            <a:pPr marL="0" marR="0" lvl="0" indent="0" algn="l" defTabSz="228600" rtl="0" eaLnBrk="1" fontAlgn="auto" latinLnBrk="0" hangingPunct="1">
              <a:lnSpc>
                <a:spcPct val="117999"/>
              </a:lnSpc>
              <a:spcBef>
                <a:spcPts val="0"/>
              </a:spcBef>
              <a:spcAft>
                <a:spcPts val="0"/>
              </a:spcAft>
              <a:buClrTx/>
              <a:buSzTx/>
              <a:buFontTx/>
              <a:buNone/>
              <a:tabLst/>
              <a:defRPr/>
            </a:pPr>
            <a:r>
              <a:rPr lang="en-US" dirty="0">
                <a:latin typeface="Gill Sans MT" panose="020B0502020104020203" pitchFamily="34" charset="77"/>
                <a:ea typeface="Nunito"/>
                <a:cs typeface="Nunito"/>
                <a:sym typeface="Nunito"/>
              </a:rPr>
              <a:t>Therefore, detecting the vulnerabilities as early as possible is critically important.</a:t>
            </a:r>
            <a:endParaRPr lang="en-US" sz="1100" b="0" i="0" dirty="0">
              <a:effectLst/>
              <a:latin typeface="Helvetica Neue"/>
              <a:ea typeface="Helvetica Neue"/>
              <a:cs typeface="Helvetica Neue"/>
              <a:sym typeface="Helvetica Neue"/>
            </a:endParaRPr>
          </a:p>
          <a:p>
            <a:endParaRPr lang="en-US" dirty="0"/>
          </a:p>
          <a:p>
            <a:endParaRPr lang="en-US" dirty="0"/>
          </a:p>
        </p:txBody>
      </p:sp>
    </p:spTree>
    <p:extLst>
      <p:ext uri="{BB962C8B-B14F-4D97-AF65-F5344CB8AC3E}">
        <p14:creationId xmlns:p14="http://schemas.microsoft.com/office/powerpoint/2010/main" val="6140824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e33f1deb09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e33f1deb09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Android allows system apps and Init to exchange information by reading or writing system properties.</a:t>
            </a:r>
            <a:endParaRPr sz="8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913000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e33f1deb09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e33f1deb09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the properties are written and the corresponding trigger condition is matched, Android Init can execute an Init routine at any point while the system is running.</a:t>
            </a:r>
            <a:endParaRPr/>
          </a:p>
          <a:p>
            <a:pPr marL="0" lvl="0" indent="0" algn="l" rtl="0">
              <a:spcBef>
                <a:spcPts val="0"/>
              </a:spcBef>
              <a:spcAft>
                <a:spcPts val="0"/>
              </a:spcAft>
              <a:buNone/>
            </a:pPr>
            <a:r>
              <a:rPr lang="en"/>
              <a:t>This allows a system app to easily perform high privileged operations.</a:t>
            </a:r>
            <a:endParaRPr/>
          </a:p>
        </p:txBody>
      </p:sp>
    </p:spTree>
    <p:extLst>
      <p:ext uri="{BB962C8B-B14F-4D97-AF65-F5344CB8AC3E}">
        <p14:creationId xmlns:p14="http://schemas.microsoft.com/office/powerpoint/2010/main" val="32603226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e33f1deb09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e33f1deb09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device vendors can configure and extend the behaviors of Android Init by defining custom Init routines. </a:t>
            </a:r>
            <a:endParaRPr/>
          </a:p>
          <a:p>
            <a:pPr marL="0" lvl="0" indent="0" algn="l" rtl="0">
              <a:spcBef>
                <a:spcPts val="0"/>
              </a:spcBef>
              <a:spcAft>
                <a:spcPts val="0"/>
              </a:spcAft>
              <a:buNone/>
            </a:pPr>
            <a:r>
              <a:rPr lang="en"/>
              <a:t>This would benefit vendors as they can leverage the Init routines to easily adapt to the unique hardware features, diagnostics, docking, and mounting, that can not be done directly in a privileged app.</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6191411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e33f1deb09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e33f1deb09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However, if the privileged apps have improper access control, this can expose Init Routines to unprivileged apps. This can lead to crossing security boundaries!</a:t>
            </a:r>
            <a:endParaRPr dirty="0"/>
          </a:p>
          <a:p>
            <a:pPr marL="0" lvl="0" indent="0" algn="l" rtl="0">
              <a:spcBef>
                <a:spcPts val="0"/>
              </a:spcBef>
              <a:spcAft>
                <a:spcPts val="0"/>
              </a:spcAft>
              <a:buNone/>
            </a:pPr>
            <a:r>
              <a:rPr lang="en" dirty="0"/>
              <a:t>As Android Init is highly privileged, this would usually cause serious security issues.</a:t>
            </a:r>
            <a:endParaRPr dirty="0"/>
          </a:p>
        </p:txBody>
      </p:sp>
    </p:spTree>
    <p:extLst>
      <p:ext uri="{BB962C8B-B14F-4D97-AF65-F5344CB8AC3E}">
        <p14:creationId xmlns:p14="http://schemas.microsoft.com/office/powerpoint/2010/main" val="27592697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e29f7d66b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e29f7d66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what have we found? We have found numerous zero-day privilege-escalation vulnerabilities due to custom Init Routines that are exposed to unprivileged apps! </a:t>
            </a:r>
            <a:endParaRPr dirty="0"/>
          </a:p>
        </p:txBody>
      </p:sp>
    </p:spTree>
    <p:extLst>
      <p:ext uri="{BB962C8B-B14F-4D97-AF65-F5344CB8AC3E}">
        <p14:creationId xmlns:p14="http://schemas.microsoft.com/office/powerpoint/2010/main" val="21600933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361e5ea91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361e5ea91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8000"/>
              </a:lnSpc>
              <a:spcBef>
                <a:spcPts val="0"/>
              </a:spcBef>
              <a:spcAft>
                <a:spcPts val="0"/>
              </a:spcAft>
              <a:buNone/>
            </a:pPr>
            <a:r>
              <a:rPr lang="en" dirty="0"/>
              <a:t>Let me show you a real example detected by our system. </a:t>
            </a:r>
            <a:endParaRPr dirty="0"/>
          </a:p>
          <a:p>
            <a:pPr marL="0" lvl="0" indent="0" algn="l" rtl="0">
              <a:lnSpc>
                <a:spcPct val="118000"/>
              </a:lnSpc>
              <a:spcBef>
                <a:spcPts val="0"/>
              </a:spcBef>
              <a:spcAft>
                <a:spcPts val="0"/>
              </a:spcAft>
              <a:buNone/>
            </a:pPr>
            <a:r>
              <a:rPr lang="en" dirty="0"/>
              <a:t>We assume an attacker controlled third-party app has been installed on an Android device. This attack app would broadcast a message. </a:t>
            </a:r>
            <a:endParaRPr dirty="0"/>
          </a:p>
          <a:p>
            <a:pPr marL="0" lvl="0" indent="0" algn="l" rtl="0">
              <a:lnSpc>
                <a:spcPct val="118000"/>
              </a:lnSpc>
              <a:spcBef>
                <a:spcPts val="0"/>
              </a:spcBef>
              <a:spcAft>
                <a:spcPts val="0"/>
              </a:spcAft>
              <a:buNone/>
            </a:pPr>
            <a:endParaRPr dirty="0"/>
          </a:p>
          <a:p>
            <a:pPr marL="0" lvl="0" indent="0" algn="l" rtl="0">
              <a:lnSpc>
                <a:spcPct val="118000"/>
              </a:lnSpc>
              <a:spcBef>
                <a:spcPts val="0"/>
              </a:spcBef>
              <a:spcAft>
                <a:spcPts val="0"/>
              </a:spcAft>
              <a:buNone/>
            </a:pPr>
            <a:r>
              <a:rPr lang="en" dirty="0"/>
              <a:t>This message is received by a privileged system app that registered to receive that. Once received, the privileged app sets the system properties "a" to "1" and "b" to "true". </a:t>
            </a:r>
            <a:endParaRPr dirty="0"/>
          </a:p>
          <a:p>
            <a:pPr marL="0" lvl="0" indent="0" algn="l" rtl="0">
              <a:lnSpc>
                <a:spcPct val="118000"/>
              </a:lnSpc>
              <a:spcBef>
                <a:spcPts val="0"/>
              </a:spcBef>
              <a:spcAft>
                <a:spcPts val="0"/>
              </a:spcAft>
              <a:buNone/>
            </a:pPr>
            <a:endParaRPr dirty="0"/>
          </a:p>
          <a:p>
            <a:pPr marL="0" lvl="0" indent="0" algn="l" rtl="0">
              <a:lnSpc>
                <a:spcPct val="118000"/>
              </a:lnSpc>
              <a:spcBef>
                <a:spcPts val="0"/>
              </a:spcBef>
              <a:spcAft>
                <a:spcPts val="0"/>
              </a:spcAft>
              <a:buNone/>
            </a:pPr>
            <a:r>
              <a:rPr lang="en" dirty="0"/>
              <a:t>These two system properties trigger the monitored Init action. Later, this action will start a service named, </a:t>
            </a:r>
            <a:r>
              <a:rPr lang="en" dirty="0" err="1"/>
              <a:t>wifitest</a:t>
            </a:r>
            <a:r>
              <a:rPr lang="en" dirty="0"/>
              <a:t>. </a:t>
            </a:r>
            <a:endParaRPr dirty="0"/>
          </a:p>
          <a:p>
            <a:pPr marL="0" lvl="0" indent="0" algn="l" rtl="0">
              <a:lnSpc>
                <a:spcPct val="118000"/>
              </a:lnSpc>
              <a:spcBef>
                <a:spcPts val="0"/>
              </a:spcBef>
              <a:spcAft>
                <a:spcPts val="0"/>
              </a:spcAft>
              <a:buNone/>
            </a:pPr>
            <a:endParaRPr dirty="0"/>
          </a:p>
          <a:p>
            <a:pPr marL="0" lvl="0" indent="0" algn="l" rtl="0">
              <a:lnSpc>
                <a:spcPct val="118000"/>
              </a:lnSpc>
              <a:spcBef>
                <a:spcPts val="0"/>
              </a:spcBef>
              <a:spcAft>
                <a:spcPts val="0"/>
              </a:spcAft>
              <a:buNone/>
            </a:pPr>
            <a:r>
              <a:rPr lang="en" dirty="0"/>
              <a:t>This service will execute the referred script. </a:t>
            </a:r>
            <a:endParaRPr dirty="0"/>
          </a:p>
          <a:p>
            <a:pPr marL="0" lvl="0" indent="0" algn="l" rtl="0">
              <a:lnSpc>
                <a:spcPct val="118000"/>
              </a:lnSpc>
              <a:spcBef>
                <a:spcPts val="0"/>
              </a:spcBef>
              <a:spcAft>
                <a:spcPts val="0"/>
              </a:spcAft>
              <a:buNone/>
            </a:pPr>
            <a:endParaRPr dirty="0"/>
          </a:p>
          <a:p>
            <a:pPr marL="0" lvl="0" indent="0" algn="l" rtl="0">
              <a:lnSpc>
                <a:spcPct val="118000"/>
              </a:lnSpc>
              <a:spcBef>
                <a:spcPts val="0"/>
              </a:spcBef>
              <a:spcAft>
                <a:spcPts val="0"/>
              </a:spcAft>
              <a:buNone/>
            </a:pPr>
            <a:r>
              <a:rPr lang="en" dirty="0"/>
              <a:t>Finally, the script would execute the </a:t>
            </a:r>
            <a:r>
              <a:rPr lang="en" dirty="0" err="1"/>
              <a:t>setenforce</a:t>
            </a:r>
            <a:r>
              <a:rPr lang="en" dirty="0"/>
              <a:t> 0 command.</a:t>
            </a:r>
            <a:endParaRPr dirty="0"/>
          </a:p>
          <a:p>
            <a:pPr marL="0" lvl="0" indent="0" algn="l" rtl="0">
              <a:lnSpc>
                <a:spcPct val="118000"/>
              </a:lnSpc>
              <a:spcBef>
                <a:spcPts val="0"/>
              </a:spcBef>
              <a:spcAft>
                <a:spcPts val="0"/>
              </a:spcAft>
              <a:buNone/>
            </a:pPr>
            <a:endParaRPr dirty="0"/>
          </a:p>
          <a:p>
            <a:pPr marL="0" lvl="0" indent="0" algn="l" rtl="0">
              <a:lnSpc>
                <a:spcPct val="118000"/>
              </a:lnSpc>
              <a:spcBef>
                <a:spcPts val="0"/>
              </a:spcBef>
              <a:spcAft>
                <a:spcPts val="0"/>
              </a:spcAft>
              <a:buNone/>
            </a:pPr>
            <a:r>
              <a:rPr lang="en" dirty="0"/>
              <a:t>This command </a:t>
            </a:r>
            <a:r>
              <a:rPr lang="en" dirty="0">
                <a:solidFill>
                  <a:schemeClr val="dk1"/>
                </a:solidFill>
              </a:rPr>
              <a:t>disables </a:t>
            </a:r>
            <a:r>
              <a:rPr lang="en" dirty="0" err="1">
                <a:solidFill>
                  <a:schemeClr val="dk1"/>
                </a:solidFill>
              </a:rPr>
              <a:t>SELinux</a:t>
            </a:r>
            <a:r>
              <a:rPr lang="en" dirty="0">
                <a:solidFill>
                  <a:schemeClr val="dk1"/>
                </a:solidFill>
              </a:rPr>
              <a:t> which disables the primary system defenses, including access control enforcement between processes on the system.</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extLst>
      <p:ext uri="{BB962C8B-B14F-4D97-AF65-F5344CB8AC3E}">
        <p14:creationId xmlns:p14="http://schemas.microsoft.com/office/powerpoint/2010/main" val="5819107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e17195401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e17195401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find these vulnerabilities, </a:t>
            </a:r>
            <a:endParaRPr dirty="0"/>
          </a:p>
          <a:p>
            <a:pPr marL="0" lvl="0" indent="0" algn="l" rtl="0">
              <a:spcBef>
                <a:spcPts val="0"/>
              </a:spcBef>
              <a:spcAft>
                <a:spcPts val="0"/>
              </a:spcAft>
              <a:buNone/>
            </a:pPr>
            <a:r>
              <a:rPr lang="en" dirty="0"/>
              <a:t>we designed </a:t>
            </a:r>
            <a:r>
              <a:rPr lang="en" dirty="0" err="1"/>
              <a:t>DEFInit</a:t>
            </a:r>
            <a:r>
              <a:rPr lang="en" dirty="0"/>
              <a:t>, an automated system to identify exposed security sensitive Init routines, their behaviors, and the apps exposing them.</a:t>
            </a:r>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solidFill>
                  <a:schemeClr val="dk1"/>
                </a:solidFill>
              </a:rPr>
              <a:t>We made the first study on the security impact of customized Android Init routines.</a:t>
            </a: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 dirty="0"/>
              <a:t>To this end, we have confirmed 89 high-impact zero-day vulnerabilities, including disabling </a:t>
            </a:r>
            <a:r>
              <a:rPr lang="en" dirty="0" err="1"/>
              <a:t>SELinux</a:t>
            </a:r>
            <a:r>
              <a:rPr lang="en" dirty="0"/>
              <a:t>, sniffing network traffic, reading system logs, recording screen, and others.</a:t>
            </a:r>
            <a:endParaRPr dirty="0"/>
          </a:p>
          <a:p>
            <a:pPr marL="0" lvl="0" indent="0" algn="l" rtl="0">
              <a:spcBef>
                <a:spcPts val="0"/>
              </a:spcBef>
              <a:spcAft>
                <a:spcPts val="0"/>
              </a:spcAft>
              <a:buNone/>
            </a:pPr>
            <a:r>
              <a:rPr lang="en" dirty="0"/>
              <a:t>In the following, I would discuss the details of the five steps shown in this figure.</a:t>
            </a:r>
            <a:endParaRPr dirty="0"/>
          </a:p>
        </p:txBody>
      </p:sp>
    </p:spTree>
    <p:extLst>
      <p:ext uri="{BB962C8B-B14F-4D97-AF65-F5344CB8AC3E}">
        <p14:creationId xmlns:p14="http://schemas.microsoft.com/office/powerpoint/2010/main" val="932032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17195401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17195401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Given an Android firmware, we first unpack it and extract Init routine definitions.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There are various challenges to do that. The firmware has multiple file </a:t>
            </a:r>
            <a:r>
              <a:rPr lang="en" dirty="0" err="1"/>
              <a:t>formatts</a:t>
            </a:r>
            <a:r>
              <a:rPr lang="en" dirty="0"/>
              <a:t>. Init dynamically loads and processes .</a:t>
            </a:r>
            <a:r>
              <a:rPr lang="en" dirty="0" err="1"/>
              <a:t>rc</a:t>
            </a:r>
            <a:r>
              <a:rPr lang="en" dirty="0"/>
              <a:t> files in the presence of extra sources of information, such as system properties preloaded at boot time.</a:t>
            </a:r>
            <a:endParaRPr dirty="0"/>
          </a:p>
          <a:p>
            <a:pPr marL="0" lvl="0" indent="0" algn="l" rtl="0">
              <a:spcBef>
                <a:spcPts val="0"/>
              </a:spcBef>
              <a:spcAft>
                <a:spcPts val="0"/>
              </a:spcAft>
              <a:buNone/>
            </a:pPr>
            <a:r>
              <a:rPr lang="en" dirty="0"/>
              <a:t>Init .</a:t>
            </a:r>
            <a:r>
              <a:rPr lang="en" dirty="0" err="1"/>
              <a:t>rc</a:t>
            </a:r>
            <a:r>
              <a:rPr lang="en" dirty="0"/>
              <a:t> files can also import Init sections defined in other files. The service and action definitions are polymorphic, for example, a service can override its parent definition by using an override modifier.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To address these challenges, we propose one solution to each challenge.</a:t>
            </a:r>
          </a:p>
          <a:p>
            <a:pPr marL="0" lvl="0" indent="0" algn="l" rtl="0">
              <a:spcBef>
                <a:spcPts val="0"/>
              </a:spcBef>
              <a:spcAft>
                <a:spcPts val="0"/>
              </a:spcAft>
              <a:buNone/>
            </a:pPr>
            <a:r>
              <a:rPr lang="en" dirty="0"/>
              <a:t>In particular, we integrate different types of firmware file format unpackers. We start parsing at the root /</a:t>
            </a:r>
            <a:r>
              <a:rPr lang="en" dirty="0" err="1"/>
              <a:t>init.rc</a:t>
            </a:r>
            <a:r>
              <a:rPr lang="en" dirty="0"/>
              <a:t> file.</a:t>
            </a:r>
            <a:endParaRPr dirty="0"/>
          </a:p>
          <a:p>
            <a:pPr marL="0" lvl="0" indent="0" algn="l" rtl="0">
              <a:spcBef>
                <a:spcPts val="0"/>
              </a:spcBef>
              <a:spcAft>
                <a:spcPts val="0"/>
              </a:spcAft>
              <a:buNone/>
            </a:pPr>
            <a:r>
              <a:rPr lang="en" dirty="0"/>
              <a:t>Then, we nest into the imported files in depth-first order to mimic the dynamic behaviors of </a:t>
            </a:r>
            <a:r>
              <a:rPr lang="en" dirty="0" err="1"/>
              <a:t>Init.</a:t>
            </a:r>
            <a:r>
              <a:rPr lang="en" dirty="0"/>
              <a:t> We also keep track of the merge or override options to handle the polymorphic definitions.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0429119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e39fc5603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e39fc5603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next step is collecting traces and estimating behaviors of Init routines.</a:t>
            </a:r>
            <a:endParaRPr/>
          </a:p>
          <a:p>
            <a:pPr marL="0" lvl="0" indent="0" algn="l" rtl="0">
              <a:spcBef>
                <a:spcPts val="0"/>
              </a:spcBef>
              <a:spcAft>
                <a:spcPts val="0"/>
              </a:spcAft>
              <a:buNone/>
            </a:pPr>
            <a:r>
              <a:rPr lang="en"/>
              <a:t>There are two major challenges, the first one is how to estimate security-relevant behavior of arbitrary programs. The second challenge is from the multiple formats of the program executed by Init routines, including Init commands, ELF binaries, and shell scripts.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82773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39fc5603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e39fc5603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 solve these challenges</a:t>
            </a:r>
            <a:r>
              <a:rPr lang="en"/>
              <a:t>, we first extract the program’s code traces (including hardcoded parameter values). For ELF binaries, we collect static traces of called APIs on the control flow graph in a depth-first order. For shell scripts, we developed a custom shell tracer to dry-run them to collect code traces.</a:t>
            </a:r>
            <a:endParaRPr/>
          </a:p>
          <a:p>
            <a:pPr marL="0" lvl="0" indent="0" algn="l" rtl="0">
              <a:spcBef>
                <a:spcPts val="0"/>
              </a:spcBef>
              <a:spcAft>
                <a:spcPts val="0"/>
              </a:spcAft>
              <a:buNone/>
            </a:pPr>
            <a:r>
              <a:rPr lang="en"/>
              <a:t>This figure shows a simplified control flow graph.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78771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baseline="0" dirty="0"/>
              <a:t>The next question is, what is a graph? And how can it help for vulnerability detection?</a:t>
            </a:r>
          </a:p>
          <a:p>
            <a:pPr marL="0" marR="0" lvl="0" indent="0" defTabSz="228600" eaLnBrk="1" fontAlgn="auto" latinLnBrk="0" hangingPunct="1">
              <a:lnSpc>
                <a:spcPct val="117999"/>
              </a:lnSpc>
              <a:spcBef>
                <a:spcPts val="0"/>
              </a:spcBef>
              <a:spcAft>
                <a:spcPts val="0"/>
              </a:spcAft>
              <a:buClrTx/>
              <a:buSzTx/>
              <a:buFontTx/>
              <a:buNone/>
              <a:tabLst/>
              <a:defRPr/>
            </a:pPr>
            <a:r>
              <a:rPr lang="en-US" baseline="0" dirty="0"/>
              <a:t>A graph is made up of vertex and edge. It is a natural data representation for many real-world applications. </a:t>
            </a:r>
          </a:p>
          <a:p>
            <a:pPr marL="0" marR="0" lvl="0" indent="0" defTabSz="228600" eaLnBrk="1" fontAlgn="auto" latinLnBrk="0" hangingPunct="1">
              <a:lnSpc>
                <a:spcPct val="117999"/>
              </a:lnSpc>
              <a:spcBef>
                <a:spcPts val="0"/>
              </a:spcBef>
              <a:spcAft>
                <a:spcPts val="0"/>
              </a:spcAft>
              <a:buClrTx/>
              <a:buSzTx/>
              <a:buFontTx/>
              <a:buNone/>
              <a:tabLst/>
              <a:defRPr/>
            </a:pPr>
            <a:endParaRPr lang="en-US" baseline="0" dirty="0"/>
          </a:p>
          <a:p>
            <a:r>
              <a:rPr lang="en-US" baseline="0" dirty="0"/>
              <a:t>For example, in the route map</a:t>
            </a:r>
            <a:r>
              <a:rPr lang="en-US" sz="1100" u="none" baseline="0" dirty="0">
                <a:latin typeface="Helvetica Neue"/>
                <a:ea typeface="Helvetica Neue"/>
                <a:cs typeface="Helvetica Neue"/>
                <a:sym typeface="Helvetica Neue"/>
              </a:rPr>
              <a:t>, taking a </a:t>
            </a:r>
            <a:r>
              <a:rPr lang="en-US" sz="1100" b="0" i="0" dirty="0">
                <a:effectLst/>
                <a:latin typeface="Helvetica Neue"/>
                <a:ea typeface="Helvetica Neue"/>
                <a:cs typeface="Helvetica Neue"/>
                <a:sym typeface="Helvetica Neue"/>
              </a:rPr>
              <a:t>crossing as a vertex and the road between two crossings as an edge, </a:t>
            </a:r>
          </a:p>
          <a:p>
            <a:r>
              <a:rPr lang="en-US" sz="1100" b="0" i="0" dirty="0">
                <a:effectLst/>
                <a:latin typeface="Helvetica Neue"/>
                <a:ea typeface="Helvetica Neue"/>
                <a:cs typeface="Helvetica Neue"/>
                <a:sym typeface="Helvetica Neue"/>
              </a:rPr>
              <a:t>we can build a road map graph. With that, the </a:t>
            </a:r>
            <a:r>
              <a:rPr lang="en-US" sz="1100" dirty="0">
                <a:effectLst/>
                <a:latin typeface="Helvetica Neue"/>
                <a:ea typeface="Helvetica Neue"/>
                <a:cs typeface="Helvetica Neue"/>
                <a:sym typeface="Helvetica Neue"/>
              </a:rPr>
              <a:t>shortest path algorithm can help for navigation. In this example graph, if we </a:t>
            </a:r>
            <a:r>
              <a:rPr lang="en-US" sz="1100" dirty="0" err="1">
                <a:effectLst/>
                <a:latin typeface="Helvetica Neue"/>
                <a:ea typeface="Helvetica Neue"/>
                <a:cs typeface="Helvetica Neue"/>
                <a:sym typeface="Helvetica Neue"/>
              </a:rPr>
              <a:t>wanna</a:t>
            </a:r>
            <a:r>
              <a:rPr lang="en-US" sz="1100" dirty="0">
                <a:effectLst/>
                <a:latin typeface="Helvetica Neue"/>
                <a:ea typeface="Helvetica Neue"/>
                <a:cs typeface="Helvetica Neue"/>
                <a:sym typeface="Helvetica Neue"/>
              </a:rPr>
              <a:t> go from place a to f, </a:t>
            </a:r>
          </a:p>
          <a:p>
            <a:endParaRPr lang="en-US" sz="1100" dirty="0">
              <a:effectLst/>
              <a:latin typeface="Helvetica Neue"/>
              <a:ea typeface="Helvetica Neue"/>
              <a:cs typeface="Helvetica Neue"/>
              <a:sym typeface="Helvetica Neue"/>
            </a:endParaRPr>
          </a:p>
          <a:p>
            <a:r>
              <a:rPr lang="en-US" sz="1100" dirty="0">
                <a:effectLst/>
                <a:latin typeface="Helvetica Neue"/>
                <a:ea typeface="Helvetica Neue"/>
                <a:cs typeface="Helvetica Neue"/>
                <a:sym typeface="Helvetica Neue"/>
              </a:rPr>
              <a:t>the shortest path algorithm can help to find this colored path for us.</a:t>
            </a:r>
          </a:p>
          <a:p>
            <a:endParaRPr lang="en-US" dirty="0"/>
          </a:p>
        </p:txBody>
      </p:sp>
    </p:spTree>
    <p:extLst>
      <p:ext uri="{BB962C8B-B14F-4D97-AF65-F5344CB8AC3E}">
        <p14:creationId xmlns:p14="http://schemas.microsoft.com/office/powerpoint/2010/main" val="13131451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e39fc5603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e39fc5603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we would collect the highlighted nodes as the code traces following a group of predefined security sensitive commands and APIs.</a:t>
            </a:r>
            <a:endParaRPr/>
          </a:p>
          <a:p>
            <a:pPr marL="0" lvl="0" indent="0" algn="l" rtl="0">
              <a:spcBef>
                <a:spcPts val="0"/>
              </a:spcBef>
              <a:spcAft>
                <a:spcPts val="0"/>
              </a:spcAft>
              <a:buNone/>
            </a:pPr>
            <a:r>
              <a:rPr lang="en"/>
              <a:t>Then, we would match the interesting trace sequences using static rules. For this example, it will match the rule of “reading logcat logs”. It tells us this program is highly likely to move system logs to sdcard, that can be further read by a third-party app.</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919531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e361e5ea9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e361e5ea9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 model the trigger conditions of Init routines. The challenge here is the multiple interdependencies between Init actions, services, Android commands and APIs. For this example, the action requires two properties to be triggered. It will start service wifitest following arrow 3, which will execute the shell script afterwards.</a:t>
            </a:r>
            <a:endParaRPr/>
          </a:p>
        </p:txBody>
      </p:sp>
    </p:spTree>
    <p:extLst>
      <p:ext uri="{BB962C8B-B14F-4D97-AF65-F5344CB8AC3E}">
        <p14:creationId xmlns:p14="http://schemas.microsoft.com/office/powerpoint/2010/main" val="517838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e17195401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e17195401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capture these dependencies, we design a novel graph structure, called Init Dependency Graph, IDG. It is a directed heterogeneous graph. In an IDG, nodes represent Init triggers, services, and programs called by routines. Edges denote call edges between them and conjunction relationships between conjuncts in a composite property trigger. The previous example will be modeled like this. Using an IDG, we can efficiently model the relationships between different objects.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Explain the example.</a:t>
            </a:r>
            <a:endParaRPr dirty="0"/>
          </a:p>
        </p:txBody>
      </p:sp>
    </p:spTree>
    <p:extLst>
      <p:ext uri="{BB962C8B-B14F-4D97-AF65-F5344CB8AC3E}">
        <p14:creationId xmlns:p14="http://schemas.microsoft.com/office/powerpoint/2010/main" val="23752458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e17195401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e17195401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last step, we identify the exposed routines and their behaviors. </a:t>
            </a:r>
            <a:endParaRPr/>
          </a:p>
          <a:p>
            <a:pPr marL="0" lvl="0" indent="0" algn="l" rtl="0">
              <a:spcBef>
                <a:spcPts val="0"/>
              </a:spcBef>
              <a:spcAft>
                <a:spcPts val="0"/>
              </a:spcAft>
              <a:buNone/>
            </a:pPr>
            <a:endParaRPr/>
          </a:p>
          <a:p>
            <a:pPr marL="0" lvl="0" indent="0" algn="l" rtl="0">
              <a:spcBef>
                <a:spcPts val="0"/>
              </a:spcBef>
              <a:spcAft>
                <a:spcPts val="0"/>
              </a:spcAft>
              <a:buNone/>
            </a:pPr>
            <a:r>
              <a:rPr lang="en"/>
              <a:t>This requires identifying app call sites that invoke APIs setting system properties, and resolving the corresponding argument values. We also need to detect if a call site is exposed to unprivileged apps.</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To solve these challenges</a:t>
            </a:r>
            <a:r>
              <a:rPr lang="en"/>
              <a:t>, we developed a context- and flow-sensitive property key and value extraction technique. It can accurately identify the read or written property keys and the mapping between each property key and its corresponding value. We then identify the exposed routines by querying the reachability from IPC entry points to call sites on control-flow graphs.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227785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171954017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171954017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performed a large-scale study on 259 stock Android firmware images from 8 to 11 covering 21 top vendors worldwide.</a:t>
            </a:r>
            <a:endParaRPr/>
          </a:p>
          <a:p>
            <a:pPr marL="0" lvl="0" indent="0" algn="l" rtl="0">
              <a:spcBef>
                <a:spcPts val="0"/>
              </a:spcBef>
              <a:spcAft>
                <a:spcPts val="0"/>
              </a:spcAft>
              <a:buNone/>
            </a:pPr>
            <a:r>
              <a:rPr lang="en"/>
              <a:t>These images contained a total of 65k system apps with an average of 262 per firmware.</a:t>
            </a:r>
            <a:endParaRPr/>
          </a:p>
        </p:txBody>
      </p:sp>
    </p:spTree>
    <p:extLst>
      <p:ext uri="{BB962C8B-B14F-4D97-AF65-F5344CB8AC3E}">
        <p14:creationId xmlns:p14="http://schemas.microsoft.com/office/powerpoint/2010/main" val="36232445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e171954017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e171954017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look at the identified init routines.</a:t>
            </a:r>
            <a:endParaRPr/>
          </a:p>
          <a:p>
            <a:pPr marL="0" lvl="0" indent="0" algn="l" rtl="0">
              <a:spcBef>
                <a:spcPts val="0"/>
              </a:spcBef>
              <a:spcAft>
                <a:spcPts val="0"/>
              </a:spcAft>
              <a:buNone/>
            </a:pPr>
            <a:r>
              <a:rPr lang="en"/>
              <a:t>This chart shows the identified init routines per firmware based on Android versions. In summary, there are 223 Init routines per firmware. 66% of them are custom. This shows the great extent to which vendors customize the Init routines to introduce new functionalities. </a:t>
            </a:r>
            <a:endParaRPr/>
          </a:p>
          <a:p>
            <a:pPr marL="0" lvl="0" indent="0" algn="l" rtl="0">
              <a:spcBef>
                <a:spcPts val="0"/>
              </a:spcBef>
              <a:spcAft>
                <a:spcPts val="0"/>
              </a:spcAft>
              <a:buNone/>
            </a:pPr>
            <a:endParaRPr/>
          </a:p>
          <a:p>
            <a:pPr marL="0" lvl="0" indent="0" algn="l" rtl="0">
              <a:spcBef>
                <a:spcPts val="0"/>
              </a:spcBef>
              <a:spcAft>
                <a:spcPts val="0"/>
              </a:spcAft>
              <a:buNone/>
            </a:pPr>
            <a:r>
              <a:rPr lang="en"/>
              <a:t>The chart on the right shows the exposed Init routines per firmware. On the average, each firmware exposed 8 routines, </a:t>
            </a:r>
            <a:r>
              <a:rPr lang="en">
                <a:solidFill>
                  <a:schemeClr val="dk1"/>
                </a:solidFill>
              </a:rPr>
              <a:t>2 of them are security-sensitive. </a:t>
            </a:r>
            <a:r>
              <a:rPr lang="en"/>
              <a:t>All of them are custom by the vendors.</a:t>
            </a:r>
            <a:endParaRPr/>
          </a:p>
        </p:txBody>
      </p:sp>
    </p:spTree>
    <p:extLst>
      <p:ext uri="{BB962C8B-B14F-4D97-AF65-F5344CB8AC3E}">
        <p14:creationId xmlns:p14="http://schemas.microsoft.com/office/powerpoint/2010/main" val="27436317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e171954017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e171954017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chart shows the breakdown of the identified exposed behaviors, grouped by behavior category. There are 515 exposed sensitive functionalities, which are from 430 unique Init routines. They cover 173 unique apps, spanning 101 firmware from 13 vendors.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848274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e171954017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e171954017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further manually inspected the routines to verify their potential security impact. This chart summarizes the outcome. </a:t>
            </a:r>
          </a:p>
          <a:p>
            <a:pPr marL="0" lvl="0" indent="0" algn="l" rtl="0">
              <a:spcBef>
                <a:spcPts val="0"/>
              </a:spcBef>
              <a:spcAft>
                <a:spcPts val="0"/>
              </a:spcAft>
              <a:buNone/>
            </a:pPr>
            <a:endParaRPr dirty="0"/>
          </a:p>
          <a:p>
            <a:pPr marL="0" lvl="0" indent="0" algn="l" rtl="0">
              <a:spcBef>
                <a:spcPts val="0"/>
              </a:spcBef>
              <a:spcAft>
                <a:spcPts val="0"/>
              </a:spcAft>
              <a:buNone/>
            </a:pPr>
            <a:r>
              <a:rPr lang="en" dirty="0"/>
              <a:t>So far, we have verified 89 vulnerabilities in 34 unique apps from 30 firmware of 6 vendors.</a:t>
            </a:r>
          </a:p>
          <a:p>
            <a:pPr marL="0" lvl="0" indent="0" algn="l" rtl="0">
              <a:spcBef>
                <a:spcPts val="0"/>
              </a:spcBef>
              <a:spcAft>
                <a:spcPts val="0"/>
              </a:spcAft>
              <a:buNone/>
            </a:pPr>
            <a:endParaRPr dirty="0"/>
          </a:p>
          <a:p>
            <a:pPr marL="0" lvl="0" indent="0" algn="l" rtl="0">
              <a:spcBef>
                <a:spcPts val="0"/>
              </a:spcBef>
              <a:spcAft>
                <a:spcPts val="0"/>
              </a:spcAft>
              <a:buNone/>
            </a:pPr>
            <a:r>
              <a:rPr lang="en" dirty="0"/>
              <a:t>We have developed and tested 59 proof-of-concepts.</a:t>
            </a:r>
          </a:p>
          <a:p>
            <a:pPr marL="0" lvl="0" indent="0" algn="l" rtl="0">
              <a:spcBef>
                <a:spcPts val="0"/>
              </a:spcBef>
              <a:spcAft>
                <a:spcPts val="0"/>
              </a:spcAft>
              <a:buNone/>
            </a:pPr>
            <a:endParaRPr dirty="0"/>
          </a:p>
          <a:p>
            <a:pPr marL="0" lvl="0" indent="0" algn="l" rtl="0">
              <a:spcBef>
                <a:spcPts val="0"/>
              </a:spcBef>
              <a:spcAft>
                <a:spcPts val="0"/>
              </a:spcAft>
              <a:buNone/>
            </a:pPr>
            <a:r>
              <a:rPr lang="en" dirty="0"/>
              <a:t>Three vendors have confirmed our findings (covering 49 vulnerabilities in 11 firmware). </a:t>
            </a:r>
            <a:r>
              <a:rPr lang="en" dirty="0">
                <a:solidFill>
                  <a:schemeClr val="dk1"/>
                </a:solidFill>
              </a:rPr>
              <a:t>Our disclosure process is still ongoing. </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777978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e29f7d66b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e29f7d66b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discovered vulnerabilities have high impact. Here we list some of the impacts, including disabling system-wide mandatory access control, executing arbitrary code with high privileges, spying on screen content and user activity, and others.</a:t>
            </a:r>
            <a:endParaRPr/>
          </a:p>
        </p:txBody>
      </p:sp>
    </p:spTree>
    <p:extLst>
      <p:ext uri="{BB962C8B-B14F-4D97-AF65-F5344CB8AC3E}">
        <p14:creationId xmlns:p14="http://schemas.microsoft.com/office/powerpoint/2010/main" val="3897324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33f1deb09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33f1deb09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8000"/>
              </a:lnSpc>
              <a:spcBef>
                <a:spcPts val="0"/>
              </a:spcBef>
              <a:spcAft>
                <a:spcPts val="0"/>
              </a:spcAft>
              <a:buNone/>
            </a:pPr>
            <a:r>
              <a:rPr lang="en" dirty="0">
                <a:solidFill>
                  <a:schemeClr val="dk1"/>
                </a:solidFill>
              </a:rPr>
              <a:t>In conclusion, we systematically studied the security impact of Android Init routines. We performed an automated and practical analysis.</a:t>
            </a:r>
            <a:endParaRPr dirty="0">
              <a:solidFill>
                <a:schemeClr val="dk1"/>
              </a:solidFill>
            </a:endParaRPr>
          </a:p>
          <a:p>
            <a:pPr marL="0" lvl="0" indent="0" algn="l" rtl="0">
              <a:lnSpc>
                <a:spcPct val="118000"/>
              </a:lnSpc>
              <a:spcBef>
                <a:spcPts val="0"/>
              </a:spcBef>
              <a:spcAft>
                <a:spcPts val="0"/>
              </a:spcAft>
              <a:buNone/>
            </a:pPr>
            <a:r>
              <a:rPr lang="en" dirty="0">
                <a:solidFill>
                  <a:schemeClr val="dk1"/>
                </a:solidFill>
              </a:rPr>
              <a:t>We have identified various high-impact zero-days in Android 8 -- 11 devices.</a:t>
            </a:r>
          </a:p>
          <a:p>
            <a:pPr marL="0" lvl="0" indent="0" algn="l" rtl="0">
              <a:lnSpc>
                <a:spcPct val="118000"/>
              </a:lnSpc>
              <a:spcBef>
                <a:spcPts val="0"/>
              </a:spcBef>
              <a:spcAft>
                <a:spcPts val="0"/>
              </a:spcAft>
              <a:buNone/>
            </a:pPr>
            <a:endParaRPr lang="en" dirty="0">
              <a:solidFill>
                <a:schemeClr val="dk1"/>
              </a:solidFill>
            </a:endParaRPr>
          </a:p>
          <a:p>
            <a:pPr marL="0" lvl="0" indent="0" algn="l" rtl="0">
              <a:lnSpc>
                <a:spcPct val="118000"/>
              </a:lnSpc>
              <a:spcBef>
                <a:spcPts val="0"/>
              </a:spcBef>
              <a:spcAft>
                <a:spcPts val="0"/>
              </a:spcAft>
              <a:buNone/>
            </a:pPr>
            <a:r>
              <a:rPr lang="en" dirty="0">
                <a:solidFill>
                  <a:schemeClr val="dk1"/>
                </a:solidFill>
              </a:rPr>
              <a:t>Findings</a:t>
            </a:r>
          </a:p>
          <a:p>
            <a:pPr marL="0" lvl="0" indent="0" algn="l" rtl="0">
              <a:lnSpc>
                <a:spcPct val="118000"/>
              </a:lnSpc>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2158486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sz="1100" u="none" baseline="0" dirty="0">
                <a:latin typeface="Helvetica Neue"/>
                <a:ea typeface="Helvetica Neue"/>
                <a:cs typeface="Helvetica Neue"/>
                <a:sym typeface="Helvetica Neue"/>
              </a:rPr>
              <a:t>In protein analysis, the proteins are known to interact with each other to act their functions.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u="none" baseline="0" dirty="0">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u="none" baseline="0" dirty="0">
                <a:latin typeface="Helvetica Neue"/>
                <a:ea typeface="Helvetica Neue"/>
                <a:cs typeface="Helvetica Neue"/>
                <a:sym typeface="Helvetica Neue"/>
              </a:rPr>
              <a:t>With that, we can build a protein-protein interaction graph.</a:t>
            </a:r>
            <a:endParaRPr lang="en-US" sz="1100" u="none" baseline="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u="none" baseline="0" dirty="0">
                <a:effectLst/>
                <a:latin typeface="Helvetica Neue"/>
                <a:ea typeface="Helvetica Neue"/>
                <a:cs typeface="Helvetica Neue"/>
                <a:sym typeface="Helvetica Neue"/>
              </a:rPr>
              <a:t>Using </a:t>
            </a:r>
            <a:r>
              <a:rPr lang="en-US" sz="1100" dirty="0">
                <a:effectLst/>
                <a:latin typeface="Helvetica Neue"/>
                <a:ea typeface="Helvetica Neue"/>
                <a:cs typeface="Helvetica Neue"/>
                <a:sym typeface="Helvetica Neue"/>
              </a:rPr>
              <a:t>the centrality algorithm, such as betweenness centrality, we can identify the key connector protein. </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In this example graph,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protein c would be identified as the protein with the most connections.</a:t>
            </a:r>
          </a:p>
          <a:p>
            <a:endParaRPr lang="en-US" sz="1100" dirty="0">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0839625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security, we mainly work on </a:t>
            </a:r>
          </a:p>
          <a:p>
            <a:r>
              <a:rPr lang="en-US" dirty="0"/>
              <a:t>1. code vulnerability</a:t>
            </a:r>
          </a:p>
          <a:p>
            <a:r>
              <a:rPr lang="en-US" dirty="0"/>
              <a:t>2. cyber threat detection</a:t>
            </a:r>
          </a:p>
          <a:p>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For graph algorithms, we also look at the explanation to GNN models, especially for security applications.</a:t>
            </a:r>
          </a:p>
          <a:p>
            <a:endParaRPr lang="en-US" dirty="0"/>
          </a:p>
          <a:p>
            <a:r>
              <a:rPr lang="en-US" dirty="0"/>
              <a:t>For HPC, we mainly work on</a:t>
            </a:r>
          </a:p>
          <a:p>
            <a:r>
              <a:rPr lang="en-US" dirty="0"/>
              <a:t>1. HPC for GNN</a:t>
            </a:r>
          </a:p>
          <a:p>
            <a:pPr marL="0" marR="0" lvl="0" indent="0" defTabSz="228600" eaLnBrk="1" fontAlgn="auto" latinLnBrk="0" hangingPunct="1">
              <a:lnSpc>
                <a:spcPct val="117999"/>
              </a:lnSpc>
              <a:spcBef>
                <a:spcPts val="0"/>
              </a:spcBef>
              <a:spcAft>
                <a:spcPts val="0"/>
              </a:spcAft>
              <a:buClrTx/>
              <a:buSzTx/>
              <a:buFontTx/>
              <a:buNone/>
              <a:tabLst/>
              <a:defRPr/>
            </a:pPr>
            <a:r>
              <a:rPr lang="en-US" dirty="0"/>
              <a:t>2. HPC for graph algorithms</a:t>
            </a:r>
          </a:p>
          <a:p>
            <a:endParaRPr lang="en-US" dirty="0"/>
          </a:p>
          <a:p>
            <a:endParaRPr lang="en-US" dirty="0"/>
          </a:p>
        </p:txBody>
      </p:sp>
    </p:spTree>
    <p:extLst>
      <p:ext uri="{BB962C8B-B14F-4D97-AF65-F5344CB8AC3E}">
        <p14:creationId xmlns:p14="http://schemas.microsoft.com/office/powerpoint/2010/main" val="41406582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Many thanks to the talented students at our graph lab.</a:t>
            </a:r>
          </a:p>
        </p:txBody>
      </p:sp>
    </p:spTree>
    <p:extLst>
      <p:ext uri="{BB962C8B-B14F-4D97-AF65-F5344CB8AC3E}">
        <p14:creationId xmlns:p14="http://schemas.microsoft.com/office/powerpoint/2010/main" val="10835074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Many thanks to my collaborators.</a:t>
            </a:r>
          </a:p>
          <a:p>
            <a:endParaRPr lang="en-US" baseline="0" dirty="0"/>
          </a:p>
        </p:txBody>
      </p:sp>
    </p:spTree>
    <p:extLst>
      <p:ext uri="{BB962C8B-B14F-4D97-AF65-F5344CB8AC3E}">
        <p14:creationId xmlns:p14="http://schemas.microsoft.com/office/powerpoint/2010/main" val="19459064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Thank you for listening.</a:t>
            </a:r>
          </a:p>
          <a:p>
            <a:r>
              <a:rPr lang="en-US" baseline="0" dirty="0"/>
              <a:t>I would be happy to take your questions now.</a:t>
            </a:r>
          </a:p>
        </p:txBody>
      </p:sp>
    </p:spTree>
    <p:extLst>
      <p:ext uri="{BB962C8B-B14F-4D97-AF65-F5344CB8AC3E}">
        <p14:creationId xmlns:p14="http://schemas.microsoft.com/office/powerpoint/2010/main" val="29062015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Thank you for listening.</a:t>
            </a:r>
          </a:p>
          <a:p>
            <a:r>
              <a:rPr lang="en-US" baseline="0" dirty="0"/>
              <a:t>I would be happy to take your questions now.</a:t>
            </a:r>
          </a:p>
        </p:txBody>
      </p:sp>
    </p:spTree>
    <p:extLst>
      <p:ext uri="{BB962C8B-B14F-4D97-AF65-F5344CB8AC3E}">
        <p14:creationId xmlns:p14="http://schemas.microsoft.com/office/powerpoint/2010/main" val="941613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baseline="0" dirty="0"/>
              <a:t>In social network, we can build a friendship graph.</a:t>
            </a:r>
          </a:p>
          <a:p>
            <a:pPr marL="0" marR="0" lvl="0" indent="0" defTabSz="228600" eaLnBrk="1" fontAlgn="auto" latinLnBrk="0" hangingPunct="1">
              <a:lnSpc>
                <a:spcPct val="117999"/>
              </a:lnSpc>
              <a:spcBef>
                <a:spcPts val="0"/>
              </a:spcBef>
              <a:spcAft>
                <a:spcPts val="0"/>
              </a:spcAft>
              <a:buClrTx/>
              <a:buSzTx/>
              <a:buFontTx/>
              <a:buNone/>
              <a:tabLst/>
              <a:defRPr/>
            </a:pPr>
            <a:endParaRPr lang="en-US" baseline="0" dirty="0"/>
          </a:p>
          <a:p>
            <a:pPr marL="0" marR="0" lvl="0" indent="0" defTabSz="228600" eaLnBrk="1" fontAlgn="auto" latinLnBrk="0" hangingPunct="1">
              <a:lnSpc>
                <a:spcPct val="117999"/>
              </a:lnSpc>
              <a:spcBef>
                <a:spcPts val="0"/>
              </a:spcBef>
              <a:spcAft>
                <a:spcPts val="0"/>
              </a:spcAft>
              <a:buClrTx/>
              <a:buSzTx/>
              <a:buFontTx/>
              <a:buNone/>
              <a:tabLst/>
              <a:defRPr/>
            </a:pPr>
            <a:r>
              <a:rPr lang="en-US" sz="1100" u="none" baseline="0" dirty="0">
                <a:latin typeface="Helvetica Neue"/>
                <a:ea typeface="Helvetica Neue"/>
                <a:cs typeface="Helvetica Neue"/>
                <a:sym typeface="Helvetica Neue"/>
              </a:rPr>
              <a:t>On this graph, t</a:t>
            </a:r>
            <a:r>
              <a:rPr lang="en-US" sz="1100" dirty="0">
                <a:effectLst/>
                <a:latin typeface="Helvetica Neue"/>
                <a:ea typeface="Helvetica Neue"/>
                <a:cs typeface="Helvetica Neue"/>
                <a:sym typeface="Helvetica Neue"/>
              </a:rPr>
              <a:t>he triangle completing algorithm can help to recommend friends.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In this triangle, users a and b share a mutual friend c. Then it is possible that a and b  know each other.</a:t>
            </a:r>
          </a:p>
        </p:txBody>
      </p:sp>
    </p:spTree>
    <p:extLst>
      <p:ext uri="{BB962C8B-B14F-4D97-AF65-F5344CB8AC3E}">
        <p14:creationId xmlns:p14="http://schemas.microsoft.com/office/powerpoint/2010/main" val="171011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vulnerability detection, the code is usually represented as a control flow graph.</a:t>
            </a:r>
          </a:p>
          <a:p>
            <a:endParaRPr lang="en-US" dirty="0"/>
          </a:p>
          <a:p>
            <a:r>
              <a:rPr lang="en-US" dirty="0"/>
              <a:t>Given an unknown software, </a:t>
            </a:r>
          </a:p>
          <a:p>
            <a:endParaRPr lang="en-US" dirty="0"/>
          </a:p>
          <a:p>
            <a:r>
              <a:rPr lang="en-US" dirty="0"/>
              <a:t>if it matches to a known vulnerability template, then it is possible to have the same vulnerability. This can be done with the help of subgraph isomorphism.</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p>
          <a:p>
            <a:endParaRPr lang="en-US" dirty="0"/>
          </a:p>
        </p:txBody>
      </p:sp>
    </p:spTree>
    <p:extLst>
      <p:ext uri="{BB962C8B-B14F-4D97-AF65-F5344CB8AC3E}">
        <p14:creationId xmlns:p14="http://schemas.microsoft.com/office/powerpoint/2010/main" val="982036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 challenge of applying graph to vulnerability detection is, how can it help?</a:t>
            </a:r>
          </a:p>
          <a:p>
            <a:endParaRPr lang="en-US" dirty="0"/>
          </a:p>
          <a:p>
            <a:r>
              <a:rPr lang="en-US" dirty="0"/>
              <a:t>We need to answer a bunch of questions.</a:t>
            </a:r>
            <a:endParaRPr lang="en-US" sz="1100" dirty="0">
              <a:effectLst/>
              <a:latin typeface="Helvetica Neue"/>
              <a:ea typeface="Helvetica Neue"/>
              <a:cs typeface="Helvetica Neue"/>
              <a:sym typeface="Helvetica Neue"/>
            </a:endParaRPr>
          </a:p>
          <a:p>
            <a:r>
              <a:rPr lang="en-US" sz="1100" dirty="0">
                <a:effectLst/>
                <a:latin typeface="Helvetica Neue"/>
                <a:ea typeface="Helvetica Neue"/>
                <a:cs typeface="Helvetica Neue"/>
                <a:sym typeface="Helvetica Neue"/>
              </a:rPr>
              <a:t>Such as </a:t>
            </a:r>
          </a:p>
          <a:p>
            <a:r>
              <a:rPr lang="en-US" sz="1100" dirty="0">
                <a:effectLst/>
                <a:latin typeface="Helvetica Neue"/>
                <a:ea typeface="Helvetica Neue"/>
                <a:cs typeface="Helvetica Neue"/>
                <a:sym typeface="Helvetica Neue"/>
              </a:rPr>
              <a:t>...</a:t>
            </a:r>
          </a:p>
          <a:p>
            <a:endParaRPr lang="en-US" sz="1100" dirty="0">
              <a:effectLst/>
              <a:latin typeface="Helvetica Neue"/>
              <a:ea typeface="Helvetica Neue"/>
              <a:cs typeface="Helvetica Neue"/>
              <a:sym typeface="Helvetica Neue"/>
            </a:endParaRPr>
          </a:p>
          <a:p>
            <a:r>
              <a:rPr lang="en-US" sz="1100" dirty="0">
                <a:effectLst/>
                <a:latin typeface="Helvetica Neue"/>
                <a:ea typeface="Helvetica Neue"/>
                <a:cs typeface="Helvetica Neue"/>
                <a:sym typeface="Helvetica Neue"/>
              </a:rPr>
              <a:t>Basically, we need to deeply understand code vulnerability detection, instead of blindly building graphs and applying graph algorithms.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3874390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8" name="Shape 28"/>
          <p:cNvSpPr/>
          <p:nvPr/>
        </p:nvSpPr>
        <p:spPr>
          <a:xfrm flipV="1">
            <a:off x="7494660" y="4959533"/>
            <a:ext cx="1" cy="1155065"/>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29" name="Shape 29"/>
          <p:cNvSpPr/>
          <p:nvPr/>
        </p:nvSpPr>
        <p:spPr>
          <a:xfrm>
            <a:off x="476250" y="6400800"/>
            <a:ext cx="11249487"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30" name="Shape 30"/>
          <p:cNvSpPr/>
          <p:nvPr/>
        </p:nvSpPr>
        <p:spPr>
          <a:xfrm>
            <a:off x="476250" y="4660900"/>
            <a:ext cx="11250018"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31" name="Shape 31"/>
          <p:cNvSpPr/>
          <p:nvPr/>
        </p:nvSpPr>
        <p:spPr>
          <a:xfrm flipV="1">
            <a:off x="7494660" y="4959533"/>
            <a:ext cx="1" cy="1155065"/>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32" name="Shape 32"/>
          <p:cNvSpPr>
            <a:spLocks noGrp="1"/>
          </p:cNvSpPr>
          <p:nvPr>
            <p:ph type="body" sz="quarter" idx="13"/>
          </p:nvPr>
        </p:nvSpPr>
        <p:spPr>
          <a:xfrm>
            <a:off x="476250" y="4286694"/>
            <a:ext cx="6750050" cy="354712"/>
          </a:xfrm>
          <a:prstGeom prst="rect">
            <a:avLst/>
          </a:prstGeom>
        </p:spPr>
        <p:txBody>
          <a:bodyPr>
            <a:spAutoFit/>
          </a:bodyPr>
          <a:lstStyle>
            <a:lvl1pPr marL="0" indent="0">
              <a:lnSpc>
                <a:spcPct val="110000"/>
              </a:lnSpc>
              <a:spcBef>
                <a:spcPts val="0"/>
              </a:spcBef>
              <a:buClrTx/>
              <a:buSzTx/>
              <a:buFontTx/>
              <a:buNone/>
              <a:defRPr sz="1600" i="1"/>
            </a:lvl1pPr>
          </a:lstStyle>
          <a:p>
            <a:r>
              <a:t>Lorem Ipsum Dolor</a:t>
            </a:r>
          </a:p>
        </p:txBody>
      </p:sp>
      <p:sp>
        <p:nvSpPr>
          <p:cNvPr id="33" name="Shape 33"/>
          <p:cNvSpPr>
            <a:spLocks noGrp="1"/>
          </p:cNvSpPr>
          <p:nvPr>
            <p:ph type="pic" idx="14"/>
          </p:nvPr>
        </p:nvSpPr>
        <p:spPr>
          <a:xfrm>
            <a:off x="475012" y="445404"/>
            <a:ext cx="11239501" cy="3663951"/>
          </a:xfrm>
          <a:prstGeom prst="rect">
            <a:avLst/>
          </a:prstGeom>
          <a:ln w="9525">
            <a:round/>
          </a:ln>
        </p:spPr>
        <p:txBody>
          <a:bodyPr lIns="91439" tIns="45719" rIns="91439" bIns="45719" anchor="t">
            <a:noAutofit/>
          </a:bodyPr>
          <a:lstStyle/>
          <a:p>
            <a:endParaRPr/>
          </a:p>
        </p:txBody>
      </p:sp>
      <p:sp>
        <p:nvSpPr>
          <p:cNvPr id="34" name="Shape 34"/>
          <p:cNvSpPr>
            <a:spLocks noGrp="1"/>
          </p:cNvSpPr>
          <p:nvPr>
            <p:ph type="title"/>
          </p:nvPr>
        </p:nvSpPr>
        <p:spPr>
          <a:xfrm>
            <a:off x="476250" y="4699000"/>
            <a:ext cx="6750050" cy="1670050"/>
          </a:xfrm>
          <a:prstGeom prst="rect">
            <a:avLst/>
          </a:prstGeom>
        </p:spPr>
        <p:txBody>
          <a:bodyPr/>
          <a:lstStyle>
            <a:lvl1pPr algn="l">
              <a:defRPr>
                <a:latin typeface="+mn-lt"/>
                <a:ea typeface="+mn-ea"/>
                <a:cs typeface="+mn-cs"/>
                <a:sym typeface="Bodoni SvtyTwo ITC TT-Book"/>
              </a:defRPr>
            </a:lvl1pPr>
          </a:lstStyle>
          <a:p>
            <a:r>
              <a:t>Title Text</a:t>
            </a:r>
          </a:p>
        </p:txBody>
      </p:sp>
      <p:sp>
        <p:nvSpPr>
          <p:cNvPr id="35" name="Shape 35"/>
          <p:cNvSpPr>
            <a:spLocks noGrp="1"/>
          </p:cNvSpPr>
          <p:nvPr>
            <p:ph type="body" sz="quarter" idx="1"/>
          </p:nvPr>
        </p:nvSpPr>
        <p:spPr>
          <a:xfrm>
            <a:off x="7766051" y="4699000"/>
            <a:ext cx="3975100" cy="1670050"/>
          </a:xfrm>
          <a:prstGeom prst="rect">
            <a:avLst/>
          </a:prstGeom>
        </p:spPr>
        <p:txBody>
          <a:bodyPr/>
          <a:lstStyle>
            <a:lvl1pPr marL="0" indent="0">
              <a:spcBef>
                <a:spcPts val="0"/>
              </a:spcBef>
              <a:buClrTx/>
              <a:buSzTx/>
              <a:buFontTx/>
              <a:buNone/>
              <a:defRPr sz="1600"/>
            </a:lvl1pPr>
            <a:lvl2pPr marL="0" indent="114300">
              <a:spcBef>
                <a:spcPts val="0"/>
              </a:spcBef>
              <a:buClrTx/>
              <a:buSzTx/>
              <a:buFontTx/>
              <a:buNone/>
              <a:defRPr sz="1600"/>
            </a:lvl2pPr>
            <a:lvl3pPr marL="0" indent="228600">
              <a:spcBef>
                <a:spcPts val="0"/>
              </a:spcBef>
              <a:buClrTx/>
              <a:buSzTx/>
              <a:buFontTx/>
              <a:buNone/>
              <a:defRPr sz="1600"/>
            </a:lvl3pPr>
            <a:lvl4pPr marL="0" indent="342900">
              <a:spcBef>
                <a:spcPts val="0"/>
              </a:spcBef>
              <a:buClrTx/>
              <a:buSzTx/>
              <a:buFontTx/>
              <a:buNone/>
              <a:defRPr sz="1600"/>
            </a:lvl4pPr>
            <a:lvl5pPr marL="0" indent="457200">
              <a:spcBef>
                <a:spcPts val="0"/>
              </a:spcBef>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6" name="Shape 36"/>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23" name="Shape 123"/>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24" name="Shape 124"/>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1_Photo">
    <p:spTree>
      <p:nvGrpSpPr>
        <p:cNvPr id="1" name=""/>
        <p:cNvGrpSpPr/>
        <p:nvPr/>
      </p:nvGrpSpPr>
      <p:grpSpPr>
        <a:xfrm>
          <a:off x="0" y="0"/>
          <a:ext cx="0" cy="0"/>
          <a:chOff x="0" y="0"/>
          <a:chExt cx="0" cy="0"/>
        </a:xfrm>
      </p:grpSpPr>
      <p:sp>
        <p:nvSpPr>
          <p:cNvPr id="123" name="Shape 123"/>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24" name="Shape 124"/>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1789196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 name="Shape 138"/>
          <p:cNvSpPr/>
          <p:nvPr/>
        </p:nvSpPr>
        <p:spPr>
          <a:xfrm>
            <a:off x="471258" y="2984007"/>
            <a:ext cx="11249487" cy="1"/>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139" name="Shape 139"/>
          <p:cNvSpPr/>
          <p:nvPr/>
        </p:nvSpPr>
        <p:spPr>
          <a:xfrm>
            <a:off x="470992" y="1457863"/>
            <a:ext cx="11250018" cy="1"/>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140" name="Shape 140"/>
          <p:cNvSpPr>
            <a:spLocks noGrp="1"/>
          </p:cNvSpPr>
          <p:nvPr>
            <p:ph type="body" sz="quarter" idx="13"/>
          </p:nvPr>
        </p:nvSpPr>
        <p:spPr>
          <a:xfrm>
            <a:off x="476250" y="2464244"/>
            <a:ext cx="6750050" cy="354712"/>
          </a:xfrm>
          <a:prstGeom prst="rect">
            <a:avLst/>
          </a:prstGeom>
        </p:spPr>
        <p:txBody>
          <a:bodyPr>
            <a:spAutoFit/>
          </a:bodyPr>
          <a:lstStyle>
            <a:lvl1pPr marL="0" indent="0">
              <a:lnSpc>
                <a:spcPct val="110000"/>
              </a:lnSpc>
              <a:spcBef>
                <a:spcPts val="0"/>
              </a:spcBef>
              <a:buClrTx/>
              <a:buSzTx/>
              <a:buFontTx/>
              <a:buNone/>
              <a:defRPr sz="1600" i="1"/>
            </a:lvl1pPr>
          </a:lstStyle>
          <a:p>
            <a:r>
              <a:t>Lorem Ipsum Dolor</a:t>
            </a:r>
          </a:p>
        </p:txBody>
      </p:sp>
      <p:sp>
        <p:nvSpPr>
          <p:cNvPr id="141" name="Shape 141"/>
          <p:cNvSpPr>
            <a:spLocks noGrp="1"/>
          </p:cNvSpPr>
          <p:nvPr>
            <p:ph type="title"/>
          </p:nvPr>
        </p:nvSpPr>
        <p:spPr>
          <a:xfrm>
            <a:off x="470992" y="1400548"/>
            <a:ext cx="6750051" cy="1670051"/>
          </a:xfrm>
          <a:prstGeom prst="rect">
            <a:avLst/>
          </a:prstGeom>
        </p:spPr>
        <p:txBody>
          <a:bodyPr/>
          <a:lstStyle>
            <a:lvl1pPr algn="l">
              <a:defRPr>
                <a:latin typeface="+mn-lt"/>
                <a:ea typeface="+mn-ea"/>
                <a:cs typeface="+mn-cs"/>
                <a:sym typeface="Bodoni SvtyTwo ITC TT-Book"/>
              </a:defRPr>
            </a:lvl1pPr>
          </a:lstStyle>
          <a:p>
            <a:r>
              <a:t>Title Text</a:t>
            </a:r>
          </a:p>
        </p:txBody>
      </p:sp>
      <p:sp>
        <p:nvSpPr>
          <p:cNvPr id="142" name="Shape 142"/>
          <p:cNvSpPr>
            <a:spLocks noGrp="1"/>
          </p:cNvSpPr>
          <p:nvPr>
            <p:ph type="body" sz="quarter" idx="1"/>
          </p:nvPr>
        </p:nvSpPr>
        <p:spPr>
          <a:xfrm>
            <a:off x="7766051" y="2914650"/>
            <a:ext cx="3975100" cy="1670050"/>
          </a:xfrm>
          <a:prstGeom prst="rect">
            <a:avLst/>
          </a:prstGeom>
        </p:spPr>
        <p:txBody>
          <a:bodyPr/>
          <a:lstStyle>
            <a:lvl1pPr marL="0" indent="0">
              <a:spcBef>
                <a:spcPts val="0"/>
              </a:spcBef>
              <a:buClrTx/>
              <a:buSzTx/>
              <a:buFontTx/>
              <a:buNone/>
              <a:defRPr sz="1600"/>
            </a:lvl1pPr>
            <a:lvl2pPr marL="0" indent="114300">
              <a:spcBef>
                <a:spcPts val="0"/>
              </a:spcBef>
              <a:buClrTx/>
              <a:buSzTx/>
              <a:buFontTx/>
              <a:buNone/>
              <a:defRPr sz="1600"/>
            </a:lvl2pPr>
            <a:lvl3pPr marL="0" indent="228600">
              <a:spcBef>
                <a:spcPts val="0"/>
              </a:spcBef>
              <a:buClrTx/>
              <a:buSzTx/>
              <a:buFontTx/>
              <a:buNone/>
              <a:defRPr sz="1600"/>
            </a:lvl3pPr>
            <a:lvl4pPr marL="0" indent="342900">
              <a:spcBef>
                <a:spcPts val="0"/>
              </a:spcBef>
              <a:buClrTx/>
              <a:buSzTx/>
              <a:buFontTx/>
              <a:buNone/>
              <a:defRPr sz="1600"/>
            </a:lvl4pPr>
            <a:lvl5pPr marL="0" indent="457200">
              <a:spcBef>
                <a:spcPts val="0"/>
              </a:spcBef>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pic>
        <p:nvPicPr>
          <p:cNvPr id="143" name="pasted-image.png"/>
          <p:cNvPicPr>
            <a:picLocks noChangeAspect="1"/>
          </p:cNvPicPr>
          <p:nvPr/>
        </p:nvPicPr>
        <p:blipFill>
          <a:blip r:embed="rId3"/>
          <a:stretch>
            <a:fillRect/>
          </a:stretch>
        </p:blipFill>
        <p:spPr>
          <a:xfrm>
            <a:off x="11248309" y="6136423"/>
            <a:ext cx="919358" cy="686454"/>
          </a:xfrm>
          <a:prstGeom prst="rect">
            <a:avLst/>
          </a:prstGeom>
          <a:ln w="12700">
            <a:miter lim="400000"/>
          </a:ln>
        </p:spPr>
      </p:pic>
      <p:sp>
        <p:nvSpPr>
          <p:cNvPr id="144" name="Shape 144"/>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6" name="Google Shape;16;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95526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userDrawn="1">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212400" y="186967"/>
            <a:ext cx="11360800" cy="76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4400">
                <a:latin typeface="Gill Sans MT" panose="020B0502020104020203" pitchFamily="34" charset="77"/>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5" name="Google Shape;25;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6" name="Shape 75">
            <a:extLst>
              <a:ext uri="{FF2B5EF4-FFF2-40B4-BE49-F238E27FC236}">
                <a16:creationId xmlns:a16="http://schemas.microsoft.com/office/drawing/2014/main" id="{16FEC8CF-4533-F940-87AC-B30870D7FEEF}"/>
              </a:ext>
            </a:extLst>
          </p:cNvPr>
          <p:cNvSpPr>
            <a:spLocks noGrp="1"/>
          </p:cNvSpPr>
          <p:nvPr>
            <p:ph type="body" idx="13" hasCustomPrompt="1"/>
          </p:nvPr>
        </p:nvSpPr>
        <p:spPr>
          <a:xfrm>
            <a:off x="415600" y="1486151"/>
            <a:ext cx="5056445" cy="4562542"/>
          </a:xfrm>
          <a:prstGeom prst="rect">
            <a:avLst/>
          </a:prstGeom>
        </p:spPr>
        <p:txBody>
          <a:bodyPr/>
          <a:lstStyle>
            <a:lvl1pPr marL="304800" indent="-304800">
              <a:buSzPct val="100000"/>
              <a:buFont typeface="Arial" panose="020B0604020202020204" pitchFamily="34" charset="0"/>
              <a:buChar char="•"/>
              <a:defRPr sz="2400">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sz="2200">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sz="2000">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 name="Shape 75">
            <a:extLst>
              <a:ext uri="{FF2B5EF4-FFF2-40B4-BE49-F238E27FC236}">
                <a16:creationId xmlns:a16="http://schemas.microsoft.com/office/drawing/2014/main" id="{2E65C0D8-F772-D540-AB58-9129F91E1AA4}"/>
              </a:ext>
            </a:extLst>
          </p:cNvPr>
          <p:cNvSpPr>
            <a:spLocks noGrp="1"/>
          </p:cNvSpPr>
          <p:nvPr>
            <p:ph type="body" idx="14" hasCustomPrompt="1"/>
          </p:nvPr>
        </p:nvSpPr>
        <p:spPr>
          <a:xfrm>
            <a:off x="6516755" y="1486151"/>
            <a:ext cx="5056445" cy="4562542"/>
          </a:xfrm>
          <a:prstGeom prst="rect">
            <a:avLst/>
          </a:prstGeom>
        </p:spPr>
        <p:txBody>
          <a:bodyPr/>
          <a:lstStyle>
            <a:lvl1pPr marL="304800" indent="-304800">
              <a:buSzPct val="100000"/>
              <a:buFont typeface="Arial" panose="020B0604020202020204" pitchFamily="34" charset="0"/>
              <a:buChar char="•"/>
              <a:defRPr sz="2400">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sz="2200">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sz="2000">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181217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dirty="0"/>
          </a:p>
        </p:txBody>
      </p:sp>
      <p:sp>
        <p:nvSpPr>
          <p:cNvPr id="31" name="Google Shape;31;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dirty="0"/>
          </a:p>
        </p:txBody>
      </p:sp>
      <p:sp>
        <p:nvSpPr>
          <p:cNvPr id="32" name="Google Shape;32;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00891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5" name="Google Shape;35;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645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133"/>
          </a:p>
        </p:txBody>
      </p:sp>
      <p:sp>
        <p:nvSpPr>
          <p:cNvPr id="38" name="Google Shape;38;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9" name="Google Shape;39;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0" name="Google Shape;40;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404139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154657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7" name="Google Shape;47;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4837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FFFFFF"/>
        </a:solidFill>
        <a:effectLst/>
      </p:bgPr>
    </p:bg>
    <p:spTree>
      <p:nvGrpSpPr>
        <p:cNvPr id="1" name=""/>
        <p:cNvGrpSpPr/>
        <p:nvPr/>
      </p:nvGrpSpPr>
      <p:grpSpPr>
        <a:xfrm>
          <a:off x="0" y="0"/>
          <a:ext cx="0" cy="0"/>
          <a:chOff x="0" y="0"/>
          <a:chExt cx="0" cy="0"/>
        </a:xfrm>
      </p:grpSpPr>
      <p:sp>
        <p:nvSpPr>
          <p:cNvPr id="43" name="Shape 43"/>
          <p:cNvSpPr>
            <a:spLocks noGrp="1"/>
          </p:cNvSpPr>
          <p:nvPr>
            <p:ph type="title"/>
          </p:nvPr>
        </p:nvSpPr>
        <p:spPr>
          <a:xfrm>
            <a:off x="476251" y="2597150"/>
            <a:ext cx="11239500" cy="1670050"/>
          </a:xfrm>
          <a:prstGeom prst="rect">
            <a:avLst/>
          </a:prstGeom>
        </p:spPr>
        <p:txBody>
          <a:bodyPr/>
          <a:lstStyle>
            <a:lvl1pPr>
              <a:defRPr>
                <a:solidFill>
                  <a:schemeClr val="tx1">
                    <a:lumMod val="50000"/>
                  </a:schemeClr>
                </a:solidFill>
                <a:latin typeface="Gill Sans MT" charset="0"/>
                <a:ea typeface="Gill Sans MT" charset="0"/>
                <a:cs typeface="Gill Sans MT" charset="0"/>
                <a:sym typeface="Bodoni SvtyTwo ITC TT-Book"/>
              </a:defRPr>
            </a:lvl1pPr>
          </a:lstStyle>
          <a:p>
            <a:r>
              <a:rPr dirty="0"/>
              <a:t>Title Text</a:t>
            </a:r>
          </a:p>
        </p:txBody>
      </p:sp>
      <p:sp>
        <p:nvSpPr>
          <p:cNvPr id="44" name="Shape 44"/>
          <p:cNvSpPr>
            <a:spLocks noGrp="1"/>
          </p:cNvSpPr>
          <p:nvPr>
            <p:ph type="sldNum" sz="quarter" idx="2"/>
          </p:nvPr>
        </p:nvSpPr>
        <p:spPr>
          <a:xfrm>
            <a:off x="5988050" y="6592729"/>
            <a:ext cx="440742" cy="254000"/>
          </a:xfrm>
          <a:prstGeom prst="rect">
            <a:avLst/>
          </a:prstGeom>
        </p:spPr>
        <p:txBody>
          <a:bodyPr/>
          <a:lstStyle/>
          <a:p>
            <a:fld id="{86CB4B4D-7CA3-9044-876B-883B54F8677D}" type="slidenum">
              <a:rPr/>
              <a:pPr/>
              <a:t>‹#›</a:t>
            </a:fld>
            <a:endParaRPr dirty="0"/>
          </a:p>
        </p:txBody>
      </p:sp>
      <p:pic>
        <p:nvPicPr>
          <p:cNvPr id="7" name="Google Shape;65;p1">
            <a:extLst>
              <a:ext uri="{FF2B5EF4-FFF2-40B4-BE49-F238E27FC236}">
                <a16:creationId xmlns:a16="http://schemas.microsoft.com/office/drawing/2014/main" id="{E89D381D-E543-7540-85A8-E0AA0D86BF48}"/>
              </a:ext>
            </a:extLst>
          </p:cNvPr>
          <p:cNvPicPr preferRelativeResize="0"/>
          <p:nvPr userDrawn="1"/>
        </p:nvPicPr>
        <p:blipFill rotWithShape="1">
          <a:blip r:embed="rId2">
            <a:alphaModFix/>
          </a:blip>
          <a:srcRect l="13636" r="13915" b="3251"/>
          <a:stretch/>
        </p:blipFill>
        <p:spPr>
          <a:xfrm>
            <a:off x="11167532" y="6165172"/>
            <a:ext cx="1024468" cy="684031"/>
          </a:xfrm>
          <a:prstGeom prst="rect">
            <a:avLst/>
          </a:prstGeom>
          <a:noFill/>
          <a:ln>
            <a:noFill/>
          </a:ln>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29518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amp; Bullets">
    <p:bg>
      <p:bgPr>
        <a:solidFill>
          <a:srgbClr val="FFFFFF"/>
        </a:solidFill>
        <a:effectLst/>
      </p:bgPr>
    </p:bg>
    <p:spTree>
      <p:nvGrpSpPr>
        <p:cNvPr id="1" name=""/>
        <p:cNvGrpSpPr/>
        <p:nvPr/>
      </p:nvGrpSpPr>
      <p:grpSpPr>
        <a:xfrm>
          <a:off x="0" y="0"/>
          <a:ext cx="0" cy="0"/>
          <a:chOff x="0" y="0"/>
          <a:chExt cx="0" cy="0"/>
        </a:xfrm>
      </p:grpSpPr>
      <p:sp>
        <p:nvSpPr>
          <p:cNvPr id="72" name="Shape 72"/>
          <p:cNvSpPr/>
          <p:nvPr/>
        </p:nvSpPr>
        <p:spPr>
          <a:xfrm>
            <a:off x="476251" y="989857"/>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3" name="Shape 73"/>
          <p:cNvSpPr/>
          <p:nvPr/>
        </p:nvSpPr>
        <p:spPr>
          <a:xfrm>
            <a:off x="476251" y="82361"/>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4" name="Shape 74"/>
          <p:cNvSpPr>
            <a:spLocks noGrp="1"/>
          </p:cNvSpPr>
          <p:nvPr>
            <p:ph type="title"/>
          </p:nvPr>
        </p:nvSpPr>
        <p:spPr>
          <a:xfrm>
            <a:off x="476251" y="120079"/>
            <a:ext cx="11239500" cy="831850"/>
          </a:xfrm>
          <a:prstGeom prst="rect">
            <a:avLst/>
          </a:prstGeom>
        </p:spPr>
        <p:txBody>
          <a:bodyPr>
            <a:normAutofit/>
          </a:bodyPr>
          <a:lstStyle>
            <a:lvl1pPr>
              <a:defRPr sz="4400" b="0">
                <a:solidFill>
                  <a:srgbClr val="0433FF"/>
                </a:solidFill>
                <a:latin typeface="Gill Sans MT" charset="0"/>
                <a:ea typeface="Gill Sans MT" charset="0"/>
                <a:cs typeface="Gill Sans MT" charset="0"/>
                <a:sym typeface="Palatino Linotype"/>
              </a:defRPr>
            </a:lvl1pPr>
          </a:lstStyle>
          <a:p>
            <a:r>
              <a:rPr dirty="0"/>
              <a:t>Title Text</a:t>
            </a:r>
          </a:p>
        </p:txBody>
      </p:sp>
      <p:sp>
        <p:nvSpPr>
          <p:cNvPr id="75" name="Shape 75"/>
          <p:cNvSpPr>
            <a:spLocks noGrp="1"/>
          </p:cNvSpPr>
          <p:nvPr>
            <p:ph type="body" idx="1" hasCustomPrompt="1"/>
          </p:nvPr>
        </p:nvSpPr>
        <p:spPr>
          <a:xfrm>
            <a:off x="616072" y="1240331"/>
            <a:ext cx="11239501" cy="4858844"/>
          </a:xfrm>
          <a:prstGeom prst="rect">
            <a:avLst/>
          </a:prstGeom>
        </p:spPr>
        <p:txBody>
          <a:bodyPr/>
          <a:lstStyle>
            <a:lvl1pPr marL="304800" indent="-304800">
              <a:buSzPct val="100000"/>
              <a:buFont typeface="Arial" panose="020B0604020202020204" pitchFamily="34" charset="0"/>
              <a:buChar char="•"/>
              <a:defRPr sz="2400">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sz="2200">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sz="2000">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9" name="Shape 65"/>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0390152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8" name="Shape 28"/>
          <p:cNvSpPr/>
          <p:nvPr/>
        </p:nvSpPr>
        <p:spPr>
          <a:xfrm flipV="1">
            <a:off x="7494660" y="4959533"/>
            <a:ext cx="1" cy="1155065"/>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29" name="Shape 29"/>
          <p:cNvSpPr/>
          <p:nvPr/>
        </p:nvSpPr>
        <p:spPr>
          <a:xfrm>
            <a:off x="476250" y="6400800"/>
            <a:ext cx="11249487"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30" name="Shape 30"/>
          <p:cNvSpPr/>
          <p:nvPr/>
        </p:nvSpPr>
        <p:spPr>
          <a:xfrm>
            <a:off x="476250" y="4660900"/>
            <a:ext cx="11250018"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31" name="Shape 31"/>
          <p:cNvSpPr/>
          <p:nvPr/>
        </p:nvSpPr>
        <p:spPr>
          <a:xfrm flipV="1">
            <a:off x="7494660" y="4959533"/>
            <a:ext cx="1" cy="1155065"/>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32" name="Shape 32"/>
          <p:cNvSpPr>
            <a:spLocks noGrp="1"/>
          </p:cNvSpPr>
          <p:nvPr>
            <p:ph type="body" sz="quarter" idx="13"/>
          </p:nvPr>
        </p:nvSpPr>
        <p:spPr>
          <a:xfrm>
            <a:off x="476250" y="4286694"/>
            <a:ext cx="6750050" cy="354712"/>
          </a:xfrm>
          <a:prstGeom prst="rect">
            <a:avLst/>
          </a:prstGeom>
        </p:spPr>
        <p:txBody>
          <a:bodyPr>
            <a:spAutoFit/>
          </a:bodyPr>
          <a:lstStyle>
            <a:lvl1pPr marL="0" indent="0">
              <a:lnSpc>
                <a:spcPct val="110000"/>
              </a:lnSpc>
              <a:spcBef>
                <a:spcPts val="0"/>
              </a:spcBef>
              <a:buClrTx/>
              <a:buSzTx/>
              <a:buFontTx/>
              <a:buNone/>
              <a:defRPr sz="1600" i="1"/>
            </a:lvl1pPr>
          </a:lstStyle>
          <a:p>
            <a:r>
              <a:t>Lorem Ipsum Dolor</a:t>
            </a:r>
          </a:p>
        </p:txBody>
      </p:sp>
      <p:sp>
        <p:nvSpPr>
          <p:cNvPr id="33" name="Shape 33"/>
          <p:cNvSpPr>
            <a:spLocks noGrp="1"/>
          </p:cNvSpPr>
          <p:nvPr>
            <p:ph type="pic" idx="14"/>
          </p:nvPr>
        </p:nvSpPr>
        <p:spPr>
          <a:xfrm>
            <a:off x="475012" y="445404"/>
            <a:ext cx="11239501" cy="3663951"/>
          </a:xfrm>
          <a:prstGeom prst="rect">
            <a:avLst/>
          </a:prstGeom>
          <a:ln w="9525">
            <a:round/>
          </a:ln>
        </p:spPr>
        <p:txBody>
          <a:bodyPr lIns="91439" tIns="45719" rIns="91439" bIns="45719" anchor="t">
            <a:noAutofit/>
          </a:bodyPr>
          <a:lstStyle/>
          <a:p>
            <a:endParaRPr/>
          </a:p>
        </p:txBody>
      </p:sp>
      <p:sp>
        <p:nvSpPr>
          <p:cNvPr id="34" name="Shape 34"/>
          <p:cNvSpPr>
            <a:spLocks noGrp="1"/>
          </p:cNvSpPr>
          <p:nvPr>
            <p:ph type="title"/>
          </p:nvPr>
        </p:nvSpPr>
        <p:spPr>
          <a:xfrm>
            <a:off x="476250" y="4699000"/>
            <a:ext cx="6750050" cy="1670050"/>
          </a:xfrm>
          <a:prstGeom prst="rect">
            <a:avLst/>
          </a:prstGeom>
        </p:spPr>
        <p:txBody>
          <a:bodyPr/>
          <a:lstStyle>
            <a:lvl1pPr algn="l">
              <a:defRPr>
                <a:latin typeface="+mn-lt"/>
                <a:ea typeface="+mn-ea"/>
                <a:cs typeface="+mn-cs"/>
                <a:sym typeface="Bodoni SvtyTwo ITC TT-Book"/>
              </a:defRPr>
            </a:lvl1pPr>
          </a:lstStyle>
          <a:p>
            <a:r>
              <a:t>Title Text</a:t>
            </a:r>
          </a:p>
        </p:txBody>
      </p:sp>
      <p:sp>
        <p:nvSpPr>
          <p:cNvPr id="35" name="Shape 35"/>
          <p:cNvSpPr>
            <a:spLocks noGrp="1"/>
          </p:cNvSpPr>
          <p:nvPr>
            <p:ph type="body" sz="quarter" idx="1"/>
          </p:nvPr>
        </p:nvSpPr>
        <p:spPr>
          <a:xfrm>
            <a:off x="7766051" y="4699000"/>
            <a:ext cx="3975100" cy="1670050"/>
          </a:xfrm>
          <a:prstGeom prst="rect">
            <a:avLst/>
          </a:prstGeom>
        </p:spPr>
        <p:txBody>
          <a:bodyPr/>
          <a:lstStyle>
            <a:lvl1pPr marL="0" indent="0">
              <a:spcBef>
                <a:spcPts val="0"/>
              </a:spcBef>
              <a:buClrTx/>
              <a:buSzTx/>
              <a:buFontTx/>
              <a:buNone/>
              <a:defRPr sz="1600"/>
            </a:lvl1pPr>
            <a:lvl2pPr marL="0" indent="114300">
              <a:spcBef>
                <a:spcPts val="0"/>
              </a:spcBef>
              <a:buClrTx/>
              <a:buSzTx/>
              <a:buFontTx/>
              <a:buNone/>
              <a:defRPr sz="1600"/>
            </a:lvl2pPr>
            <a:lvl3pPr marL="0" indent="228600">
              <a:spcBef>
                <a:spcPts val="0"/>
              </a:spcBef>
              <a:buClrTx/>
              <a:buSzTx/>
              <a:buFontTx/>
              <a:buNone/>
              <a:defRPr sz="1600"/>
            </a:lvl3pPr>
            <a:lvl4pPr marL="0" indent="342900">
              <a:spcBef>
                <a:spcPts val="0"/>
              </a:spcBef>
              <a:buClrTx/>
              <a:buSzTx/>
              <a:buFontTx/>
              <a:buNone/>
              <a:defRPr sz="1600"/>
            </a:lvl4pPr>
            <a:lvl5pPr marL="0" indent="457200">
              <a:spcBef>
                <a:spcPts val="0"/>
              </a:spcBef>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6" name="Shape 36"/>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8632877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FFFFFF"/>
        </a:solidFill>
        <a:effectLst/>
      </p:bgPr>
    </p:bg>
    <p:spTree>
      <p:nvGrpSpPr>
        <p:cNvPr id="1" name=""/>
        <p:cNvGrpSpPr/>
        <p:nvPr/>
      </p:nvGrpSpPr>
      <p:grpSpPr>
        <a:xfrm>
          <a:off x="0" y="0"/>
          <a:ext cx="0" cy="0"/>
          <a:chOff x="0" y="0"/>
          <a:chExt cx="0" cy="0"/>
        </a:xfrm>
      </p:grpSpPr>
      <p:sp>
        <p:nvSpPr>
          <p:cNvPr id="43" name="Shape 43"/>
          <p:cNvSpPr>
            <a:spLocks noGrp="1"/>
          </p:cNvSpPr>
          <p:nvPr>
            <p:ph type="title"/>
          </p:nvPr>
        </p:nvSpPr>
        <p:spPr>
          <a:xfrm>
            <a:off x="476251" y="2597150"/>
            <a:ext cx="11239500" cy="1670050"/>
          </a:xfrm>
          <a:prstGeom prst="rect">
            <a:avLst/>
          </a:prstGeom>
        </p:spPr>
        <p:txBody>
          <a:bodyPr/>
          <a:lstStyle>
            <a:lvl1pPr>
              <a:defRPr>
                <a:solidFill>
                  <a:schemeClr val="tx1">
                    <a:lumMod val="50000"/>
                  </a:schemeClr>
                </a:solidFill>
                <a:latin typeface="Gill Sans MT" charset="0"/>
                <a:ea typeface="Gill Sans MT" charset="0"/>
                <a:cs typeface="Gill Sans MT" charset="0"/>
                <a:sym typeface="Bodoni SvtyTwo ITC TT-Book"/>
              </a:defRPr>
            </a:lvl1pPr>
          </a:lstStyle>
          <a:p>
            <a:r>
              <a:rPr dirty="0"/>
              <a:t>Title Text</a:t>
            </a:r>
          </a:p>
        </p:txBody>
      </p:sp>
      <p:sp>
        <p:nvSpPr>
          <p:cNvPr id="44" name="Shape 44"/>
          <p:cNvSpPr>
            <a:spLocks noGrp="1"/>
          </p:cNvSpPr>
          <p:nvPr>
            <p:ph type="sldNum" sz="quarter" idx="2"/>
          </p:nvPr>
        </p:nvSpPr>
        <p:spPr>
          <a:xfrm>
            <a:off x="5988050" y="6592729"/>
            <a:ext cx="440742" cy="254000"/>
          </a:xfrm>
          <a:prstGeom prst="rect">
            <a:avLst/>
          </a:prstGeom>
        </p:spPr>
        <p:txBody>
          <a:bodyPr/>
          <a:lstStyle/>
          <a:p>
            <a:fld id="{86CB4B4D-7CA3-9044-876B-883B54F8677D}" type="slidenum">
              <a:rPr/>
              <a:pPr/>
              <a:t>‹#›</a:t>
            </a:fld>
            <a:endParaRPr dirty="0"/>
          </a:p>
        </p:txBody>
      </p:sp>
      <p:pic>
        <p:nvPicPr>
          <p:cNvPr id="5" name="pasted-image.png">
            <a:extLst>
              <a:ext uri="{FF2B5EF4-FFF2-40B4-BE49-F238E27FC236}">
                <a16:creationId xmlns:a16="http://schemas.microsoft.com/office/drawing/2014/main" id="{856D1CDC-2792-9F49-A332-3510CF32EA5F}"/>
              </a:ext>
            </a:extLst>
          </p:cNvPr>
          <p:cNvPicPr>
            <a:picLocks noChangeAspect="1"/>
          </p:cNvPicPr>
          <p:nvPr userDrawn="1"/>
        </p:nvPicPr>
        <p:blipFill>
          <a:blip r:embed="rId2"/>
          <a:stretch>
            <a:fillRect/>
          </a:stretch>
        </p:blipFill>
        <p:spPr>
          <a:xfrm>
            <a:off x="11243952" y="6153865"/>
            <a:ext cx="839822" cy="627067"/>
          </a:xfrm>
          <a:prstGeom prst="rect">
            <a:avLst/>
          </a:prstGeom>
          <a:ln w="12700">
            <a:miter lim="400000"/>
          </a:ln>
        </p:spPr>
      </p:pic>
    </p:spTree>
    <p:extLst>
      <p:ext uri="{BB962C8B-B14F-4D97-AF65-F5344CB8AC3E}">
        <p14:creationId xmlns:p14="http://schemas.microsoft.com/office/powerpoint/2010/main" val="386617728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51" name="Shape 51"/>
          <p:cNvSpPr/>
          <p:nvPr/>
        </p:nvSpPr>
        <p:spPr>
          <a:xfrm>
            <a:off x="476250" y="3429000"/>
            <a:ext cx="5321600"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52" name="Shape 52"/>
          <p:cNvSpPr/>
          <p:nvPr/>
        </p:nvSpPr>
        <p:spPr>
          <a:xfrm>
            <a:off x="476251" y="1949450"/>
            <a:ext cx="5321547"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53" name="Shape 53"/>
          <p:cNvSpPr>
            <a:spLocks noGrp="1"/>
          </p:cNvSpPr>
          <p:nvPr>
            <p:ph type="body" sz="quarter" idx="13"/>
          </p:nvPr>
        </p:nvSpPr>
        <p:spPr>
          <a:xfrm>
            <a:off x="476250" y="1524888"/>
            <a:ext cx="5321300" cy="354712"/>
          </a:xfrm>
          <a:prstGeom prst="rect">
            <a:avLst/>
          </a:prstGeom>
        </p:spPr>
        <p:txBody>
          <a:bodyPr anchor="b">
            <a:spAutoFit/>
          </a:bodyPr>
          <a:lstStyle>
            <a:lvl1pPr marL="0" indent="0">
              <a:lnSpc>
                <a:spcPct val="110000"/>
              </a:lnSpc>
              <a:spcBef>
                <a:spcPts val="0"/>
              </a:spcBef>
              <a:buClrTx/>
              <a:buSzTx/>
              <a:buFontTx/>
              <a:buNone/>
              <a:defRPr sz="1600" i="1"/>
            </a:lvl1pPr>
          </a:lstStyle>
          <a:p>
            <a:r>
              <a:t>Lorem Ipsum Dolor</a:t>
            </a:r>
          </a:p>
        </p:txBody>
      </p:sp>
      <p:sp>
        <p:nvSpPr>
          <p:cNvPr id="54" name="Shape 54"/>
          <p:cNvSpPr>
            <a:spLocks noGrp="1"/>
          </p:cNvSpPr>
          <p:nvPr>
            <p:ph type="pic" sz="half" idx="14"/>
          </p:nvPr>
        </p:nvSpPr>
        <p:spPr>
          <a:xfrm>
            <a:off x="6318061" y="474663"/>
            <a:ext cx="5270501" cy="5899150"/>
          </a:xfrm>
          <a:prstGeom prst="rect">
            <a:avLst/>
          </a:prstGeom>
          <a:ln w="9525">
            <a:round/>
          </a:ln>
        </p:spPr>
        <p:txBody>
          <a:bodyPr lIns="91439" tIns="45719" rIns="91439" bIns="45719" anchor="t">
            <a:noAutofit/>
          </a:bodyPr>
          <a:lstStyle/>
          <a:p>
            <a:endParaRPr/>
          </a:p>
        </p:txBody>
      </p:sp>
      <p:sp>
        <p:nvSpPr>
          <p:cNvPr id="55" name="Shape 55"/>
          <p:cNvSpPr>
            <a:spLocks noGrp="1"/>
          </p:cNvSpPr>
          <p:nvPr>
            <p:ph type="title"/>
          </p:nvPr>
        </p:nvSpPr>
        <p:spPr>
          <a:xfrm>
            <a:off x="476250" y="1987550"/>
            <a:ext cx="5321300" cy="1403350"/>
          </a:xfrm>
          <a:prstGeom prst="rect">
            <a:avLst/>
          </a:prstGeom>
        </p:spPr>
        <p:txBody>
          <a:bodyPr/>
          <a:lstStyle>
            <a:lvl1pPr algn="l">
              <a:defRPr sz="3900">
                <a:latin typeface="+mn-lt"/>
                <a:ea typeface="+mn-ea"/>
                <a:cs typeface="+mn-cs"/>
                <a:sym typeface="Bodoni SvtyTwo ITC TT-Book"/>
              </a:defRPr>
            </a:lvl1pPr>
          </a:lstStyle>
          <a:p>
            <a:r>
              <a:t>Title Text</a:t>
            </a:r>
          </a:p>
        </p:txBody>
      </p:sp>
      <p:sp>
        <p:nvSpPr>
          <p:cNvPr id="56" name="Shape 56"/>
          <p:cNvSpPr>
            <a:spLocks noGrp="1"/>
          </p:cNvSpPr>
          <p:nvPr>
            <p:ph type="body" sz="quarter" idx="1"/>
          </p:nvPr>
        </p:nvSpPr>
        <p:spPr>
          <a:xfrm>
            <a:off x="476250" y="3543300"/>
            <a:ext cx="5321300" cy="2819400"/>
          </a:xfrm>
          <a:prstGeom prst="rect">
            <a:avLst/>
          </a:prstGeom>
        </p:spPr>
        <p:txBody>
          <a:bodyPr anchor="t"/>
          <a:lstStyle>
            <a:lvl1pPr marL="0" indent="0">
              <a:spcBef>
                <a:spcPts val="0"/>
              </a:spcBef>
              <a:buClrTx/>
              <a:buSzTx/>
              <a:buFontTx/>
              <a:buNone/>
              <a:defRPr sz="1600"/>
            </a:lvl1pPr>
            <a:lvl2pPr marL="0" indent="114300">
              <a:spcBef>
                <a:spcPts val="0"/>
              </a:spcBef>
              <a:buClrTx/>
              <a:buSzTx/>
              <a:buFontTx/>
              <a:buNone/>
              <a:defRPr sz="1600"/>
            </a:lvl2pPr>
            <a:lvl3pPr marL="0" indent="228600">
              <a:spcBef>
                <a:spcPts val="0"/>
              </a:spcBef>
              <a:buClrTx/>
              <a:buSzTx/>
              <a:buFontTx/>
              <a:buNone/>
              <a:defRPr sz="1600"/>
            </a:lvl3pPr>
            <a:lvl4pPr marL="0" indent="342900">
              <a:spcBef>
                <a:spcPts val="0"/>
              </a:spcBef>
              <a:buClrTx/>
              <a:buSzTx/>
              <a:buFontTx/>
              <a:buNone/>
              <a:defRPr sz="1600"/>
            </a:lvl4pPr>
            <a:lvl5pPr marL="0" indent="457200">
              <a:spcBef>
                <a:spcPts val="0"/>
              </a:spcBef>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57" name="Shape 57"/>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2048759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 Top">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64" name="Shape 64"/>
          <p:cNvSpPr>
            <a:spLocks noGrp="1"/>
          </p:cNvSpPr>
          <p:nvPr>
            <p:ph type="title"/>
          </p:nvPr>
        </p:nvSpPr>
        <p:spPr>
          <a:prstGeom prst="rect">
            <a:avLst/>
          </a:prstGeom>
        </p:spPr>
        <p:txBody>
          <a:bodyPr/>
          <a:lstStyle/>
          <a:p>
            <a:r>
              <a:t>Title Text</a:t>
            </a:r>
          </a:p>
        </p:txBody>
      </p:sp>
      <p:sp>
        <p:nvSpPr>
          <p:cNvPr id="65" name="Shape 65"/>
          <p:cNvSpPr>
            <a:spLocks noGrp="1"/>
          </p:cNvSpPr>
          <p:nvPr>
            <p:ph type="sldNum" sz="quarter" idx="2"/>
          </p:nvPr>
        </p:nvSpPr>
        <p:spPr>
          <a:xfrm>
            <a:off x="5978720" y="6604000"/>
            <a:ext cx="543379" cy="25400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01438304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Title &amp; Bullets">
    <p:bg>
      <p:bgPr>
        <a:solidFill>
          <a:srgbClr val="FFFFFF"/>
        </a:solidFill>
        <a:effectLst/>
      </p:bgPr>
    </p:bg>
    <p:spTree>
      <p:nvGrpSpPr>
        <p:cNvPr id="1" name=""/>
        <p:cNvGrpSpPr/>
        <p:nvPr/>
      </p:nvGrpSpPr>
      <p:grpSpPr>
        <a:xfrm>
          <a:off x="0" y="0"/>
          <a:ext cx="0" cy="0"/>
          <a:chOff x="0" y="0"/>
          <a:chExt cx="0" cy="0"/>
        </a:xfrm>
      </p:grpSpPr>
      <p:sp>
        <p:nvSpPr>
          <p:cNvPr id="72" name="Shape 72"/>
          <p:cNvSpPr/>
          <p:nvPr/>
        </p:nvSpPr>
        <p:spPr>
          <a:xfrm>
            <a:off x="476251" y="989857"/>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3" name="Shape 73"/>
          <p:cNvSpPr/>
          <p:nvPr/>
        </p:nvSpPr>
        <p:spPr>
          <a:xfrm>
            <a:off x="476251" y="82361"/>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4" name="Shape 74"/>
          <p:cNvSpPr>
            <a:spLocks noGrp="1"/>
          </p:cNvSpPr>
          <p:nvPr>
            <p:ph type="title"/>
          </p:nvPr>
        </p:nvSpPr>
        <p:spPr>
          <a:xfrm>
            <a:off x="476251" y="120079"/>
            <a:ext cx="11239500" cy="831850"/>
          </a:xfrm>
          <a:prstGeom prst="rect">
            <a:avLst/>
          </a:prstGeom>
        </p:spPr>
        <p:txBody>
          <a:bodyPr/>
          <a:lstStyle>
            <a:lvl1pPr>
              <a:defRPr b="0">
                <a:solidFill>
                  <a:srgbClr val="0433FF"/>
                </a:solidFill>
                <a:latin typeface="Gill Sans MT" charset="0"/>
                <a:ea typeface="Gill Sans MT" charset="0"/>
                <a:cs typeface="Gill Sans MT" charset="0"/>
                <a:sym typeface="Palatino Linotype"/>
              </a:defRPr>
            </a:lvl1pPr>
          </a:lstStyle>
          <a:p>
            <a:r>
              <a:t>Title Text</a:t>
            </a:r>
          </a:p>
        </p:txBody>
      </p:sp>
      <p:sp>
        <p:nvSpPr>
          <p:cNvPr id="75" name="Shape 75"/>
          <p:cNvSpPr>
            <a:spLocks noGrp="1"/>
          </p:cNvSpPr>
          <p:nvPr>
            <p:ph type="body" idx="1" hasCustomPrompt="1"/>
          </p:nvPr>
        </p:nvSpPr>
        <p:spPr>
          <a:xfrm>
            <a:off x="616072" y="1240331"/>
            <a:ext cx="11239501" cy="4858844"/>
          </a:xfrm>
          <a:prstGeom prst="rect">
            <a:avLst/>
          </a:prstGeom>
        </p:spPr>
        <p:txBody>
          <a:bodyPr/>
          <a:lstStyle>
            <a:lvl1pPr marL="3048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9" name="Shape 65"/>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1665909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amp; Bullets">
    <p:bg>
      <p:bgPr>
        <a:solidFill>
          <a:srgbClr val="FFFFFF"/>
        </a:solidFill>
        <a:effectLst/>
      </p:bgPr>
    </p:bg>
    <p:spTree>
      <p:nvGrpSpPr>
        <p:cNvPr id="1" name=""/>
        <p:cNvGrpSpPr/>
        <p:nvPr/>
      </p:nvGrpSpPr>
      <p:grpSpPr>
        <a:xfrm>
          <a:off x="0" y="0"/>
          <a:ext cx="0" cy="0"/>
          <a:chOff x="0" y="0"/>
          <a:chExt cx="0" cy="0"/>
        </a:xfrm>
      </p:grpSpPr>
      <p:sp>
        <p:nvSpPr>
          <p:cNvPr id="72" name="Shape 72"/>
          <p:cNvSpPr/>
          <p:nvPr/>
        </p:nvSpPr>
        <p:spPr>
          <a:xfrm>
            <a:off x="476251" y="989857"/>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3" name="Shape 73"/>
          <p:cNvSpPr/>
          <p:nvPr/>
        </p:nvSpPr>
        <p:spPr>
          <a:xfrm>
            <a:off x="476251" y="82361"/>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4" name="Shape 74"/>
          <p:cNvSpPr>
            <a:spLocks noGrp="1"/>
          </p:cNvSpPr>
          <p:nvPr>
            <p:ph type="title"/>
          </p:nvPr>
        </p:nvSpPr>
        <p:spPr>
          <a:xfrm>
            <a:off x="476251" y="120079"/>
            <a:ext cx="11239500" cy="831850"/>
          </a:xfrm>
          <a:prstGeom prst="rect">
            <a:avLst/>
          </a:prstGeom>
        </p:spPr>
        <p:txBody>
          <a:bodyPr/>
          <a:lstStyle>
            <a:lvl1pPr>
              <a:defRPr b="0">
                <a:solidFill>
                  <a:srgbClr val="0433FF"/>
                </a:solidFill>
                <a:latin typeface="Gill Sans MT" charset="0"/>
                <a:ea typeface="Gill Sans MT" charset="0"/>
                <a:cs typeface="Gill Sans MT" charset="0"/>
                <a:sym typeface="Palatino Linotype"/>
              </a:defRPr>
            </a:lvl1pPr>
          </a:lstStyle>
          <a:p>
            <a:r>
              <a:t>Title Text</a:t>
            </a:r>
          </a:p>
        </p:txBody>
      </p:sp>
      <p:sp>
        <p:nvSpPr>
          <p:cNvPr id="75" name="Shape 75"/>
          <p:cNvSpPr>
            <a:spLocks noGrp="1"/>
          </p:cNvSpPr>
          <p:nvPr>
            <p:ph type="body" idx="1" hasCustomPrompt="1"/>
          </p:nvPr>
        </p:nvSpPr>
        <p:spPr>
          <a:xfrm>
            <a:off x="616072" y="1240331"/>
            <a:ext cx="11239501" cy="4858844"/>
          </a:xfrm>
          <a:prstGeom prst="rect">
            <a:avLst/>
          </a:prstGeom>
        </p:spPr>
        <p:txBody>
          <a:bodyPr/>
          <a:lstStyle>
            <a:lvl1pPr marL="3048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pic>
        <p:nvPicPr>
          <p:cNvPr id="77" name="pasted-image.png"/>
          <p:cNvPicPr>
            <a:picLocks noChangeAspect="1"/>
          </p:cNvPicPr>
          <p:nvPr/>
        </p:nvPicPr>
        <p:blipFill>
          <a:blip r:embed="rId2"/>
          <a:stretch>
            <a:fillRect/>
          </a:stretch>
        </p:blipFill>
        <p:spPr>
          <a:xfrm>
            <a:off x="11243952" y="6153865"/>
            <a:ext cx="839822" cy="627067"/>
          </a:xfrm>
          <a:prstGeom prst="rect">
            <a:avLst/>
          </a:prstGeom>
          <a:ln w="12700">
            <a:miter lim="400000"/>
          </a:ln>
        </p:spPr>
      </p:pic>
      <p:sp>
        <p:nvSpPr>
          <p:cNvPr id="9" name="Shape 65"/>
          <p:cNvSpPr>
            <a:spLocks noGrp="1"/>
          </p:cNvSpPr>
          <p:nvPr>
            <p:ph type="sldNum" sz="quarter" idx="2"/>
          </p:nvPr>
        </p:nvSpPr>
        <p:spPr>
          <a:xfrm>
            <a:off x="5988050" y="6579866"/>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780499260"/>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84" name="Shape 84"/>
          <p:cNvSpPr/>
          <p:nvPr/>
        </p:nvSpPr>
        <p:spPr>
          <a:xfrm>
            <a:off x="476251" y="152400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85" name="Shape 85"/>
          <p:cNvSpPr/>
          <p:nvPr/>
        </p:nvSpPr>
        <p:spPr>
          <a:xfrm>
            <a:off x="476251" y="44450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86" name="Shape 86"/>
          <p:cNvSpPr>
            <a:spLocks noGrp="1"/>
          </p:cNvSpPr>
          <p:nvPr>
            <p:ph type="pic" sz="half" idx="13"/>
          </p:nvPr>
        </p:nvSpPr>
        <p:spPr>
          <a:xfrm>
            <a:off x="6318251" y="1868201"/>
            <a:ext cx="5397500" cy="4464051"/>
          </a:xfrm>
          <a:prstGeom prst="rect">
            <a:avLst/>
          </a:prstGeom>
          <a:ln w="9525">
            <a:round/>
          </a:ln>
        </p:spPr>
        <p:txBody>
          <a:bodyPr lIns="91439" tIns="45719" rIns="91439" bIns="45719" anchor="t">
            <a:noAutofit/>
          </a:bodyPr>
          <a:lstStyle/>
          <a:p>
            <a:endParaRPr/>
          </a:p>
        </p:txBody>
      </p:sp>
      <p:sp>
        <p:nvSpPr>
          <p:cNvPr id="87" name="Shape 87"/>
          <p:cNvSpPr>
            <a:spLocks noGrp="1"/>
          </p:cNvSpPr>
          <p:nvPr>
            <p:ph type="title"/>
          </p:nvPr>
        </p:nvSpPr>
        <p:spPr>
          <a:prstGeom prst="rect">
            <a:avLst/>
          </a:prstGeom>
        </p:spPr>
        <p:txBody>
          <a:bodyPr/>
          <a:lstStyle>
            <a:lvl1pPr>
              <a:defRPr>
                <a:latin typeface="+mn-lt"/>
                <a:ea typeface="+mn-ea"/>
                <a:cs typeface="+mn-cs"/>
                <a:sym typeface="Bodoni SvtyTwo ITC TT-Book"/>
              </a:defRPr>
            </a:lvl1pPr>
          </a:lstStyle>
          <a:p>
            <a:r>
              <a:t>Title Text</a:t>
            </a:r>
          </a:p>
        </p:txBody>
      </p:sp>
      <p:sp>
        <p:nvSpPr>
          <p:cNvPr id="88" name="Shape 88"/>
          <p:cNvSpPr>
            <a:spLocks noGrp="1"/>
          </p:cNvSpPr>
          <p:nvPr>
            <p:ph type="body" sz="half" idx="1"/>
          </p:nvPr>
        </p:nvSpPr>
        <p:spPr>
          <a:xfrm>
            <a:off x="476250" y="1898650"/>
            <a:ext cx="5454650" cy="4464050"/>
          </a:xfrm>
          <a:prstGeom prst="rect">
            <a:avLst/>
          </a:prstGeom>
        </p:spPr>
        <p:txBody>
          <a:bodyPr/>
          <a:lstStyle>
            <a:lvl1pPr marL="254000" indent="-254000">
              <a:spcBef>
                <a:spcPts val="1250"/>
              </a:spcBef>
              <a:buSzPct val="65000"/>
              <a:defRPr sz="2100">
                <a:latin typeface="Lantinghei SC Extralight"/>
                <a:ea typeface="Lantinghei SC Extralight"/>
                <a:cs typeface="Lantinghei SC Extralight"/>
                <a:sym typeface="Lantinghei SC Extralight"/>
              </a:defRPr>
            </a:lvl1pPr>
            <a:lvl2pPr marL="508000" indent="-254000">
              <a:spcBef>
                <a:spcPts val="1250"/>
              </a:spcBef>
              <a:buSzPct val="65000"/>
              <a:defRPr sz="2100">
                <a:latin typeface="Lantinghei SC Extralight"/>
                <a:ea typeface="Lantinghei SC Extralight"/>
                <a:cs typeface="Lantinghei SC Extralight"/>
                <a:sym typeface="Lantinghei SC Extralight"/>
              </a:defRPr>
            </a:lvl2pPr>
            <a:lvl3pPr marL="762000" indent="-254000">
              <a:spcBef>
                <a:spcPts val="1250"/>
              </a:spcBef>
              <a:buSzPct val="65000"/>
              <a:defRPr sz="2100">
                <a:latin typeface="Lantinghei SC Extralight"/>
                <a:ea typeface="Lantinghei SC Extralight"/>
                <a:cs typeface="Lantinghei SC Extralight"/>
                <a:sym typeface="Lantinghei SC Extralight"/>
              </a:defRPr>
            </a:lvl3pPr>
            <a:lvl4pPr marL="1016000" indent="-254000">
              <a:spcBef>
                <a:spcPts val="1250"/>
              </a:spcBef>
              <a:buSzPct val="65000"/>
              <a:defRPr sz="2100">
                <a:latin typeface="Lantinghei SC Extralight"/>
                <a:ea typeface="Lantinghei SC Extralight"/>
                <a:cs typeface="Lantinghei SC Extralight"/>
                <a:sym typeface="Lantinghei SC Extralight"/>
              </a:defRPr>
            </a:lvl4pPr>
            <a:lvl5pPr marL="1270000" indent="-254000">
              <a:spcBef>
                <a:spcPts val="1250"/>
              </a:spcBef>
              <a:buSzPct val="65000"/>
              <a:defRPr sz="2100">
                <a:latin typeface="Lantinghei SC Extralight"/>
                <a:ea typeface="Lantinghei SC Extralight"/>
                <a:cs typeface="Lantinghei SC Extralight"/>
                <a:sym typeface="Lantinghei SC Extralight"/>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9694315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96" name="Shape 96"/>
          <p:cNvSpPr>
            <a:spLocks noGrp="1"/>
          </p:cNvSpPr>
          <p:nvPr>
            <p:ph type="body" idx="1"/>
          </p:nvPr>
        </p:nvSpPr>
        <p:spPr>
          <a:xfrm>
            <a:off x="476251" y="889000"/>
            <a:ext cx="11239500" cy="507365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7" name="Shape 97"/>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1057339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51" name="Shape 51"/>
          <p:cNvSpPr/>
          <p:nvPr/>
        </p:nvSpPr>
        <p:spPr>
          <a:xfrm>
            <a:off x="476250" y="3429000"/>
            <a:ext cx="5321600"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52" name="Shape 52"/>
          <p:cNvSpPr/>
          <p:nvPr/>
        </p:nvSpPr>
        <p:spPr>
          <a:xfrm>
            <a:off x="476251" y="1949450"/>
            <a:ext cx="5321547"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53" name="Shape 53"/>
          <p:cNvSpPr>
            <a:spLocks noGrp="1"/>
          </p:cNvSpPr>
          <p:nvPr>
            <p:ph type="body" sz="quarter" idx="13"/>
          </p:nvPr>
        </p:nvSpPr>
        <p:spPr>
          <a:xfrm>
            <a:off x="476250" y="1524888"/>
            <a:ext cx="5321300" cy="354712"/>
          </a:xfrm>
          <a:prstGeom prst="rect">
            <a:avLst/>
          </a:prstGeom>
        </p:spPr>
        <p:txBody>
          <a:bodyPr anchor="b">
            <a:spAutoFit/>
          </a:bodyPr>
          <a:lstStyle>
            <a:lvl1pPr marL="0" indent="0">
              <a:lnSpc>
                <a:spcPct val="110000"/>
              </a:lnSpc>
              <a:spcBef>
                <a:spcPts val="0"/>
              </a:spcBef>
              <a:buClrTx/>
              <a:buSzTx/>
              <a:buFontTx/>
              <a:buNone/>
              <a:defRPr sz="1600" i="1"/>
            </a:lvl1pPr>
          </a:lstStyle>
          <a:p>
            <a:r>
              <a:t>Lorem Ipsum Dolor</a:t>
            </a:r>
          </a:p>
        </p:txBody>
      </p:sp>
      <p:sp>
        <p:nvSpPr>
          <p:cNvPr id="54" name="Shape 54"/>
          <p:cNvSpPr>
            <a:spLocks noGrp="1"/>
          </p:cNvSpPr>
          <p:nvPr>
            <p:ph type="pic" sz="half" idx="14"/>
          </p:nvPr>
        </p:nvSpPr>
        <p:spPr>
          <a:xfrm>
            <a:off x="6318061" y="474663"/>
            <a:ext cx="5270501" cy="5899150"/>
          </a:xfrm>
          <a:prstGeom prst="rect">
            <a:avLst/>
          </a:prstGeom>
          <a:ln w="9525">
            <a:round/>
          </a:ln>
        </p:spPr>
        <p:txBody>
          <a:bodyPr lIns="91439" tIns="45719" rIns="91439" bIns="45719" anchor="t">
            <a:noAutofit/>
          </a:bodyPr>
          <a:lstStyle/>
          <a:p>
            <a:endParaRPr/>
          </a:p>
        </p:txBody>
      </p:sp>
      <p:sp>
        <p:nvSpPr>
          <p:cNvPr id="55" name="Shape 55"/>
          <p:cNvSpPr>
            <a:spLocks noGrp="1"/>
          </p:cNvSpPr>
          <p:nvPr>
            <p:ph type="title"/>
          </p:nvPr>
        </p:nvSpPr>
        <p:spPr>
          <a:xfrm>
            <a:off x="476250" y="1987550"/>
            <a:ext cx="5321300" cy="1403350"/>
          </a:xfrm>
          <a:prstGeom prst="rect">
            <a:avLst/>
          </a:prstGeom>
        </p:spPr>
        <p:txBody>
          <a:bodyPr/>
          <a:lstStyle>
            <a:lvl1pPr algn="l">
              <a:defRPr sz="3900">
                <a:latin typeface="+mn-lt"/>
                <a:ea typeface="+mn-ea"/>
                <a:cs typeface="+mn-cs"/>
                <a:sym typeface="Bodoni SvtyTwo ITC TT-Book"/>
              </a:defRPr>
            </a:lvl1pPr>
          </a:lstStyle>
          <a:p>
            <a:r>
              <a:t>Title Text</a:t>
            </a:r>
          </a:p>
        </p:txBody>
      </p:sp>
      <p:sp>
        <p:nvSpPr>
          <p:cNvPr id="56" name="Shape 56"/>
          <p:cNvSpPr>
            <a:spLocks noGrp="1"/>
          </p:cNvSpPr>
          <p:nvPr>
            <p:ph type="body" sz="quarter" idx="1"/>
          </p:nvPr>
        </p:nvSpPr>
        <p:spPr>
          <a:xfrm>
            <a:off x="476250" y="3543300"/>
            <a:ext cx="5321300" cy="2819400"/>
          </a:xfrm>
          <a:prstGeom prst="rect">
            <a:avLst/>
          </a:prstGeom>
        </p:spPr>
        <p:txBody>
          <a:bodyPr anchor="t"/>
          <a:lstStyle>
            <a:lvl1pPr marL="0" indent="0">
              <a:spcBef>
                <a:spcPts val="0"/>
              </a:spcBef>
              <a:buClrTx/>
              <a:buSzTx/>
              <a:buFontTx/>
              <a:buNone/>
              <a:defRPr sz="1600"/>
            </a:lvl1pPr>
            <a:lvl2pPr marL="0" indent="114300">
              <a:spcBef>
                <a:spcPts val="0"/>
              </a:spcBef>
              <a:buClrTx/>
              <a:buSzTx/>
              <a:buFontTx/>
              <a:buNone/>
              <a:defRPr sz="1600"/>
            </a:lvl2pPr>
            <a:lvl3pPr marL="0" indent="228600">
              <a:spcBef>
                <a:spcPts val="0"/>
              </a:spcBef>
              <a:buClrTx/>
              <a:buSzTx/>
              <a:buFontTx/>
              <a:buNone/>
              <a:defRPr sz="1600"/>
            </a:lvl3pPr>
            <a:lvl4pPr marL="0" indent="342900">
              <a:spcBef>
                <a:spcPts val="0"/>
              </a:spcBef>
              <a:buClrTx/>
              <a:buSzTx/>
              <a:buFontTx/>
              <a:buNone/>
              <a:defRPr sz="1600"/>
            </a:lvl4pPr>
            <a:lvl5pPr marL="0" indent="457200">
              <a:spcBef>
                <a:spcPts val="0"/>
              </a:spcBef>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57" name="Shape 57"/>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04" name="Shape 104"/>
          <p:cNvSpPr>
            <a:spLocks noGrp="1"/>
          </p:cNvSpPr>
          <p:nvPr>
            <p:ph type="pic" sz="quarter" idx="13"/>
          </p:nvPr>
        </p:nvSpPr>
        <p:spPr>
          <a:xfrm>
            <a:off x="6281350" y="3393907"/>
            <a:ext cx="5362901" cy="2952751"/>
          </a:xfrm>
          <a:prstGeom prst="rect">
            <a:avLst/>
          </a:prstGeom>
          <a:ln w="9525">
            <a:round/>
          </a:ln>
        </p:spPr>
        <p:txBody>
          <a:bodyPr lIns="91439" tIns="45719" rIns="91439" bIns="45719" anchor="t">
            <a:noAutofit/>
          </a:bodyPr>
          <a:lstStyle/>
          <a:p>
            <a:endParaRPr/>
          </a:p>
        </p:txBody>
      </p:sp>
      <p:sp>
        <p:nvSpPr>
          <p:cNvPr id="105" name="Shape 105"/>
          <p:cNvSpPr>
            <a:spLocks noGrp="1"/>
          </p:cNvSpPr>
          <p:nvPr>
            <p:ph type="pic" sz="quarter" idx="14"/>
          </p:nvPr>
        </p:nvSpPr>
        <p:spPr>
          <a:xfrm>
            <a:off x="6284334" y="444500"/>
            <a:ext cx="5365751" cy="2476500"/>
          </a:xfrm>
          <a:prstGeom prst="rect">
            <a:avLst/>
          </a:prstGeom>
          <a:ln w="9525">
            <a:round/>
          </a:ln>
        </p:spPr>
        <p:txBody>
          <a:bodyPr lIns="91439" tIns="45719" rIns="91439" bIns="45719" anchor="t">
            <a:noAutofit/>
          </a:bodyPr>
          <a:lstStyle/>
          <a:p>
            <a:endParaRPr/>
          </a:p>
        </p:txBody>
      </p:sp>
      <p:sp>
        <p:nvSpPr>
          <p:cNvPr id="106" name="Shape 106"/>
          <p:cNvSpPr>
            <a:spLocks noGrp="1"/>
          </p:cNvSpPr>
          <p:nvPr>
            <p:ph type="pic" sz="half" idx="15"/>
          </p:nvPr>
        </p:nvSpPr>
        <p:spPr>
          <a:xfrm>
            <a:off x="436569" y="444500"/>
            <a:ext cx="5397501" cy="5905500"/>
          </a:xfrm>
          <a:prstGeom prst="rect">
            <a:avLst/>
          </a:prstGeom>
          <a:ln w="9525">
            <a:round/>
          </a:ln>
        </p:spPr>
        <p:txBody>
          <a:bodyPr lIns="91439" tIns="45719" rIns="91439" bIns="45719" anchor="t">
            <a:noAutofit/>
          </a:bodyPr>
          <a:lstStyle/>
          <a:p>
            <a:endParaRPr/>
          </a:p>
        </p:txBody>
      </p:sp>
      <p:sp>
        <p:nvSpPr>
          <p:cNvPr id="107" name="Shape 107"/>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1207745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23" name="Shape 123"/>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24" name="Shape 124"/>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2820411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reserve="1">
  <p:cSld name="1_Photo">
    <p:spTree>
      <p:nvGrpSpPr>
        <p:cNvPr id="1" name=""/>
        <p:cNvGrpSpPr/>
        <p:nvPr/>
      </p:nvGrpSpPr>
      <p:grpSpPr>
        <a:xfrm>
          <a:off x="0" y="0"/>
          <a:ext cx="0" cy="0"/>
          <a:chOff x="0" y="0"/>
          <a:chExt cx="0" cy="0"/>
        </a:xfrm>
      </p:grpSpPr>
      <p:sp>
        <p:nvSpPr>
          <p:cNvPr id="123" name="Shape 123"/>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24" name="Shape 124"/>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575937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 name="Shape 138"/>
          <p:cNvSpPr/>
          <p:nvPr/>
        </p:nvSpPr>
        <p:spPr>
          <a:xfrm>
            <a:off x="471258" y="2984007"/>
            <a:ext cx="11249487" cy="1"/>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139" name="Shape 139"/>
          <p:cNvSpPr/>
          <p:nvPr/>
        </p:nvSpPr>
        <p:spPr>
          <a:xfrm>
            <a:off x="470992" y="1457863"/>
            <a:ext cx="11250018" cy="1"/>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140" name="Shape 140"/>
          <p:cNvSpPr>
            <a:spLocks noGrp="1"/>
          </p:cNvSpPr>
          <p:nvPr>
            <p:ph type="body" sz="quarter" idx="13"/>
          </p:nvPr>
        </p:nvSpPr>
        <p:spPr>
          <a:xfrm>
            <a:off x="476250" y="2464244"/>
            <a:ext cx="6750050" cy="354712"/>
          </a:xfrm>
          <a:prstGeom prst="rect">
            <a:avLst/>
          </a:prstGeom>
        </p:spPr>
        <p:txBody>
          <a:bodyPr>
            <a:spAutoFit/>
          </a:bodyPr>
          <a:lstStyle>
            <a:lvl1pPr marL="0" indent="0">
              <a:lnSpc>
                <a:spcPct val="110000"/>
              </a:lnSpc>
              <a:spcBef>
                <a:spcPts val="0"/>
              </a:spcBef>
              <a:buClrTx/>
              <a:buSzTx/>
              <a:buFontTx/>
              <a:buNone/>
              <a:defRPr sz="1600" i="1"/>
            </a:lvl1pPr>
          </a:lstStyle>
          <a:p>
            <a:r>
              <a:t>Lorem Ipsum Dolor</a:t>
            </a:r>
          </a:p>
        </p:txBody>
      </p:sp>
      <p:sp>
        <p:nvSpPr>
          <p:cNvPr id="141" name="Shape 141"/>
          <p:cNvSpPr>
            <a:spLocks noGrp="1"/>
          </p:cNvSpPr>
          <p:nvPr>
            <p:ph type="title"/>
          </p:nvPr>
        </p:nvSpPr>
        <p:spPr>
          <a:xfrm>
            <a:off x="470992" y="1400548"/>
            <a:ext cx="6750051" cy="1670051"/>
          </a:xfrm>
          <a:prstGeom prst="rect">
            <a:avLst/>
          </a:prstGeom>
        </p:spPr>
        <p:txBody>
          <a:bodyPr/>
          <a:lstStyle>
            <a:lvl1pPr algn="l">
              <a:defRPr>
                <a:latin typeface="+mn-lt"/>
                <a:ea typeface="+mn-ea"/>
                <a:cs typeface="+mn-cs"/>
                <a:sym typeface="Bodoni SvtyTwo ITC TT-Book"/>
              </a:defRPr>
            </a:lvl1pPr>
          </a:lstStyle>
          <a:p>
            <a:r>
              <a:t>Title Text</a:t>
            </a:r>
          </a:p>
        </p:txBody>
      </p:sp>
      <p:sp>
        <p:nvSpPr>
          <p:cNvPr id="142" name="Shape 142"/>
          <p:cNvSpPr>
            <a:spLocks noGrp="1"/>
          </p:cNvSpPr>
          <p:nvPr>
            <p:ph type="body" sz="quarter" idx="1"/>
          </p:nvPr>
        </p:nvSpPr>
        <p:spPr>
          <a:xfrm>
            <a:off x="7766051" y="2914650"/>
            <a:ext cx="3975100" cy="1670050"/>
          </a:xfrm>
          <a:prstGeom prst="rect">
            <a:avLst/>
          </a:prstGeom>
        </p:spPr>
        <p:txBody>
          <a:bodyPr/>
          <a:lstStyle>
            <a:lvl1pPr marL="0" indent="0">
              <a:spcBef>
                <a:spcPts val="0"/>
              </a:spcBef>
              <a:buClrTx/>
              <a:buSzTx/>
              <a:buFontTx/>
              <a:buNone/>
              <a:defRPr sz="1600"/>
            </a:lvl1pPr>
            <a:lvl2pPr marL="0" indent="114300">
              <a:spcBef>
                <a:spcPts val="0"/>
              </a:spcBef>
              <a:buClrTx/>
              <a:buSzTx/>
              <a:buFontTx/>
              <a:buNone/>
              <a:defRPr sz="1600"/>
            </a:lvl2pPr>
            <a:lvl3pPr marL="0" indent="228600">
              <a:spcBef>
                <a:spcPts val="0"/>
              </a:spcBef>
              <a:buClrTx/>
              <a:buSzTx/>
              <a:buFontTx/>
              <a:buNone/>
              <a:defRPr sz="1600"/>
            </a:lvl3pPr>
            <a:lvl4pPr marL="0" indent="342900">
              <a:spcBef>
                <a:spcPts val="0"/>
              </a:spcBef>
              <a:buClrTx/>
              <a:buSzTx/>
              <a:buFontTx/>
              <a:buNone/>
              <a:defRPr sz="1600"/>
            </a:lvl4pPr>
            <a:lvl5pPr marL="0" indent="457200">
              <a:spcBef>
                <a:spcPts val="0"/>
              </a:spcBef>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pic>
        <p:nvPicPr>
          <p:cNvPr id="143" name="pasted-image.png"/>
          <p:cNvPicPr>
            <a:picLocks noChangeAspect="1"/>
          </p:cNvPicPr>
          <p:nvPr/>
        </p:nvPicPr>
        <p:blipFill>
          <a:blip r:embed="rId3"/>
          <a:stretch>
            <a:fillRect/>
          </a:stretch>
        </p:blipFill>
        <p:spPr>
          <a:xfrm>
            <a:off x="11248309" y="6136423"/>
            <a:ext cx="919358" cy="686454"/>
          </a:xfrm>
          <a:prstGeom prst="rect">
            <a:avLst/>
          </a:prstGeom>
          <a:ln w="12700">
            <a:miter lim="400000"/>
          </a:ln>
        </p:spPr>
      </p:pic>
      <p:sp>
        <p:nvSpPr>
          <p:cNvPr id="144" name="Shape 144"/>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5436518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3"/>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038600" y="6356353"/>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5988051" y="6508750"/>
            <a:ext cx="209551" cy="254000"/>
          </a:xfrm>
          <a:prstGeom prst="rect">
            <a:avLst/>
          </a:prstGeom>
        </p:spPr>
        <p:txBody>
          <a:bodyPr/>
          <a:lstStyle/>
          <a:p>
            <a:fld id="{86CB4B4D-7CA3-9044-876B-883B54F8677D}" type="slidenum">
              <a:rPr lang="uk-UA" smtClean="0"/>
              <a:pPr/>
              <a:t>‹#›</a:t>
            </a:fld>
            <a:endParaRPr lang="uk-UA"/>
          </a:p>
        </p:txBody>
      </p:sp>
    </p:spTree>
    <p:extLst>
      <p:ext uri="{BB962C8B-B14F-4D97-AF65-F5344CB8AC3E}">
        <p14:creationId xmlns:p14="http://schemas.microsoft.com/office/powerpoint/2010/main" val="1693093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6" name="Google Shape;16;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107500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7"/>
        <p:cNvGrpSpPr/>
        <p:nvPr/>
      </p:nvGrpSpPr>
      <p:grpSpPr>
        <a:xfrm>
          <a:off x="0" y="0"/>
          <a:ext cx="0" cy="0"/>
          <a:chOff x="0" y="0"/>
          <a:chExt cx="0" cy="0"/>
        </a:xfrm>
      </p:grpSpPr>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5" name="Shape 72">
            <a:extLst>
              <a:ext uri="{FF2B5EF4-FFF2-40B4-BE49-F238E27FC236}">
                <a16:creationId xmlns:a16="http://schemas.microsoft.com/office/drawing/2014/main" id="{1CCC84A1-7C25-9A4E-A998-39DB25A5EBBE}"/>
              </a:ext>
            </a:extLst>
          </p:cNvPr>
          <p:cNvSpPr/>
          <p:nvPr userDrawn="1"/>
        </p:nvSpPr>
        <p:spPr>
          <a:xfrm>
            <a:off x="476251" y="989857"/>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6" name="Shape 73">
            <a:extLst>
              <a:ext uri="{FF2B5EF4-FFF2-40B4-BE49-F238E27FC236}">
                <a16:creationId xmlns:a16="http://schemas.microsoft.com/office/drawing/2014/main" id="{4FBBAC7F-691F-6D48-A0EF-AE49946A1A8C}"/>
              </a:ext>
            </a:extLst>
          </p:cNvPr>
          <p:cNvSpPr/>
          <p:nvPr userDrawn="1"/>
        </p:nvSpPr>
        <p:spPr>
          <a:xfrm>
            <a:off x="476251" y="82361"/>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 name="Shape 74">
            <a:extLst>
              <a:ext uri="{FF2B5EF4-FFF2-40B4-BE49-F238E27FC236}">
                <a16:creationId xmlns:a16="http://schemas.microsoft.com/office/drawing/2014/main" id="{262E979F-E80F-6441-B55C-4E8713168335}"/>
              </a:ext>
            </a:extLst>
          </p:cNvPr>
          <p:cNvSpPr>
            <a:spLocks noGrp="1"/>
          </p:cNvSpPr>
          <p:nvPr>
            <p:ph type="title" hasCustomPrompt="1"/>
          </p:nvPr>
        </p:nvSpPr>
        <p:spPr>
          <a:xfrm>
            <a:off x="476251" y="120079"/>
            <a:ext cx="11239500" cy="831850"/>
          </a:xfrm>
          <a:prstGeom prst="rect">
            <a:avLst/>
          </a:prstGeom>
        </p:spPr>
        <p:txBody>
          <a:bodyPr anchor="ctr">
            <a:normAutofit/>
          </a:bodyPr>
          <a:lstStyle>
            <a:lvl1pPr algn="ctr">
              <a:defRPr sz="4400" b="0">
                <a:solidFill>
                  <a:srgbClr val="0433FF"/>
                </a:solidFill>
                <a:latin typeface="Gill Sans MT" charset="0"/>
                <a:ea typeface="Gill Sans MT" charset="0"/>
                <a:cs typeface="Gill Sans MT" charset="0"/>
                <a:sym typeface="Palatino Linotype"/>
              </a:defRPr>
            </a:lvl1pPr>
          </a:lstStyle>
          <a:p>
            <a:r>
              <a:rPr dirty="0"/>
              <a:t>Title Text</a:t>
            </a:r>
          </a:p>
        </p:txBody>
      </p:sp>
      <p:sp>
        <p:nvSpPr>
          <p:cNvPr id="8" name="Shape 75">
            <a:extLst>
              <a:ext uri="{FF2B5EF4-FFF2-40B4-BE49-F238E27FC236}">
                <a16:creationId xmlns:a16="http://schemas.microsoft.com/office/drawing/2014/main" id="{C51D9727-4FBC-6042-AE42-D0BA7EE0663B}"/>
              </a:ext>
            </a:extLst>
          </p:cNvPr>
          <p:cNvSpPr>
            <a:spLocks noGrp="1"/>
          </p:cNvSpPr>
          <p:nvPr>
            <p:ph type="body" idx="1" hasCustomPrompt="1"/>
          </p:nvPr>
        </p:nvSpPr>
        <p:spPr>
          <a:xfrm>
            <a:off x="616072" y="1240331"/>
            <a:ext cx="11239501" cy="4858844"/>
          </a:xfrm>
          <a:prstGeom prst="rect">
            <a:avLst/>
          </a:prstGeom>
        </p:spPr>
        <p:txBody>
          <a:bodyPr/>
          <a:lstStyle>
            <a:lvl1pPr marL="304800" indent="-304800">
              <a:buSzPct val="100000"/>
              <a:buFont typeface="Arial" panose="020B0604020202020204" pitchFamily="34" charset="0"/>
              <a:buChar char="•"/>
              <a:defRPr sz="2400">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sz="2200">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sz="2000">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66970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userDrawn="1">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212400" y="186967"/>
            <a:ext cx="11360800" cy="76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4400">
                <a:latin typeface="Gill Sans MT" panose="020B0502020104020203" pitchFamily="34" charset="77"/>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5" name="Google Shape;25;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6" name="Shape 75">
            <a:extLst>
              <a:ext uri="{FF2B5EF4-FFF2-40B4-BE49-F238E27FC236}">
                <a16:creationId xmlns:a16="http://schemas.microsoft.com/office/drawing/2014/main" id="{16FEC8CF-4533-F940-87AC-B30870D7FEEF}"/>
              </a:ext>
            </a:extLst>
          </p:cNvPr>
          <p:cNvSpPr>
            <a:spLocks noGrp="1"/>
          </p:cNvSpPr>
          <p:nvPr>
            <p:ph type="body" idx="13" hasCustomPrompt="1"/>
          </p:nvPr>
        </p:nvSpPr>
        <p:spPr>
          <a:xfrm>
            <a:off x="415600" y="1486151"/>
            <a:ext cx="5056445" cy="4562542"/>
          </a:xfrm>
          <a:prstGeom prst="rect">
            <a:avLst/>
          </a:prstGeom>
        </p:spPr>
        <p:txBody>
          <a:bodyPr/>
          <a:lstStyle>
            <a:lvl1pPr marL="304800" indent="-304800">
              <a:buSzPct val="100000"/>
              <a:buFont typeface="Arial" panose="020B0604020202020204" pitchFamily="34" charset="0"/>
              <a:buChar char="•"/>
              <a:defRPr sz="2400">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sz="2200">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sz="2000">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 name="Shape 75">
            <a:extLst>
              <a:ext uri="{FF2B5EF4-FFF2-40B4-BE49-F238E27FC236}">
                <a16:creationId xmlns:a16="http://schemas.microsoft.com/office/drawing/2014/main" id="{2E65C0D8-F772-D540-AB58-9129F91E1AA4}"/>
              </a:ext>
            </a:extLst>
          </p:cNvPr>
          <p:cNvSpPr>
            <a:spLocks noGrp="1"/>
          </p:cNvSpPr>
          <p:nvPr>
            <p:ph type="body" idx="14" hasCustomPrompt="1"/>
          </p:nvPr>
        </p:nvSpPr>
        <p:spPr>
          <a:xfrm>
            <a:off x="6516755" y="1486151"/>
            <a:ext cx="5056445" cy="4562542"/>
          </a:xfrm>
          <a:prstGeom prst="rect">
            <a:avLst/>
          </a:prstGeom>
        </p:spPr>
        <p:txBody>
          <a:bodyPr/>
          <a:lstStyle>
            <a:lvl1pPr marL="304800" indent="-304800">
              <a:buSzPct val="100000"/>
              <a:buFont typeface="Arial" panose="020B0604020202020204" pitchFamily="34" charset="0"/>
              <a:buChar char="•"/>
              <a:defRPr sz="2400">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sz="2200">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sz="2000">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5220034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userDrawn="1">
  <p:cSld name="Title only">
    <p:spTree>
      <p:nvGrpSpPr>
        <p:cNvPr id="1" name="Shape 26"/>
        <p:cNvGrpSpPr/>
        <p:nvPr/>
      </p:nvGrpSpPr>
      <p:grpSpPr>
        <a:xfrm>
          <a:off x="0" y="0"/>
          <a:ext cx="0" cy="0"/>
          <a:chOff x="0" y="0"/>
          <a:chExt cx="0" cy="0"/>
        </a:xfrm>
      </p:grpSpPr>
      <p:sp>
        <p:nvSpPr>
          <p:cNvPr id="28" name="Google Shape;28;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4" name="Google Shape;20;p4">
            <a:extLst>
              <a:ext uri="{FF2B5EF4-FFF2-40B4-BE49-F238E27FC236}">
                <a16:creationId xmlns:a16="http://schemas.microsoft.com/office/drawing/2014/main" id="{E6BE60D7-2861-0D4F-9CB7-B8198A1722EF}"/>
              </a:ext>
            </a:extLst>
          </p:cNvPr>
          <p:cNvSpPr txBox="1">
            <a:spLocks/>
          </p:cNvSpPr>
          <p:nvPr userDrawn="1"/>
        </p:nvSpPr>
        <p:spPr>
          <a:xfrm>
            <a:off x="11296611" y="6217623"/>
            <a:ext cx="731600" cy="524800"/>
          </a:xfrm>
          <a:prstGeom prst="rect">
            <a:avLst/>
          </a:prstGeom>
          <a:noFill/>
          <a:ln>
            <a:noFill/>
          </a:ln>
        </p:spPr>
        <p:txBody>
          <a:bodyPr spcFirstLastPara="1" wrap="square" lIns="91425" tIns="91425" rIns="91425" bIns="91425" anchor="ctr" anchorCtr="0">
            <a:norm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lvl="0" indent="0" algn="r" defTabSz="412750" rtl="0" fontAlgn="auto" latinLnBrk="0" hangingPunct="0">
              <a:lnSpc>
                <a:spcPct val="100000"/>
              </a:lnSpc>
              <a:spcBef>
                <a:spcPts val="0"/>
              </a:spcBef>
              <a:spcAft>
                <a:spcPts val="0"/>
              </a:spcAft>
              <a:buClrTx/>
              <a:buSzTx/>
              <a:buFontTx/>
              <a:buNone/>
              <a:tabLst/>
              <a:defRPr kumimoji="0" sz="1333" b="0" i="0" u="none" strike="noStrike" cap="none" spc="0" normalizeH="0" baseline="0">
                <a:ln>
                  <a:noFill/>
                </a:ln>
                <a:solidFill>
                  <a:schemeClr val="dk2"/>
                </a:solidFill>
                <a:effectLst/>
                <a:uFillTx/>
                <a:latin typeface="Palatino"/>
                <a:ea typeface="Palatino"/>
                <a:cs typeface="Palatino"/>
                <a:sym typeface="Palatino"/>
              </a:defRPr>
            </a:lvl1pPr>
            <a:lvl2pPr marL="0" marR="0" lvl="1" indent="114300" algn="r" defTabSz="412750" rtl="0" fontAlgn="auto" latinLnBrk="0" hangingPunct="0">
              <a:lnSpc>
                <a:spcPct val="100000"/>
              </a:lnSpc>
              <a:spcBef>
                <a:spcPts val="0"/>
              </a:spcBef>
              <a:spcAft>
                <a:spcPts val="0"/>
              </a:spcAft>
              <a:buClrTx/>
              <a:buSzTx/>
              <a:buFontTx/>
              <a:buNone/>
              <a:tabLst/>
              <a:defRPr kumimoji="0" sz="1333" b="0" i="0" u="none" strike="noStrike" cap="none" spc="0" normalizeH="0" baseline="0">
                <a:ln>
                  <a:noFill/>
                </a:ln>
                <a:solidFill>
                  <a:schemeClr val="dk2"/>
                </a:solidFill>
                <a:effectLst/>
                <a:uFillTx/>
                <a:latin typeface="Palatino"/>
                <a:ea typeface="Palatino"/>
                <a:cs typeface="Palatino"/>
                <a:sym typeface="Palatino"/>
              </a:defRPr>
            </a:lvl2pPr>
            <a:lvl3pPr marL="0" marR="0" lvl="2" indent="228600" algn="r" defTabSz="412750" rtl="0" fontAlgn="auto" latinLnBrk="0" hangingPunct="0">
              <a:lnSpc>
                <a:spcPct val="100000"/>
              </a:lnSpc>
              <a:spcBef>
                <a:spcPts val="0"/>
              </a:spcBef>
              <a:spcAft>
                <a:spcPts val="0"/>
              </a:spcAft>
              <a:buClrTx/>
              <a:buSzTx/>
              <a:buFontTx/>
              <a:buNone/>
              <a:tabLst/>
              <a:defRPr kumimoji="0" sz="1333" b="0" i="0" u="none" strike="noStrike" cap="none" spc="0" normalizeH="0" baseline="0">
                <a:ln>
                  <a:noFill/>
                </a:ln>
                <a:solidFill>
                  <a:schemeClr val="dk2"/>
                </a:solidFill>
                <a:effectLst/>
                <a:uFillTx/>
                <a:latin typeface="Palatino"/>
                <a:ea typeface="Palatino"/>
                <a:cs typeface="Palatino"/>
                <a:sym typeface="Palatino"/>
              </a:defRPr>
            </a:lvl3pPr>
            <a:lvl4pPr marL="0" marR="0" lvl="3" indent="342900" algn="r" defTabSz="412750" rtl="0" fontAlgn="auto" latinLnBrk="0" hangingPunct="0">
              <a:lnSpc>
                <a:spcPct val="100000"/>
              </a:lnSpc>
              <a:spcBef>
                <a:spcPts val="0"/>
              </a:spcBef>
              <a:spcAft>
                <a:spcPts val="0"/>
              </a:spcAft>
              <a:buClrTx/>
              <a:buSzTx/>
              <a:buFontTx/>
              <a:buNone/>
              <a:tabLst/>
              <a:defRPr kumimoji="0" sz="1333" b="0" i="0" u="none" strike="noStrike" cap="none" spc="0" normalizeH="0" baseline="0">
                <a:ln>
                  <a:noFill/>
                </a:ln>
                <a:solidFill>
                  <a:schemeClr val="dk2"/>
                </a:solidFill>
                <a:effectLst/>
                <a:uFillTx/>
                <a:latin typeface="Palatino"/>
                <a:ea typeface="Palatino"/>
                <a:cs typeface="Palatino"/>
                <a:sym typeface="Palatino"/>
              </a:defRPr>
            </a:lvl4pPr>
            <a:lvl5pPr marL="0" marR="0" lvl="4" indent="457200" algn="r" defTabSz="412750" rtl="0" fontAlgn="auto" latinLnBrk="0" hangingPunct="0">
              <a:lnSpc>
                <a:spcPct val="100000"/>
              </a:lnSpc>
              <a:spcBef>
                <a:spcPts val="0"/>
              </a:spcBef>
              <a:spcAft>
                <a:spcPts val="0"/>
              </a:spcAft>
              <a:buClrTx/>
              <a:buSzTx/>
              <a:buFontTx/>
              <a:buNone/>
              <a:tabLst/>
              <a:defRPr kumimoji="0" sz="1333" b="0" i="0" u="none" strike="noStrike" cap="none" spc="0" normalizeH="0" baseline="0">
                <a:ln>
                  <a:noFill/>
                </a:ln>
                <a:solidFill>
                  <a:schemeClr val="dk2"/>
                </a:solidFill>
                <a:effectLst/>
                <a:uFillTx/>
                <a:latin typeface="Palatino"/>
                <a:ea typeface="Palatino"/>
                <a:cs typeface="Palatino"/>
                <a:sym typeface="Palatino"/>
              </a:defRPr>
            </a:lvl5pPr>
            <a:lvl6pPr marL="0" marR="0" lvl="5" indent="571500" algn="r" defTabSz="412750" rtl="0" fontAlgn="auto" latinLnBrk="0" hangingPunct="0">
              <a:lnSpc>
                <a:spcPct val="100000"/>
              </a:lnSpc>
              <a:spcBef>
                <a:spcPts val="0"/>
              </a:spcBef>
              <a:spcAft>
                <a:spcPts val="0"/>
              </a:spcAft>
              <a:buClrTx/>
              <a:buSzTx/>
              <a:buFontTx/>
              <a:buNone/>
              <a:tabLst/>
              <a:defRPr kumimoji="0" sz="1333" b="0" i="0" u="none" strike="noStrike" cap="none" spc="0" normalizeH="0" baseline="0">
                <a:ln>
                  <a:noFill/>
                </a:ln>
                <a:solidFill>
                  <a:schemeClr val="dk2"/>
                </a:solidFill>
                <a:effectLst/>
                <a:uFillTx/>
                <a:latin typeface="Palatino"/>
                <a:ea typeface="Palatino"/>
                <a:cs typeface="Palatino"/>
                <a:sym typeface="Palatino"/>
              </a:defRPr>
            </a:lvl6pPr>
            <a:lvl7pPr marL="0" marR="0" lvl="6" indent="685800" algn="r" defTabSz="412750" rtl="0" fontAlgn="auto" latinLnBrk="0" hangingPunct="0">
              <a:lnSpc>
                <a:spcPct val="100000"/>
              </a:lnSpc>
              <a:spcBef>
                <a:spcPts val="0"/>
              </a:spcBef>
              <a:spcAft>
                <a:spcPts val="0"/>
              </a:spcAft>
              <a:buClrTx/>
              <a:buSzTx/>
              <a:buFontTx/>
              <a:buNone/>
              <a:tabLst/>
              <a:defRPr kumimoji="0" sz="1333" b="0" i="0" u="none" strike="noStrike" cap="none" spc="0" normalizeH="0" baseline="0">
                <a:ln>
                  <a:noFill/>
                </a:ln>
                <a:solidFill>
                  <a:schemeClr val="dk2"/>
                </a:solidFill>
                <a:effectLst/>
                <a:uFillTx/>
                <a:latin typeface="Palatino"/>
                <a:ea typeface="Palatino"/>
                <a:cs typeface="Palatino"/>
                <a:sym typeface="Palatino"/>
              </a:defRPr>
            </a:lvl7pPr>
            <a:lvl8pPr marL="0" marR="0" lvl="7" indent="800100" algn="r" defTabSz="412750" rtl="0" fontAlgn="auto" latinLnBrk="0" hangingPunct="0">
              <a:lnSpc>
                <a:spcPct val="100000"/>
              </a:lnSpc>
              <a:spcBef>
                <a:spcPts val="0"/>
              </a:spcBef>
              <a:spcAft>
                <a:spcPts val="0"/>
              </a:spcAft>
              <a:buClrTx/>
              <a:buSzTx/>
              <a:buFontTx/>
              <a:buNone/>
              <a:tabLst/>
              <a:defRPr kumimoji="0" sz="1333" b="0" i="0" u="none" strike="noStrike" cap="none" spc="0" normalizeH="0" baseline="0">
                <a:ln>
                  <a:noFill/>
                </a:ln>
                <a:solidFill>
                  <a:schemeClr val="dk2"/>
                </a:solidFill>
                <a:effectLst/>
                <a:uFillTx/>
                <a:latin typeface="Palatino"/>
                <a:ea typeface="Palatino"/>
                <a:cs typeface="Palatino"/>
                <a:sym typeface="Palatino"/>
              </a:defRPr>
            </a:lvl8pPr>
            <a:lvl9pPr marL="0" marR="0" lvl="8" indent="914400" algn="r" defTabSz="412750" rtl="0" fontAlgn="auto" latinLnBrk="0" hangingPunct="0">
              <a:lnSpc>
                <a:spcPct val="100000"/>
              </a:lnSpc>
              <a:spcBef>
                <a:spcPts val="0"/>
              </a:spcBef>
              <a:spcAft>
                <a:spcPts val="0"/>
              </a:spcAft>
              <a:buClrTx/>
              <a:buSzTx/>
              <a:buFontTx/>
              <a:buNone/>
              <a:tabLst/>
              <a:defRPr kumimoji="0" sz="1333" b="0" i="0" u="none" strike="noStrike" cap="none" spc="0" normalizeH="0" baseline="0">
                <a:ln>
                  <a:noFill/>
                </a:ln>
                <a:solidFill>
                  <a:schemeClr val="dk2"/>
                </a:solidFill>
                <a:effectLst/>
                <a:uFillTx/>
                <a:latin typeface="Palatino"/>
                <a:ea typeface="Palatino"/>
                <a:cs typeface="Palatino"/>
                <a:sym typeface="Palatino"/>
              </a:defRPr>
            </a:lvl9pPr>
          </a:lstStyle>
          <a:p>
            <a:fld id="{00000000-1234-1234-1234-123412341234}" type="slidenum">
              <a:rPr lang="en" smtClean="0"/>
              <a:pPr/>
              <a:t>‹#›</a:t>
            </a:fld>
            <a:endParaRPr lang="en"/>
          </a:p>
        </p:txBody>
      </p:sp>
      <p:sp>
        <p:nvSpPr>
          <p:cNvPr id="5" name="Shape 72">
            <a:extLst>
              <a:ext uri="{FF2B5EF4-FFF2-40B4-BE49-F238E27FC236}">
                <a16:creationId xmlns:a16="http://schemas.microsoft.com/office/drawing/2014/main" id="{522BB863-F9CB-9846-B16C-5563665699E8}"/>
              </a:ext>
            </a:extLst>
          </p:cNvPr>
          <p:cNvSpPr/>
          <p:nvPr userDrawn="1"/>
        </p:nvSpPr>
        <p:spPr>
          <a:xfrm>
            <a:off x="476251" y="989857"/>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6" name="Shape 73">
            <a:extLst>
              <a:ext uri="{FF2B5EF4-FFF2-40B4-BE49-F238E27FC236}">
                <a16:creationId xmlns:a16="http://schemas.microsoft.com/office/drawing/2014/main" id="{08B73A8D-BED3-1C4F-BF94-3F48F74F6F83}"/>
              </a:ext>
            </a:extLst>
          </p:cNvPr>
          <p:cNvSpPr/>
          <p:nvPr userDrawn="1"/>
        </p:nvSpPr>
        <p:spPr>
          <a:xfrm>
            <a:off x="476251" y="82361"/>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 name="Shape 74">
            <a:extLst>
              <a:ext uri="{FF2B5EF4-FFF2-40B4-BE49-F238E27FC236}">
                <a16:creationId xmlns:a16="http://schemas.microsoft.com/office/drawing/2014/main" id="{230918EB-CD33-194C-8BEB-15C99CF06A52}"/>
              </a:ext>
            </a:extLst>
          </p:cNvPr>
          <p:cNvSpPr>
            <a:spLocks noGrp="1"/>
          </p:cNvSpPr>
          <p:nvPr>
            <p:ph type="title" hasCustomPrompt="1"/>
          </p:nvPr>
        </p:nvSpPr>
        <p:spPr>
          <a:xfrm>
            <a:off x="476251" y="120079"/>
            <a:ext cx="11239500" cy="831850"/>
          </a:xfrm>
          <a:prstGeom prst="rect">
            <a:avLst/>
          </a:prstGeom>
        </p:spPr>
        <p:txBody>
          <a:bodyPr anchor="ctr">
            <a:normAutofit/>
          </a:bodyPr>
          <a:lstStyle>
            <a:lvl1pPr algn="ctr">
              <a:defRPr sz="4400" b="0">
                <a:solidFill>
                  <a:srgbClr val="0433FF"/>
                </a:solidFill>
                <a:latin typeface="Gill Sans MT" charset="0"/>
                <a:ea typeface="Gill Sans MT" charset="0"/>
                <a:cs typeface="Gill Sans MT" charset="0"/>
                <a:sym typeface="Palatino Linotype"/>
              </a:defRPr>
            </a:lvl1pPr>
          </a:lstStyle>
          <a:p>
            <a:r>
              <a:rPr dirty="0"/>
              <a:t>Title Text</a:t>
            </a:r>
          </a:p>
        </p:txBody>
      </p:sp>
      <p:sp>
        <p:nvSpPr>
          <p:cNvPr id="8" name="Shape 75">
            <a:extLst>
              <a:ext uri="{FF2B5EF4-FFF2-40B4-BE49-F238E27FC236}">
                <a16:creationId xmlns:a16="http://schemas.microsoft.com/office/drawing/2014/main" id="{6D16184A-4EFA-7346-ACAC-78EFF48D66FF}"/>
              </a:ext>
            </a:extLst>
          </p:cNvPr>
          <p:cNvSpPr>
            <a:spLocks noGrp="1"/>
          </p:cNvSpPr>
          <p:nvPr>
            <p:ph type="body" idx="1" hasCustomPrompt="1"/>
          </p:nvPr>
        </p:nvSpPr>
        <p:spPr>
          <a:xfrm>
            <a:off x="616072" y="1240331"/>
            <a:ext cx="11239501" cy="4858844"/>
          </a:xfrm>
          <a:prstGeom prst="rect">
            <a:avLst/>
          </a:prstGeom>
        </p:spPr>
        <p:txBody>
          <a:bodyPr/>
          <a:lstStyle>
            <a:lvl1pPr marL="304800" indent="-304800">
              <a:buSzPct val="100000"/>
              <a:buFont typeface="Arial" panose="020B0604020202020204" pitchFamily="34" charset="0"/>
              <a:buChar char="•"/>
              <a:defRPr sz="2400">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sz="2200">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sz="2000">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39143830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dirty="0"/>
          </a:p>
        </p:txBody>
      </p:sp>
      <p:sp>
        <p:nvSpPr>
          <p:cNvPr id="31" name="Google Shape;31;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dirty="0"/>
          </a:p>
        </p:txBody>
      </p:sp>
      <p:sp>
        <p:nvSpPr>
          <p:cNvPr id="32" name="Google Shape;32;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85514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64" name="Shape 64"/>
          <p:cNvSpPr>
            <a:spLocks noGrp="1"/>
          </p:cNvSpPr>
          <p:nvPr>
            <p:ph type="title"/>
          </p:nvPr>
        </p:nvSpPr>
        <p:spPr>
          <a:prstGeom prst="rect">
            <a:avLst/>
          </a:prstGeom>
        </p:spPr>
        <p:txBody>
          <a:bodyPr/>
          <a:lstStyle/>
          <a:p>
            <a:r>
              <a:t>Title Text</a:t>
            </a:r>
          </a:p>
        </p:txBody>
      </p:sp>
      <p:sp>
        <p:nvSpPr>
          <p:cNvPr id="65" name="Shape 65"/>
          <p:cNvSpPr>
            <a:spLocks noGrp="1"/>
          </p:cNvSpPr>
          <p:nvPr>
            <p:ph type="sldNum" sz="quarter" idx="2"/>
          </p:nvPr>
        </p:nvSpPr>
        <p:spPr>
          <a:xfrm>
            <a:off x="5978720" y="6604000"/>
            <a:ext cx="543379" cy="254000"/>
          </a:xfrm>
          <a:prstGeom prst="rect">
            <a:avLst/>
          </a:prstGeom>
        </p:spPr>
        <p:txBody>
          <a:bodyPr/>
          <a:lstStyle/>
          <a:p>
            <a:fld id="{86CB4B4D-7CA3-9044-876B-883B54F8677D}" type="slidenum">
              <a:rPr/>
              <a:pPr/>
              <a:t>‹#›</a:t>
            </a:fld>
            <a:endParaRPr dirty="0"/>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5" name="Google Shape;35;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73658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133"/>
          </a:p>
        </p:txBody>
      </p:sp>
      <p:sp>
        <p:nvSpPr>
          <p:cNvPr id="38" name="Google Shape;38;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9" name="Google Shape;39;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0" name="Google Shape;40;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693687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04052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7" name="Google Shape;47;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438494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433324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Title &amp; Bullets">
    <p:bg>
      <p:bgPr>
        <a:solidFill>
          <a:srgbClr val="FFFFFF"/>
        </a:solidFill>
        <a:effectLst/>
      </p:bgPr>
    </p:bg>
    <p:spTree>
      <p:nvGrpSpPr>
        <p:cNvPr id="1" name=""/>
        <p:cNvGrpSpPr/>
        <p:nvPr/>
      </p:nvGrpSpPr>
      <p:grpSpPr>
        <a:xfrm>
          <a:off x="0" y="0"/>
          <a:ext cx="0" cy="0"/>
          <a:chOff x="0" y="0"/>
          <a:chExt cx="0" cy="0"/>
        </a:xfrm>
      </p:grpSpPr>
      <p:sp>
        <p:nvSpPr>
          <p:cNvPr id="72" name="Shape 72"/>
          <p:cNvSpPr/>
          <p:nvPr/>
        </p:nvSpPr>
        <p:spPr>
          <a:xfrm>
            <a:off x="476251" y="989857"/>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3" name="Shape 73"/>
          <p:cNvSpPr/>
          <p:nvPr/>
        </p:nvSpPr>
        <p:spPr>
          <a:xfrm>
            <a:off x="476251" y="82361"/>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4" name="Shape 74"/>
          <p:cNvSpPr>
            <a:spLocks noGrp="1"/>
          </p:cNvSpPr>
          <p:nvPr>
            <p:ph type="title"/>
          </p:nvPr>
        </p:nvSpPr>
        <p:spPr>
          <a:xfrm>
            <a:off x="476251" y="120079"/>
            <a:ext cx="11239500" cy="831850"/>
          </a:xfrm>
          <a:prstGeom prst="rect">
            <a:avLst/>
          </a:prstGeom>
        </p:spPr>
        <p:txBody>
          <a:bodyPr>
            <a:normAutofit/>
          </a:bodyPr>
          <a:lstStyle>
            <a:lvl1pPr>
              <a:defRPr sz="4400" b="0">
                <a:solidFill>
                  <a:srgbClr val="0433FF"/>
                </a:solidFill>
                <a:latin typeface="Gill Sans MT" charset="0"/>
                <a:ea typeface="Gill Sans MT" charset="0"/>
                <a:cs typeface="Gill Sans MT" charset="0"/>
                <a:sym typeface="Palatino Linotype"/>
              </a:defRPr>
            </a:lvl1pPr>
          </a:lstStyle>
          <a:p>
            <a:r>
              <a:rPr dirty="0"/>
              <a:t>Title Text</a:t>
            </a:r>
          </a:p>
        </p:txBody>
      </p:sp>
      <p:sp>
        <p:nvSpPr>
          <p:cNvPr id="75" name="Shape 75"/>
          <p:cNvSpPr>
            <a:spLocks noGrp="1"/>
          </p:cNvSpPr>
          <p:nvPr>
            <p:ph type="body" idx="1" hasCustomPrompt="1"/>
          </p:nvPr>
        </p:nvSpPr>
        <p:spPr>
          <a:xfrm>
            <a:off x="616072" y="1240331"/>
            <a:ext cx="11239501" cy="4858844"/>
          </a:xfrm>
          <a:prstGeom prst="rect">
            <a:avLst/>
          </a:prstGeom>
        </p:spPr>
        <p:txBody>
          <a:bodyPr/>
          <a:lstStyle>
            <a:lvl1pPr marL="304800" indent="-304800">
              <a:buSzPct val="100000"/>
              <a:buFont typeface="Arial" panose="020B0604020202020204" pitchFamily="34" charset="0"/>
              <a:buChar char="•"/>
              <a:defRPr sz="2400">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sz="2200">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sz="2000">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9" name="Shape 65"/>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40083992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Title &amp; Bullets">
    <p:bg>
      <p:bgPr>
        <a:solidFill>
          <a:srgbClr val="FFFFFF"/>
        </a:solidFill>
        <a:effectLst/>
      </p:bgPr>
    </p:bg>
    <p:spTree>
      <p:nvGrpSpPr>
        <p:cNvPr id="1" name=""/>
        <p:cNvGrpSpPr/>
        <p:nvPr/>
      </p:nvGrpSpPr>
      <p:grpSpPr>
        <a:xfrm>
          <a:off x="0" y="0"/>
          <a:ext cx="0" cy="0"/>
          <a:chOff x="0" y="0"/>
          <a:chExt cx="0" cy="0"/>
        </a:xfrm>
      </p:grpSpPr>
      <p:sp>
        <p:nvSpPr>
          <p:cNvPr id="72" name="Shape 72"/>
          <p:cNvSpPr/>
          <p:nvPr/>
        </p:nvSpPr>
        <p:spPr>
          <a:xfrm>
            <a:off x="476251" y="989857"/>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3" name="Shape 73"/>
          <p:cNvSpPr/>
          <p:nvPr/>
        </p:nvSpPr>
        <p:spPr>
          <a:xfrm>
            <a:off x="476251" y="82361"/>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4" name="Shape 74"/>
          <p:cNvSpPr>
            <a:spLocks noGrp="1"/>
          </p:cNvSpPr>
          <p:nvPr>
            <p:ph type="title"/>
          </p:nvPr>
        </p:nvSpPr>
        <p:spPr>
          <a:xfrm>
            <a:off x="476251" y="120079"/>
            <a:ext cx="11239500" cy="831850"/>
          </a:xfrm>
          <a:prstGeom prst="rect">
            <a:avLst/>
          </a:prstGeom>
        </p:spPr>
        <p:txBody>
          <a:bodyPr>
            <a:normAutofit/>
          </a:bodyPr>
          <a:lstStyle>
            <a:lvl1pPr>
              <a:defRPr sz="4400" b="0">
                <a:solidFill>
                  <a:srgbClr val="0433FF"/>
                </a:solidFill>
                <a:latin typeface="Gill Sans MT" charset="0"/>
                <a:ea typeface="Gill Sans MT" charset="0"/>
                <a:cs typeface="Gill Sans MT" charset="0"/>
                <a:sym typeface="Palatino Linotype"/>
              </a:defRPr>
            </a:lvl1pPr>
          </a:lstStyle>
          <a:p>
            <a:r>
              <a:rPr dirty="0"/>
              <a:t>Title Text</a:t>
            </a:r>
          </a:p>
        </p:txBody>
      </p:sp>
      <p:sp>
        <p:nvSpPr>
          <p:cNvPr id="75" name="Shape 75"/>
          <p:cNvSpPr>
            <a:spLocks noGrp="1"/>
          </p:cNvSpPr>
          <p:nvPr>
            <p:ph type="body" idx="1" hasCustomPrompt="1"/>
          </p:nvPr>
        </p:nvSpPr>
        <p:spPr>
          <a:xfrm>
            <a:off x="616072" y="1240331"/>
            <a:ext cx="11239501" cy="4858844"/>
          </a:xfrm>
          <a:prstGeom prst="rect">
            <a:avLst/>
          </a:prstGeom>
        </p:spPr>
        <p:txBody>
          <a:bodyPr/>
          <a:lstStyle>
            <a:lvl1pPr marL="304800" indent="-304800">
              <a:buSzPct val="100000"/>
              <a:buFont typeface="Arial" panose="020B0604020202020204" pitchFamily="34" charset="0"/>
              <a:buChar char="•"/>
              <a:defRPr sz="2400">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sz="2200">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sz="2000">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9" name="Shape 65"/>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amp; Bullets">
    <p:bg>
      <p:bgPr>
        <a:solidFill>
          <a:srgbClr val="FFFFFF"/>
        </a:solidFill>
        <a:effectLst/>
      </p:bgPr>
    </p:bg>
    <p:spTree>
      <p:nvGrpSpPr>
        <p:cNvPr id="1" name=""/>
        <p:cNvGrpSpPr/>
        <p:nvPr/>
      </p:nvGrpSpPr>
      <p:grpSpPr>
        <a:xfrm>
          <a:off x="0" y="0"/>
          <a:ext cx="0" cy="0"/>
          <a:chOff x="0" y="0"/>
          <a:chExt cx="0" cy="0"/>
        </a:xfrm>
      </p:grpSpPr>
      <p:sp>
        <p:nvSpPr>
          <p:cNvPr id="72" name="Shape 72"/>
          <p:cNvSpPr/>
          <p:nvPr/>
        </p:nvSpPr>
        <p:spPr>
          <a:xfrm>
            <a:off x="476251" y="989857"/>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3" name="Shape 73"/>
          <p:cNvSpPr/>
          <p:nvPr/>
        </p:nvSpPr>
        <p:spPr>
          <a:xfrm>
            <a:off x="476251" y="82361"/>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4" name="Shape 74"/>
          <p:cNvSpPr>
            <a:spLocks noGrp="1"/>
          </p:cNvSpPr>
          <p:nvPr>
            <p:ph type="title"/>
          </p:nvPr>
        </p:nvSpPr>
        <p:spPr>
          <a:xfrm>
            <a:off x="476251" y="120079"/>
            <a:ext cx="11239500" cy="831850"/>
          </a:xfrm>
          <a:prstGeom prst="rect">
            <a:avLst/>
          </a:prstGeom>
        </p:spPr>
        <p:txBody>
          <a:bodyPr/>
          <a:lstStyle>
            <a:lvl1pPr>
              <a:defRPr b="0">
                <a:solidFill>
                  <a:srgbClr val="0433FF"/>
                </a:solidFill>
                <a:latin typeface="Gill Sans MT" charset="0"/>
                <a:ea typeface="Gill Sans MT" charset="0"/>
                <a:cs typeface="Gill Sans MT" charset="0"/>
                <a:sym typeface="Palatino Linotype"/>
              </a:defRPr>
            </a:lvl1pPr>
          </a:lstStyle>
          <a:p>
            <a:r>
              <a:t>Title Text</a:t>
            </a:r>
          </a:p>
        </p:txBody>
      </p:sp>
      <p:sp>
        <p:nvSpPr>
          <p:cNvPr id="75" name="Shape 75"/>
          <p:cNvSpPr>
            <a:spLocks noGrp="1"/>
          </p:cNvSpPr>
          <p:nvPr>
            <p:ph type="body" idx="1" hasCustomPrompt="1"/>
          </p:nvPr>
        </p:nvSpPr>
        <p:spPr>
          <a:xfrm>
            <a:off x="616072" y="1240331"/>
            <a:ext cx="11239501" cy="4858844"/>
          </a:xfrm>
          <a:prstGeom prst="rect">
            <a:avLst/>
          </a:prstGeom>
        </p:spPr>
        <p:txBody>
          <a:bodyPr/>
          <a:lstStyle>
            <a:lvl1pPr marL="3048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pic>
        <p:nvPicPr>
          <p:cNvPr id="77" name="pasted-image.png"/>
          <p:cNvPicPr>
            <a:picLocks noChangeAspect="1"/>
          </p:cNvPicPr>
          <p:nvPr/>
        </p:nvPicPr>
        <p:blipFill>
          <a:blip r:embed="rId2"/>
          <a:stretch>
            <a:fillRect/>
          </a:stretch>
        </p:blipFill>
        <p:spPr>
          <a:xfrm>
            <a:off x="11243952" y="6153865"/>
            <a:ext cx="839822" cy="627067"/>
          </a:xfrm>
          <a:prstGeom prst="rect">
            <a:avLst/>
          </a:prstGeom>
          <a:ln w="12700">
            <a:miter lim="400000"/>
          </a:ln>
        </p:spPr>
      </p:pic>
      <p:sp>
        <p:nvSpPr>
          <p:cNvPr id="9" name="Shape 65"/>
          <p:cNvSpPr>
            <a:spLocks noGrp="1"/>
          </p:cNvSpPr>
          <p:nvPr>
            <p:ph type="sldNum" sz="quarter" idx="2"/>
          </p:nvPr>
        </p:nvSpPr>
        <p:spPr>
          <a:xfrm>
            <a:off x="5988050" y="6579866"/>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39456716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84" name="Shape 84"/>
          <p:cNvSpPr/>
          <p:nvPr/>
        </p:nvSpPr>
        <p:spPr>
          <a:xfrm>
            <a:off x="476251" y="152400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85" name="Shape 85"/>
          <p:cNvSpPr/>
          <p:nvPr/>
        </p:nvSpPr>
        <p:spPr>
          <a:xfrm>
            <a:off x="476251" y="44450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86" name="Shape 86"/>
          <p:cNvSpPr>
            <a:spLocks noGrp="1"/>
          </p:cNvSpPr>
          <p:nvPr>
            <p:ph type="pic" sz="half" idx="13"/>
          </p:nvPr>
        </p:nvSpPr>
        <p:spPr>
          <a:xfrm>
            <a:off x="6318251" y="1868201"/>
            <a:ext cx="5397500" cy="4464051"/>
          </a:xfrm>
          <a:prstGeom prst="rect">
            <a:avLst/>
          </a:prstGeom>
          <a:ln w="9525">
            <a:round/>
          </a:ln>
        </p:spPr>
        <p:txBody>
          <a:bodyPr lIns="91439" tIns="45719" rIns="91439" bIns="45719" anchor="t">
            <a:noAutofit/>
          </a:bodyPr>
          <a:lstStyle/>
          <a:p>
            <a:endParaRPr/>
          </a:p>
        </p:txBody>
      </p:sp>
      <p:sp>
        <p:nvSpPr>
          <p:cNvPr id="87" name="Shape 87"/>
          <p:cNvSpPr>
            <a:spLocks noGrp="1"/>
          </p:cNvSpPr>
          <p:nvPr>
            <p:ph type="title"/>
          </p:nvPr>
        </p:nvSpPr>
        <p:spPr>
          <a:prstGeom prst="rect">
            <a:avLst/>
          </a:prstGeom>
        </p:spPr>
        <p:txBody>
          <a:bodyPr/>
          <a:lstStyle>
            <a:lvl1pPr>
              <a:defRPr>
                <a:latin typeface="+mn-lt"/>
                <a:ea typeface="+mn-ea"/>
                <a:cs typeface="+mn-cs"/>
                <a:sym typeface="Bodoni SvtyTwo ITC TT-Book"/>
              </a:defRPr>
            </a:lvl1pPr>
          </a:lstStyle>
          <a:p>
            <a:r>
              <a:t>Title Text</a:t>
            </a:r>
          </a:p>
        </p:txBody>
      </p:sp>
      <p:sp>
        <p:nvSpPr>
          <p:cNvPr id="88" name="Shape 88"/>
          <p:cNvSpPr>
            <a:spLocks noGrp="1"/>
          </p:cNvSpPr>
          <p:nvPr>
            <p:ph type="body" sz="half" idx="1"/>
          </p:nvPr>
        </p:nvSpPr>
        <p:spPr>
          <a:xfrm>
            <a:off x="476250" y="1898650"/>
            <a:ext cx="5454650" cy="4464050"/>
          </a:xfrm>
          <a:prstGeom prst="rect">
            <a:avLst/>
          </a:prstGeom>
        </p:spPr>
        <p:txBody>
          <a:bodyPr/>
          <a:lstStyle>
            <a:lvl1pPr marL="254000" indent="-254000">
              <a:spcBef>
                <a:spcPts val="1250"/>
              </a:spcBef>
              <a:buSzPct val="65000"/>
              <a:defRPr sz="2100">
                <a:latin typeface="Lantinghei SC Extralight"/>
                <a:ea typeface="Lantinghei SC Extralight"/>
                <a:cs typeface="Lantinghei SC Extralight"/>
                <a:sym typeface="Lantinghei SC Extralight"/>
              </a:defRPr>
            </a:lvl1pPr>
            <a:lvl2pPr marL="508000" indent="-254000">
              <a:spcBef>
                <a:spcPts val="1250"/>
              </a:spcBef>
              <a:buSzPct val="65000"/>
              <a:defRPr sz="2100">
                <a:latin typeface="Lantinghei SC Extralight"/>
                <a:ea typeface="Lantinghei SC Extralight"/>
                <a:cs typeface="Lantinghei SC Extralight"/>
                <a:sym typeface="Lantinghei SC Extralight"/>
              </a:defRPr>
            </a:lvl2pPr>
            <a:lvl3pPr marL="762000" indent="-254000">
              <a:spcBef>
                <a:spcPts val="1250"/>
              </a:spcBef>
              <a:buSzPct val="65000"/>
              <a:defRPr sz="2100">
                <a:latin typeface="Lantinghei SC Extralight"/>
                <a:ea typeface="Lantinghei SC Extralight"/>
                <a:cs typeface="Lantinghei SC Extralight"/>
                <a:sym typeface="Lantinghei SC Extralight"/>
              </a:defRPr>
            </a:lvl3pPr>
            <a:lvl4pPr marL="1016000" indent="-254000">
              <a:spcBef>
                <a:spcPts val="1250"/>
              </a:spcBef>
              <a:buSzPct val="65000"/>
              <a:defRPr sz="2100">
                <a:latin typeface="Lantinghei SC Extralight"/>
                <a:ea typeface="Lantinghei SC Extralight"/>
                <a:cs typeface="Lantinghei SC Extralight"/>
                <a:sym typeface="Lantinghei SC Extralight"/>
              </a:defRPr>
            </a:lvl4pPr>
            <a:lvl5pPr marL="1270000" indent="-254000">
              <a:spcBef>
                <a:spcPts val="1250"/>
              </a:spcBef>
              <a:buSzPct val="65000"/>
              <a:defRPr sz="2100">
                <a:latin typeface="Lantinghei SC Extralight"/>
                <a:ea typeface="Lantinghei SC Extralight"/>
                <a:cs typeface="Lantinghei SC Extralight"/>
                <a:sym typeface="Lantinghei SC Extralight"/>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96" name="Shape 96"/>
          <p:cNvSpPr>
            <a:spLocks noGrp="1"/>
          </p:cNvSpPr>
          <p:nvPr>
            <p:ph type="body" idx="1"/>
          </p:nvPr>
        </p:nvSpPr>
        <p:spPr>
          <a:xfrm>
            <a:off x="476251" y="889000"/>
            <a:ext cx="11239500" cy="507365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7" name="Shape 97"/>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04" name="Shape 104"/>
          <p:cNvSpPr>
            <a:spLocks noGrp="1"/>
          </p:cNvSpPr>
          <p:nvPr>
            <p:ph type="pic" sz="quarter" idx="13"/>
          </p:nvPr>
        </p:nvSpPr>
        <p:spPr>
          <a:xfrm>
            <a:off x="6281350" y="3393907"/>
            <a:ext cx="5362901" cy="2952751"/>
          </a:xfrm>
          <a:prstGeom prst="rect">
            <a:avLst/>
          </a:prstGeom>
          <a:ln w="9525">
            <a:round/>
          </a:ln>
        </p:spPr>
        <p:txBody>
          <a:bodyPr lIns="91439" tIns="45719" rIns="91439" bIns="45719" anchor="t">
            <a:noAutofit/>
          </a:bodyPr>
          <a:lstStyle/>
          <a:p>
            <a:endParaRPr/>
          </a:p>
        </p:txBody>
      </p:sp>
      <p:sp>
        <p:nvSpPr>
          <p:cNvPr id="105" name="Shape 105"/>
          <p:cNvSpPr>
            <a:spLocks noGrp="1"/>
          </p:cNvSpPr>
          <p:nvPr>
            <p:ph type="pic" sz="quarter" idx="14"/>
          </p:nvPr>
        </p:nvSpPr>
        <p:spPr>
          <a:xfrm>
            <a:off x="6284334" y="444500"/>
            <a:ext cx="5365751" cy="2476500"/>
          </a:xfrm>
          <a:prstGeom prst="rect">
            <a:avLst/>
          </a:prstGeom>
          <a:ln w="9525">
            <a:round/>
          </a:ln>
        </p:spPr>
        <p:txBody>
          <a:bodyPr lIns="91439" tIns="45719" rIns="91439" bIns="45719" anchor="t">
            <a:noAutofit/>
          </a:bodyPr>
          <a:lstStyle/>
          <a:p>
            <a:endParaRPr/>
          </a:p>
        </p:txBody>
      </p:sp>
      <p:sp>
        <p:nvSpPr>
          <p:cNvPr id="106" name="Shape 106"/>
          <p:cNvSpPr>
            <a:spLocks noGrp="1"/>
          </p:cNvSpPr>
          <p:nvPr>
            <p:ph type="pic" sz="half" idx="15"/>
          </p:nvPr>
        </p:nvSpPr>
        <p:spPr>
          <a:xfrm>
            <a:off x="436569" y="444500"/>
            <a:ext cx="5397501" cy="5905500"/>
          </a:xfrm>
          <a:prstGeom prst="rect">
            <a:avLst/>
          </a:prstGeom>
          <a:ln w="9525">
            <a:round/>
          </a:ln>
        </p:spPr>
        <p:txBody>
          <a:bodyPr lIns="91439" tIns="45719" rIns="91439" bIns="45719" anchor="t">
            <a:noAutofit/>
          </a:bodyPr>
          <a:lstStyle/>
          <a:p>
            <a:endParaRPr/>
          </a:p>
        </p:txBody>
      </p:sp>
      <p:sp>
        <p:nvSpPr>
          <p:cNvPr id="107" name="Shape 107"/>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2.pn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hape 2"/>
          <p:cNvSpPr/>
          <p:nvPr/>
        </p:nvSpPr>
        <p:spPr>
          <a:xfrm>
            <a:off x="476251" y="153035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3" name="Shape 3"/>
          <p:cNvSpPr/>
          <p:nvPr/>
        </p:nvSpPr>
        <p:spPr>
          <a:xfrm>
            <a:off x="476251" y="44450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4" name="Shape 4"/>
          <p:cNvSpPr>
            <a:spLocks noGrp="1"/>
          </p:cNvSpPr>
          <p:nvPr>
            <p:ph type="title"/>
          </p:nvPr>
        </p:nvSpPr>
        <p:spPr>
          <a:xfrm>
            <a:off x="476251" y="571500"/>
            <a:ext cx="11239500" cy="8318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pic>
        <p:nvPicPr>
          <p:cNvPr id="5" name="gw_txt_4cp_pos_0.png"/>
          <p:cNvPicPr>
            <a:picLocks noChangeAspect="1"/>
          </p:cNvPicPr>
          <p:nvPr/>
        </p:nvPicPr>
        <p:blipFill>
          <a:blip r:embed="rId14"/>
          <a:stretch>
            <a:fillRect/>
          </a:stretch>
        </p:blipFill>
        <p:spPr>
          <a:xfrm>
            <a:off x="10634262" y="5714087"/>
            <a:ext cx="1516497" cy="1155065"/>
          </a:xfrm>
          <a:prstGeom prst="rect">
            <a:avLst/>
          </a:prstGeom>
          <a:ln w="12700">
            <a:miter lim="400000"/>
          </a:ln>
        </p:spPr>
      </p:pic>
      <p:sp>
        <p:nvSpPr>
          <p:cNvPr id="6" name="Shape 6"/>
          <p:cNvSpPr>
            <a:spLocks noGrp="1"/>
          </p:cNvSpPr>
          <p:nvPr>
            <p:ph type="body" idx="1"/>
          </p:nvPr>
        </p:nvSpPr>
        <p:spPr>
          <a:xfrm>
            <a:off x="476251" y="1847850"/>
            <a:ext cx="11239500" cy="42862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7" name="Shape 44"/>
          <p:cNvSpPr>
            <a:spLocks noGrp="1"/>
          </p:cNvSpPr>
          <p:nvPr>
            <p:ph type="sldNum" sz="quarter" idx="4"/>
          </p:nvPr>
        </p:nvSpPr>
        <p:spPr>
          <a:xfrm>
            <a:off x="5988050" y="6592729"/>
            <a:ext cx="440742" cy="254000"/>
          </a:xfrm>
          <a:prstGeom prst="rect">
            <a:avLst/>
          </a:prstGeom>
        </p:spPr>
        <p:txBody>
          <a:bodyPr/>
          <a:lstStyle/>
          <a:p>
            <a:fld id="{86CB4B4D-7CA3-9044-876B-883B54F8677D}" type="slidenum">
              <a:rPr/>
              <a:pPr/>
              <a:t>‹#›</a:t>
            </a:fld>
            <a:endParaRPr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65" r:id="rId6"/>
    <p:sldLayoutId id="2147483655" r:id="rId7"/>
    <p:sldLayoutId id="2147483656" r:id="rId8"/>
    <p:sldLayoutId id="2147483657" r:id="rId9"/>
    <p:sldLayoutId id="2147483659" r:id="rId10"/>
    <p:sldLayoutId id="2147483664" r:id="rId11"/>
    <p:sldLayoutId id="2147483661" r:id="rId12"/>
  </p:sldLayoutIdLst>
  <p:transition spd="med"/>
  <p:hf hdr="0" ftr="0" dt="0"/>
  <p:txStyles>
    <p:titleStyle>
      <a:lvl1pPr marL="0" marR="0" indent="0" algn="ctr" defTabSz="412750" latinLnBrk="0">
        <a:lnSpc>
          <a:spcPct val="90000"/>
        </a:lnSpc>
        <a:spcBef>
          <a:spcPts val="1150"/>
        </a:spcBef>
        <a:spcAft>
          <a:spcPts val="0"/>
        </a:spcAft>
        <a:buClrTx/>
        <a:buSzTx/>
        <a:buFontTx/>
        <a:buNone/>
        <a:tabLst/>
        <a:defRPr sz="4900" b="0" i="0" u="none" strike="noStrike" cap="none" spc="0" baseline="0">
          <a:ln>
            <a:noFill/>
          </a:ln>
          <a:solidFill>
            <a:schemeClr val="bg1"/>
          </a:solidFill>
          <a:uFillTx/>
          <a:latin typeface="Gill Sans MT" charset="0"/>
          <a:ea typeface="Gill Sans MT" charset="0"/>
          <a:cs typeface="Gill Sans MT" charset="0"/>
          <a:sym typeface="Lantinghei SC Extralight"/>
        </a:defRPr>
      </a:lvl1pPr>
      <a:lvl2pPr marL="0" marR="0" indent="1143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2pPr>
      <a:lvl3pPr marL="0" marR="0" indent="2286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3pPr>
      <a:lvl4pPr marL="0" marR="0" indent="3429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4pPr>
      <a:lvl5pPr marL="0" marR="0" indent="4572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5pPr>
      <a:lvl6pPr marL="0" marR="0" indent="5715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6pPr>
      <a:lvl7pPr marL="0" marR="0" indent="6858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7pPr>
      <a:lvl8pPr marL="0" marR="0" indent="8001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8pPr>
      <a:lvl9pPr marL="0" marR="0" indent="9144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9pPr>
    </p:titleStyle>
    <p:bodyStyle>
      <a:lvl1pPr marL="304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1pPr>
      <a:lvl2pPr marL="609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2pPr>
      <a:lvl3pPr marL="914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3pPr>
      <a:lvl4pPr marL="1219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4pPr>
      <a:lvl5pPr marL="15240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p:bodyStyle>
    <p:otherStyle>
      <a:lvl1pPr marL="0" marR="0" indent="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1pPr>
      <a:lvl2pPr marL="0" marR="0" indent="1143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2pPr>
      <a:lvl3pPr marL="0" marR="0" indent="2286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3pPr>
      <a:lvl4pPr marL="0" marR="0" indent="3429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4pPr>
      <a:lvl5pPr marL="0" marR="0" indent="4572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5pPr>
      <a:lvl6pPr marL="0" marR="0" indent="5715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6pPr>
      <a:lvl7pPr marL="0" marR="0" indent="6858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7pPr>
      <a:lvl8pPr marL="0" marR="0" indent="8001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8pPr>
      <a:lvl9pPr marL="0" marR="0" indent="9144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12400" y="1869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52585836"/>
      </p:ext>
    </p:extLst>
  </p:cSld>
  <p:clrMap bg1="lt1" tx1="dk1" bg2="dk2" tx2="lt2" accent1="accent1" accent2="accent2" accent3="accent3" accent4="accent4" accent5="accent5" accent6="accent6" hlink="hlink" folHlink="folHlink"/>
  <p:sldLayoutIdLst>
    <p:sldLayoutId id="2147483668" r:id="rId1"/>
    <p:sldLayoutId id="2147483670" r:id="rId2"/>
    <p:sldLayoutId id="2147483672" r:id="rId3"/>
    <p:sldLayoutId id="2147483673" r:id="rId4"/>
    <p:sldLayoutId id="2147483674" r:id="rId5"/>
    <p:sldLayoutId id="2147483675" r:id="rId6"/>
    <p:sldLayoutId id="2147483676" r:id="rId7"/>
    <p:sldLayoutId id="2147483677" r:id="rId8"/>
    <p:sldLayoutId id="214748367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hape 2"/>
          <p:cNvSpPr/>
          <p:nvPr/>
        </p:nvSpPr>
        <p:spPr>
          <a:xfrm>
            <a:off x="476251" y="153035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3" name="Shape 3"/>
          <p:cNvSpPr/>
          <p:nvPr/>
        </p:nvSpPr>
        <p:spPr>
          <a:xfrm>
            <a:off x="476251" y="44450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4" name="Shape 4"/>
          <p:cNvSpPr>
            <a:spLocks noGrp="1"/>
          </p:cNvSpPr>
          <p:nvPr>
            <p:ph type="title"/>
          </p:nvPr>
        </p:nvSpPr>
        <p:spPr>
          <a:xfrm>
            <a:off x="476251" y="571500"/>
            <a:ext cx="11239500" cy="8318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pic>
        <p:nvPicPr>
          <p:cNvPr id="5" name="gw_txt_4cp_pos_0.png"/>
          <p:cNvPicPr>
            <a:picLocks noChangeAspect="1"/>
          </p:cNvPicPr>
          <p:nvPr/>
        </p:nvPicPr>
        <p:blipFill>
          <a:blip r:embed="rId15"/>
          <a:stretch>
            <a:fillRect/>
          </a:stretch>
        </p:blipFill>
        <p:spPr>
          <a:xfrm>
            <a:off x="10634262" y="5714087"/>
            <a:ext cx="1516497" cy="1155065"/>
          </a:xfrm>
          <a:prstGeom prst="rect">
            <a:avLst/>
          </a:prstGeom>
          <a:ln w="12700">
            <a:miter lim="400000"/>
          </a:ln>
        </p:spPr>
      </p:pic>
      <p:sp>
        <p:nvSpPr>
          <p:cNvPr id="6" name="Shape 6"/>
          <p:cNvSpPr>
            <a:spLocks noGrp="1"/>
          </p:cNvSpPr>
          <p:nvPr>
            <p:ph type="body" idx="1"/>
          </p:nvPr>
        </p:nvSpPr>
        <p:spPr>
          <a:xfrm>
            <a:off x="476251" y="1847850"/>
            <a:ext cx="11239500" cy="42862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7" name="Shape 44"/>
          <p:cNvSpPr>
            <a:spLocks noGrp="1"/>
          </p:cNvSpPr>
          <p:nvPr>
            <p:ph type="sldNum" sz="quarter" idx="4"/>
          </p:nvPr>
        </p:nvSpPr>
        <p:spPr>
          <a:xfrm>
            <a:off x="5988050" y="6592729"/>
            <a:ext cx="440742" cy="25400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05117601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transition spd="med"/>
  <p:hf hdr="0" ftr="0" dt="0"/>
  <p:txStyles>
    <p:titleStyle>
      <a:lvl1pPr marL="0" marR="0" indent="0" algn="ctr" defTabSz="412750" latinLnBrk="0">
        <a:lnSpc>
          <a:spcPct val="90000"/>
        </a:lnSpc>
        <a:spcBef>
          <a:spcPts val="1150"/>
        </a:spcBef>
        <a:spcAft>
          <a:spcPts val="0"/>
        </a:spcAft>
        <a:buClrTx/>
        <a:buSzTx/>
        <a:buFontTx/>
        <a:buNone/>
        <a:tabLst/>
        <a:defRPr sz="4900" b="0" i="0" u="none" strike="noStrike" cap="none" spc="0" baseline="0">
          <a:ln>
            <a:noFill/>
          </a:ln>
          <a:solidFill>
            <a:schemeClr val="bg1"/>
          </a:solidFill>
          <a:uFillTx/>
          <a:latin typeface="Gill Sans MT" charset="0"/>
          <a:ea typeface="Gill Sans MT" charset="0"/>
          <a:cs typeface="Gill Sans MT" charset="0"/>
          <a:sym typeface="Lantinghei SC Extralight"/>
        </a:defRPr>
      </a:lvl1pPr>
      <a:lvl2pPr marL="0" marR="0" indent="1143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2pPr>
      <a:lvl3pPr marL="0" marR="0" indent="2286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3pPr>
      <a:lvl4pPr marL="0" marR="0" indent="3429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4pPr>
      <a:lvl5pPr marL="0" marR="0" indent="4572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5pPr>
      <a:lvl6pPr marL="0" marR="0" indent="5715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6pPr>
      <a:lvl7pPr marL="0" marR="0" indent="6858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7pPr>
      <a:lvl8pPr marL="0" marR="0" indent="8001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8pPr>
      <a:lvl9pPr marL="0" marR="0" indent="9144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9pPr>
    </p:titleStyle>
    <p:bodyStyle>
      <a:lvl1pPr marL="304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1pPr>
      <a:lvl2pPr marL="609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2pPr>
      <a:lvl3pPr marL="914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3pPr>
      <a:lvl4pPr marL="1219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4pPr>
      <a:lvl5pPr marL="15240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p:bodyStyle>
    <p:otherStyle>
      <a:lvl1pPr marL="0" marR="0" indent="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1pPr>
      <a:lvl2pPr marL="0" marR="0" indent="1143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2pPr>
      <a:lvl3pPr marL="0" marR="0" indent="2286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3pPr>
      <a:lvl4pPr marL="0" marR="0" indent="3429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4pPr>
      <a:lvl5pPr marL="0" marR="0" indent="4572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5pPr>
      <a:lvl6pPr marL="0" marR="0" indent="5715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6pPr>
      <a:lvl7pPr marL="0" marR="0" indent="6858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7pPr>
      <a:lvl8pPr marL="0" marR="0" indent="8001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8pPr>
      <a:lvl9pPr marL="0" marR="0" indent="9144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12400" y="1869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40317619"/>
      </p:ext>
    </p:extLst>
  </p:cSld>
  <p:clrMap bg1="lt1" tx1="dk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21.png"/><Relationship Id="rId5" Type="http://schemas.openxmlformats.org/officeDocument/2006/relationships/hyperlink" Target="https://commons.wikimedia.org/wiki/File:Backdoor_%D1%85%D0%B0%D0%BB%D0%B4%D0%BB%D0%B0%D0%B3%D0%B0.jpg" TargetMode="External"/><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xml"/><Relationship Id="rId1" Type="http://schemas.openxmlformats.org/officeDocument/2006/relationships/tags" Target="../tags/tag10.xml"/><Relationship Id="rId6" Type="http://schemas.openxmlformats.org/officeDocument/2006/relationships/chart" Target="../charts/chart1.xml"/><Relationship Id="rId5" Type="http://schemas.openxmlformats.org/officeDocument/2006/relationships/hyperlink" Target="https://www.bigdataframework.org/business-drivers-for-big-data/" TargetMode="Externa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6.xml"/><Relationship Id="rId1" Type="http://schemas.openxmlformats.org/officeDocument/2006/relationships/tags" Target="../tags/tag1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6.xml"/><Relationship Id="rId1" Type="http://schemas.openxmlformats.org/officeDocument/2006/relationships/tags" Target="../tags/tag12.xml"/><Relationship Id="rId4" Type="http://schemas.openxmlformats.org/officeDocument/2006/relationships/image" Target="../media/image7.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6.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6.xml"/><Relationship Id="rId1" Type="http://schemas.openxmlformats.org/officeDocument/2006/relationships/tags" Target="../tags/tag1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1.emf"/><Relationship Id="rId2" Type="http://schemas.openxmlformats.org/officeDocument/2006/relationships/slideLayout" Target="../slideLayouts/slideLayout26.xml"/><Relationship Id="rId1" Type="http://schemas.openxmlformats.org/officeDocument/2006/relationships/tags" Target="../tags/tag15.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41.emf"/><Relationship Id="rId18" Type="http://schemas.openxmlformats.org/officeDocument/2006/relationships/image" Target="../media/image46.emf"/><Relationship Id="rId3" Type="http://schemas.openxmlformats.org/officeDocument/2006/relationships/notesSlide" Target="../notesSlides/notesSlide22.xml"/><Relationship Id="rId7" Type="http://schemas.openxmlformats.org/officeDocument/2006/relationships/image" Target="../media/image35.emf"/><Relationship Id="rId12" Type="http://schemas.openxmlformats.org/officeDocument/2006/relationships/image" Target="../media/image40.emf"/><Relationship Id="rId17" Type="http://schemas.openxmlformats.org/officeDocument/2006/relationships/image" Target="../media/image45.emf"/><Relationship Id="rId2" Type="http://schemas.openxmlformats.org/officeDocument/2006/relationships/slideLayout" Target="../slideLayouts/slideLayout26.xml"/><Relationship Id="rId16" Type="http://schemas.openxmlformats.org/officeDocument/2006/relationships/image" Target="../media/image44.emf"/><Relationship Id="rId1" Type="http://schemas.openxmlformats.org/officeDocument/2006/relationships/tags" Target="../tags/tag16.xml"/><Relationship Id="rId6" Type="http://schemas.openxmlformats.org/officeDocument/2006/relationships/image" Target="../media/image34.emf"/><Relationship Id="rId11" Type="http://schemas.openxmlformats.org/officeDocument/2006/relationships/image" Target="../media/image39.emf"/><Relationship Id="rId5" Type="http://schemas.openxmlformats.org/officeDocument/2006/relationships/image" Target="../media/image33.emf"/><Relationship Id="rId15" Type="http://schemas.openxmlformats.org/officeDocument/2006/relationships/image" Target="../media/image43.emf"/><Relationship Id="rId10" Type="http://schemas.openxmlformats.org/officeDocument/2006/relationships/image" Target="../media/image38.emf"/><Relationship Id="rId19" Type="http://schemas.openxmlformats.org/officeDocument/2006/relationships/image" Target="../media/image47.emf"/><Relationship Id="rId4" Type="http://schemas.openxmlformats.org/officeDocument/2006/relationships/image" Target="../media/image32.emf"/><Relationship Id="rId9" Type="http://schemas.openxmlformats.org/officeDocument/2006/relationships/image" Target="../media/image37.emf"/><Relationship Id="rId14" Type="http://schemas.openxmlformats.org/officeDocument/2006/relationships/image" Target="../media/image42.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6.xml"/><Relationship Id="rId1" Type="http://schemas.openxmlformats.org/officeDocument/2006/relationships/tags" Target="../tags/tag17.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notesSlide" Target="../notesSlides/notesSlide24.xml"/><Relationship Id="rId7" Type="http://schemas.openxmlformats.org/officeDocument/2006/relationships/image" Target="../media/image52.emf"/><Relationship Id="rId2" Type="http://schemas.openxmlformats.org/officeDocument/2006/relationships/slideLayout" Target="../slideLayouts/slideLayout26.xml"/><Relationship Id="rId1" Type="http://schemas.openxmlformats.org/officeDocument/2006/relationships/tags" Target="../tags/tag18.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 Id="rId9" Type="http://schemas.openxmlformats.org/officeDocument/2006/relationships/image" Target="../media/image54.emf"/></Relationships>
</file>

<file path=ppt/slides/_rels/slide2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 Type="http://schemas.openxmlformats.org/officeDocument/2006/relationships/notesSlide" Target="../notesSlides/notesSlide25.xml"/><Relationship Id="rId21" Type="http://schemas.openxmlformats.org/officeDocument/2006/relationships/image" Target="../media/image83.png"/><Relationship Id="rId7" Type="http://schemas.openxmlformats.org/officeDocument/2006/relationships/image" Target="NULL"/><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2" Type="http://schemas.openxmlformats.org/officeDocument/2006/relationships/slideLayout" Target="../slideLayouts/slideLayout26.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tags" Target="../tags/tag19.xml"/><Relationship Id="rId6" Type="http://schemas.openxmlformats.org/officeDocument/2006/relationships/image" Target="NULL"/><Relationship Id="rId11" Type="http://schemas.openxmlformats.org/officeDocument/2006/relationships/image" Target="../media/image73.png"/><Relationship Id="rId24" Type="http://schemas.openxmlformats.org/officeDocument/2006/relationships/image" Target="../media/image86.png"/><Relationship Id="rId5" Type="http://schemas.openxmlformats.org/officeDocument/2006/relationships/image" Target="NULL"/><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55.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s>
</file>

<file path=ppt/slides/_rels/slide26.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39.emf"/><Relationship Id="rId7" Type="http://schemas.openxmlformats.org/officeDocument/2006/relationships/image" Target="../media/image58.emf"/><Relationship Id="rId12" Type="http://schemas.openxmlformats.org/officeDocument/2006/relationships/image" Target="../media/image63.emf"/><Relationship Id="rId2" Type="http://schemas.openxmlformats.org/officeDocument/2006/relationships/notesSlide" Target="../notesSlides/notesSlide26.xml"/><Relationship Id="rId1" Type="http://schemas.openxmlformats.org/officeDocument/2006/relationships/slideLayout" Target="../slideLayouts/slideLayout26.xml"/><Relationship Id="rId6" Type="http://schemas.openxmlformats.org/officeDocument/2006/relationships/image" Target="../media/image42.emf"/><Relationship Id="rId11" Type="http://schemas.openxmlformats.org/officeDocument/2006/relationships/image" Target="../media/image62.emf"/><Relationship Id="rId5" Type="http://schemas.openxmlformats.org/officeDocument/2006/relationships/image" Target="../media/image57.emf"/><Relationship Id="rId10" Type="http://schemas.openxmlformats.org/officeDocument/2006/relationships/image" Target="../media/image61.emf"/><Relationship Id="rId4" Type="http://schemas.openxmlformats.org/officeDocument/2006/relationships/image" Target="../media/image56.emf"/><Relationship Id="rId9" Type="http://schemas.openxmlformats.org/officeDocument/2006/relationships/image" Target="../media/image60.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6.xml"/><Relationship Id="rId1" Type="http://schemas.openxmlformats.org/officeDocument/2006/relationships/tags" Target="../tags/tag2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6.xml"/><Relationship Id="rId1" Type="http://schemas.openxmlformats.org/officeDocument/2006/relationships/tags" Target="../tags/tag21.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29.xml"/><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slideLayout" Target="../slideLayouts/slideLayout26.xml"/><Relationship Id="rId1" Type="http://schemas.openxmlformats.org/officeDocument/2006/relationships/tags" Target="../tags/tag22.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3.xml"/><Relationship Id="rId7"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6.xml"/><Relationship Id="rId1" Type="http://schemas.openxmlformats.org/officeDocument/2006/relationships/tags" Target="../tags/tag2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6.xml"/><Relationship Id="rId1" Type="http://schemas.openxmlformats.org/officeDocument/2006/relationships/tags" Target="../tags/tag24.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6.xml"/><Relationship Id="rId1" Type="http://schemas.openxmlformats.org/officeDocument/2006/relationships/tags" Target="../tags/tag25.xml"/><Relationship Id="rId5" Type="http://schemas.openxmlformats.org/officeDocument/2006/relationships/image" Target="../media/image67.pn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6.xml"/><Relationship Id="rId1" Type="http://schemas.openxmlformats.org/officeDocument/2006/relationships/tags" Target="../tags/tag2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6.xml"/><Relationship Id="rId1" Type="http://schemas.openxmlformats.org/officeDocument/2006/relationships/tags" Target="../tags/tag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3.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4.xml"/><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5.xml"/><Relationship Id="rId1" Type="http://schemas.openxmlformats.org/officeDocument/2006/relationships/slideLayout" Target="../slideLayouts/slideLayout36.xml"/><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6.xml"/><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7.xml"/><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8.xml"/><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image" Target="../media/image3.jpg"/><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119.png"/><Relationship Id="rId4" Type="http://schemas.openxmlformats.org/officeDocument/2006/relationships/image" Target="../media/image114.png"/><Relationship Id="rId9" Type="http://schemas.openxmlformats.org/officeDocument/2006/relationships/image" Target="../media/image118.jpeg"/></Relationships>
</file>

<file path=ppt/slides/_rels/slide6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1.png"/><Relationship Id="rId5" Type="http://schemas.openxmlformats.org/officeDocument/2006/relationships/hyperlink" Target="http://casacio.blogspot.com/2012/10/the-power-of-ideas-fbci4mf.html" TargetMode="External"/><Relationship Id="rId4" Type="http://schemas.openxmlformats.org/officeDocument/2006/relationships/image" Target="../media/image2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460" y="2299755"/>
            <a:ext cx="11239500" cy="1670050"/>
          </a:xfrm>
        </p:spPr>
        <p:txBody>
          <a:bodyPr>
            <a:normAutofit/>
          </a:bodyPr>
          <a:lstStyle/>
          <a:p>
            <a:r>
              <a:rPr lang="en-US" dirty="0">
                <a:solidFill>
                  <a:srgbClr val="0432FF"/>
                </a:solidFill>
              </a:rPr>
              <a:t>Code Vulnerability Detection with </a:t>
            </a:r>
            <a:br>
              <a:rPr lang="en-US" dirty="0">
                <a:solidFill>
                  <a:srgbClr val="0432FF"/>
                </a:solidFill>
              </a:rPr>
            </a:br>
            <a:r>
              <a:rPr lang="en-US" dirty="0">
                <a:solidFill>
                  <a:srgbClr val="0432FF"/>
                </a:solidFill>
              </a:rPr>
              <a:t>Graph Algorithm and Learning</a:t>
            </a:r>
          </a:p>
        </p:txBody>
      </p:sp>
      <p:sp>
        <p:nvSpPr>
          <p:cNvPr id="3" name="Slide Number Placeholder 2"/>
          <p:cNvSpPr>
            <a:spLocks noGrp="1"/>
          </p:cNvSpPr>
          <p:nvPr>
            <p:ph type="sldNum" sz="quarter" idx="2"/>
          </p:nvPr>
        </p:nvSpPr>
        <p:spPr/>
        <p:txBody>
          <a:bodyPr/>
          <a:lstStyle/>
          <a:p>
            <a:fld id="{86CB4B4D-7CA3-9044-876B-883B54F8677D}" type="slidenum">
              <a:rPr lang="en-US" smtClean="0"/>
              <a:pPr/>
              <a:t>1</a:t>
            </a:fld>
            <a:endParaRPr lang="en-US" dirty="0"/>
          </a:p>
        </p:txBody>
      </p:sp>
      <p:sp>
        <p:nvSpPr>
          <p:cNvPr id="4" name="TextBox 3"/>
          <p:cNvSpPr txBox="1"/>
          <p:nvPr/>
        </p:nvSpPr>
        <p:spPr>
          <a:xfrm>
            <a:off x="1630135" y="4828728"/>
            <a:ext cx="8931730" cy="11592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r>
              <a:rPr lang="en-US" sz="3600" dirty="0">
                <a:solidFill>
                  <a:schemeClr val="tx1">
                    <a:lumMod val="50000"/>
                  </a:schemeClr>
                </a:solidFill>
                <a:latin typeface="Gill Sans MT" charset="0"/>
                <a:ea typeface="Gill Sans MT" charset="0"/>
                <a:cs typeface="Gill Sans MT" charset="0"/>
              </a:rPr>
              <a:t>Dr. </a:t>
            </a:r>
            <a:r>
              <a:rPr lang="en-US" sz="3600" dirty="0" err="1">
                <a:solidFill>
                  <a:schemeClr val="tx1">
                    <a:lumMod val="50000"/>
                  </a:schemeClr>
                </a:solidFill>
                <a:latin typeface="Gill Sans MT" charset="0"/>
                <a:ea typeface="Gill Sans MT" charset="0"/>
                <a:cs typeface="Gill Sans MT" charset="0"/>
              </a:rPr>
              <a:t>Yuede</a:t>
            </a:r>
            <a:r>
              <a:rPr lang="en-US" sz="3600" dirty="0">
                <a:solidFill>
                  <a:schemeClr val="tx1">
                    <a:lumMod val="50000"/>
                  </a:schemeClr>
                </a:solidFill>
                <a:latin typeface="Gill Sans MT" charset="0"/>
                <a:ea typeface="Gill Sans MT" charset="0"/>
                <a:cs typeface="Gill Sans MT" charset="0"/>
              </a:rPr>
              <a:t> Ji</a:t>
            </a:r>
          </a:p>
          <a:p>
            <a:r>
              <a:rPr lang="en-US" sz="3600" dirty="0">
                <a:solidFill>
                  <a:schemeClr val="tx1">
                    <a:lumMod val="50000"/>
                  </a:schemeClr>
                </a:solidFill>
                <a:latin typeface="Gill Sans MT" charset="0"/>
                <a:ea typeface="Gill Sans MT" charset="0"/>
                <a:cs typeface="Gill Sans MT" charset="0"/>
              </a:rPr>
              <a:t>University of North Texas</a:t>
            </a:r>
          </a:p>
        </p:txBody>
      </p:sp>
      <p:pic>
        <p:nvPicPr>
          <p:cNvPr id="6146" name="Picture 2" descr="University of Guelph - studyonline.ca">
            <a:extLst>
              <a:ext uri="{FF2B5EF4-FFF2-40B4-BE49-F238E27FC236}">
                <a16:creationId xmlns:a16="http://schemas.microsoft.com/office/drawing/2014/main" id="{F993ADCE-9D8A-A04C-9D6B-D6C8FCEE72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31052"/>
            <a:ext cx="2253811" cy="82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311361"/>
      </p:ext>
    </p:extLst>
  </p:cSld>
  <p:clrMapOvr>
    <a:masterClrMapping/>
  </p:clrMapOvr>
  <p:transition spd="med" advTm="11567"/>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7F577-C818-214F-A28B-32458EFE1E4C}"/>
              </a:ext>
            </a:extLst>
          </p:cNvPr>
          <p:cNvSpPr>
            <a:spLocks noGrp="1"/>
          </p:cNvSpPr>
          <p:nvPr>
            <p:ph type="title"/>
          </p:nvPr>
        </p:nvSpPr>
        <p:spPr/>
        <p:txBody>
          <a:bodyPr>
            <a:normAutofit/>
          </a:bodyPr>
          <a:lstStyle/>
          <a:p>
            <a:r>
              <a:rPr lang="en-US" sz="4400" dirty="0"/>
              <a:t>Agenda</a:t>
            </a:r>
          </a:p>
        </p:txBody>
      </p:sp>
      <p:sp>
        <p:nvSpPr>
          <p:cNvPr id="4" name="Slide Number Placeholder 3">
            <a:extLst>
              <a:ext uri="{FF2B5EF4-FFF2-40B4-BE49-F238E27FC236}">
                <a16:creationId xmlns:a16="http://schemas.microsoft.com/office/drawing/2014/main" id="{FA8DF25F-CEE8-464A-83CB-5B4BC6D17867}"/>
              </a:ext>
            </a:extLst>
          </p:cNvPr>
          <p:cNvSpPr>
            <a:spLocks noGrp="1"/>
          </p:cNvSpPr>
          <p:nvPr>
            <p:ph type="sldNum" sz="quarter" idx="2"/>
          </p:nvPr>
        </p:nvSpPr>
        <p:spPr/>
        <p:txBody>
          <a:bodyPr/>
          <a:lstStyle/>
          <a:p>
            <a:fld id="{86CB4B4D-7CA3-9044-876B-883B54F8677D}" type="slidenum">
              <a:rPr lang="en-US" smtClean="0"/>
              <a:pPr/>
              <a:t>10</a:t>
            </a:fld>
            <a:endParaRPr lang="en-US" dirty="0"/>
          </a:p>
        </p:txBody>
      </p:sp>
      <p:sp>
        <p:nvSpPr>
          <p:cNvPr id="7" name="Text Placeholder 2">
            <a:extLst>
              <a:ext uri="{FF2B5EF4-FFF2-40B4-BE49-F238E27FC236}">
                <a16:creationId xmlns:a16="http://schemas.microsoft.com/office/drawing/2014/main" id="{5F19E315-8983-BF48-AE62-04FF885BD943}"/>
              </a:ext>
            </a:extLst>
          </p:cNvPr>
          <p:cNvSpPr>
            <a:spLocks noGrp="1"/>
          </p:cNvSpPr>
          <p:nvPr>
            <p:ph type="body" idx="1"/>
          </p:nvPr>
        </p:nvSpPr>
        <p:spPr>
          <a:xfrm>
            <a:off x="616072" y="951929"/>
            <a:ext cx="11239501" cy="3726949"/>
          </a:xfrm>
        </p:spPr>
        <p:txBody>
          <a:bodyPr/>
          <a:lstStyle/>
          <a:p>
            <a:r>
              <a:rPr lang="en-US" dirty="0"/>
              <a:t>Background</a:t>
            </a:r>
          </a:p>
          <a:p>
            <a:r>
              <a:rPr lang="en-US" dirty="0"/>
              <a:t>Research Summary</a:t>
            </a:r>
          </a:p>
          <a:p>
            <a:r>
              <a:rPr lang="en-US" sz="2400" dirty="0"/>
              <a:t>Contribution #1: Binary code vulnerability detection</a:t>
            </a:r>
          </a:p>
          <a:p>
            <a:r>
              <a:rPr lang="en-US" dirty="0"/>
              <a:t>Contribution #2: Android firmware vulnerability detection</a:t>
            </a:r>
          </a:p>
        </p:txBody>
      </p:sp>
    </p:spTree>
    <p:extLst>
      <p:ext uri="{BB962C8B-B14F-4D97-AF65-F5344CB8AC3E}">
        <p14:creationId xmlns:p14="http://schemas.microsoft.com/office/powerpoint/2010/main" val="1071155485"/>
      </p:ext>
    </p:extLst>
  </p:cSld>
  <p:clrMapOvr>
    <a:masterClrMapping/>
  </p:clrMapOvr>
  <p:transition spd="med" advTm="2446"/>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7F577-C818-214F-A28B-32458EFE1E4C}"/>
              </a:ext>
            </a:extLst>
          </p:cNvPr>
          <p:cNvSpPr>
            <a:spLocks noGrp="1"/>
          </p:cNvSpPr>
          <p:nvPr>
            <p:ph type="title"/>
          </p:nvPr>
        </p:nvSpPr>
        <p:spPr/>
        <p:txBody>
          <a:bodyPr>
            <a:normAutofit/>
          </a:bodyPr>
          <a:lstStyle/>
          <a:p>
            <a:r>
              <a:rPr lang="en-US" sz="4400" dirty="0"/>
              <a:t>Agenda</a:t>
            </a:r>
          </a:p>
        </p:txBody>
      </p:sp>
      <p:sp>
        <p:nvSpPr>
          <p:cNvPr id="4" name="Slide Number Placeholder 3">
            <a:extLst>
              <a:ext uri="{FF2B5EF4-FFF2-40B4-BE49-F238E27FC236}">
                <a16:creationId xmlns:a16="http://schemas.microsoft.com/office/drawing/2014/main" id="{FA8DF25F-CEE8-464A-83CB-5B4BC6D17867}"/>
              </a:ext>
            </a:extLst>
          </p:cNvPr>
          <p:cNvSpPr>
            <a:spLocks noGrp="1"/>
          </p:cNvSpPr>
          <p:nvPr>
            <p:ph type="sldNum" sz="quarter" idx="2"/>
          </p:nvPr>
        </p:nvSpPr>
        <p:spPr/>
        <p:txBody>
          <a:bodyPr/>
          <a:lstStyle/>
          <a:p>
            <a:fld id="{86CB4B4D-7CA3-9044-876B-883B54F8677D}" type="slidenum">
              <a:rPr lang="en-US" smtClean="0"/>
              <a:pPr/>
              <a:t>11</a:t>
            </a:fld>
            <a:endParaRPr lang="en-US" dirty="0"/>
          </a:p>
        </p:txBody>
      </p:sp>
      <p:sp>
        <p:nvSpPr>
          <p:cNvPr id="7" name="Text Placeholder 2">
            <a:extLst>
              <a:ext uri="{FF2B5EF4-FFF2-40B4-BE49-F238E27FC236}">
                <a16:creationId xmlns:a16="http://schemas.microsoft.com/office/drawing/2014/main" id="{5F19E315-8983-BF48-AE62-04FF885BD943}"/>
              </a:ext>
            </a:extLst>
          </p:cNvPr>
          <p:cNvSpPr>
            <a:spLocks noGrp="1"/>
          </p:cNvSpPr>
          <p:nvPr>
            <p:ph type="body" idx="1"/>
          </p:nvPr>
        </p:nvSpPr>
        <p:spPr>
          <a:xfrm>
            <a:off x="616072" y="951929"/>
            <a:ext cx="11239501" cy="3726949"/>
          </a:xfrm>
        </p:spPr>
        <p:txBody>
          <a:bodyPr/>
          <a:lstStyle/>
          <a:p>
            <a:r>
              <a:rPr lang="en-US" dirty="0">
                <a:solidFill>
                  <a:schemeClr val="tx1">
                    <a:lumMod val="40000"/>
                    <a:lumOff val="60000"/>
                  </a:schemeClr>
                </a:solidFill>
              </a:rPr>
              <a:t>Background</a:t>
            </a:r>
          </a:p>
          <a:p>
            <a:r>
              <a:rPr lang="en-US" dirty="0"/>
              <a:t>Research Summary</a:t>
            </a:r>
          </a:p>
          <a:p>
            <a:r>
              <a:rPr lang="en-US" sz="2400" dirty="0">
                <a:solidFill>
                  <a:schemeClr val="bg2"/>
                </a:solidFill>
              </a:rPr>
              <a:t>Contribution #1: Binary code vulnerability detection</a:t>
            </a:r>
          </a:p>
          <a:p>
            <a:r>
              <a:rPr lang="en-US" dirty="0">
                <a:solidFill>
                  <a:schemeClr val="bg2"/>
                </a:solidFill>
              </a:rPr>
              <a:t>Contribution #2: Android firmware vulnerability detection</a:t>
            </a:r>
          </a:p>
        </p:txBody>
      </p:sp>
    </p:spTree>
    <p:extLst>
      <p:ext uri="{BB962C8B-B14F-4D97-AF65-F5344CB8AC3E}">
        <p14:creationId xmlns:p14="http://schemas.microsoft.com/office/powerpoint/2010/main" val="4020163516"/>
      </p:ext>
    </p:extLst>
  </p:cSld>
  <p:clrMapOvr>
    <a:masterClrMapping/>
  </p:clrMapOvr>
  <p:transition spd="med" advTm="2446"/>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069BB-1C50-6142-99E5-9F7C08C19C33}"/>
              </a:ext>
            </a:extLst>
          </p:cNvPr>
          <p:cNvSpPr>
            <a:spLocks noGrp="1"/>
          </p:cNvSpPr>
          <p:nvPr>
            <p:ph type="title"/>
          </p:nvPr>
        </p:nvSpPr>
        <p:spPr/>
        <p:txBody>
          <a:bodyPr>
            <a:noAutofit/>
          </a:bodyPr>
          <a:lstStyle/>
          <a:p>
            <a:r>
              <a:rPr lang="en-US" sz="4000" dirty="0"/>
              <a:t>Applying Graph to Cybersecurity</a:t>
            </a:r>
          </a:p>
        </p:txBody>
      </p:sp>
      <p:sp>
        <p:nvSpPr>
          <p:cNvPr id="4" name="Slide Number Placeholder 3">
            <a:extLst>
              <a:ext uri="{FF2B5EF4-FFF2-40B4-BE49-F238E27FC236}">
                <a16:creationId xmlns:a16="http://schemas.microsoft.com/office/drawing/2014/main" id="{A86FBBCC-7972-124C-8399-475DDA8878A7}"/>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12</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8" name="Left-Right Arrow 7">
            <a:extLst>
              <a:ext uri="{FF2B5EF4-FFF2-40B4-BE49-F238E27FC236}">
                <a16:creationId xmlns:a16="http://schemas.microsoft.com/office/drawing/2014/main" id="{6CBDE044-0E26-924F-901F-666154976078}"/>
              </a:ext>
            </a:extLst>
          </p:cNvPr>
          <p:cNvSpPr/>
          <p:nvPr/>
        </p:nvSpPr>
        <p:spPr>
          <a:xfrm>
            <a:off x="3981449" y="1056301"/>
            <a:ext cx="8210551" cy="301752"/>
          </a:xfrm>
          <a:prstGeom prst="leftRightArrow">
            <a:avLst/>
          </a:prstGeom>
          <a:solidFill>
            <a:srgbClr val="D6E9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graphicFrame>
        <p:nvGraphicFramePr>
          <p:cNvPr id="9" name="Table 5">
            <a:extLst>
              <a:ext uri="{FF2B5EF4-FFF2-40B4-BE49-F238E27FC236}">
                <a16:creationId xmlns:a16="http://schemas.microsoft.com/office/drawing/2014/main" id="{2EEFDFBD-AE37-C54C-9775-0F1A84E8D774}"/>
              </a:ext>
            </a:extLst>
          </p:cNvPr>
          <p:cNvGraphicFramePr>
            <a:graphicFrameLocks noGrp="1"/>
          </p:cNvGraphicFramePr>
          <p:nvPr/>
        </p:nvGraphicFramePr>
        <p:xfrm>
          <a:off x="4019549" y="1462426"/>
          <a:ext cx="8098657" cy="423073"/>
        </p:xfrm>
        <a:graphic>
          <a:graphicData uri="http://schemas.openxmlformats.org/drawingml/2006/table">
            <a:tbl>
              <a:tblPr firstRow="1" bandRow="1">
                <a:tableStyleId>{0E3FDE45-AF77-4B5C-9715-49D594BDF05E}</a:tableStyleId>
              </a:tblPr>
              <a:tblGrid>
                <a:gridCol w="1455128">
                  <a:extLst>
                    <a:ext uri="{9D8B030D-6E8A-4147-A177-3AD203B41FA5}">
                      <a16:colId xmlns:a16="http://schemas.microsoft.com/office/drawing/2014/main" val="2509636660"/>
                    </a:ext>
                  </a:extLst>
                </a:gridCol>
                <a:gridCol w="2166607">
                  <a:extLst>
                    <a:ext uri="{9D8B030D-6E8A-4147-A177-3AD203B41FA5}">
                      <a16:colId xmlns:a16="http://schemas.microsoft.com/office/drawing/2014/main" val="1870518348"/>
                    </a:ext>
                  </a:extLst>
                </a:gridCol>
                <a:gridCol w="2261485">
                  <a:extLst>
                    <a:ext uri="{9D8B030D-6E8A-4147-A177-3AD203B41FA5}">
                      <a16:colId xmlns:a16="http://schemas.microsoft.com/office/drawing/2014/main" val="2175858962"/>
                    </a:ext>
                  </a:extLst>
                </a:gridCol>
                <a:gridCol w="2215437">
                  <a:extLst>
                    <a:ext uri="{9D8B030D-6E8A-4147-A177-3AD203B41FA5}">
                      <a16:colId xmlns:a16="http://schemas.microsoft.com/office/drawing/2014/main" val="594525579"/>
                    </a:ext>
                  </a:extLst>
                </a:gridCol>
              </a:tblGrid>
              <a:tr h="423073">
                <a:tc>
                  <a:txBody>
                    <a:bodyPr/>
                    <a:lstStyle/>
                    <a:p>
                      <a:pPr algn="l"/>
                      <a:r>
                        <a:rPr lang="en-US" sz="1800" dirty="0">
                          <a:latin typeface="Gill Sans MT" panose="020B0502020104020203" pitchFamily="34" charset="77"/>
                        </a:rPr>
                        <a:t>Domain</a:t>
                      </a: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dirty="0">
                          <a:latin typeface="Gill Sans MT" panose="020B0502020104020203" pitchFamily="34" charset="77"/>
                        </a:rPr>
                        <a:t>Project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dirty="0">
                          <a:latin typeface="Gill Sans MT" panose="020B0502020104020203" pitchFamily="34" charset="77"/>
                        </a:rPr>
                        <a:t>Graph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dirty="0">
                          <a:latin typeface="Gill Sans MT" panose="020B0502020104020203" pitchFamily="34" charset="77"/>
                        </a:rPr>
                        <a:t>Graph Algorithms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1906437"/>
                  </a:ext>
                </a:extLst>
              </a:tr>
            </a:tbl>
          </a:graphicData>
        </a:graphic>
      </p:graphicFrame>
      <p:graphicFrame>
        <p:nvGraphicFramePr>
          <p:cNvPr id="10" name="Table 5">
            <a:extLst>
              <a:ext uri="{FF2B5EF4-FFF2-40B4-BE49-F238E27FC236}">
                <a16:creationId xmlns:a16="http://schemas.microsoft.com/office/drawing/2014/main" id="{5A0005AA-710A-B94A-B6A0-1181DEBE7D3B}"/>
              </a:ext>
            </a:extLst>
          </p:cNvPr>
          <p:cNvGraphicFramePr>
            <a:graphicFrameLocks noGrp="1"/>
          </p:cNvGraphicFramePr>
          <p:nvPr/>
        </p:nvGraphicFramePr>
        <p:xfrm>
          <a:off x="4023008" y="1829743"/>
          <a:ext cx="8098657" cy="2686500"/>
        </p:xfrm>
        <a:graphic>
          <a:graphicData uri="http://schemas.openxmlformats.org/drawingml/2006/table">
            <a:tbl>
              <a:tblPr firstRow="1" bandRow="1">
                <a:tableStyleId>{0E3FDE45-AF77-4B5C-9715-49D594BDF05E}</a:tableStyleId>
              </a:tblPr>
              <a:tblGrid>
                <a:gridCol w="1455128">
                  <a:extLst>
                    <a:ext uri="{9D8B030D-6E8A-4147-A177-3AD203B41FA5}">
                      <a16:colId xmlns:a16="http://schemas.microsoft.com/office/drawing/2014/main" val="2509636660"/>
                    </a:ext>
                  </a:extLst>
                </a:gridCol>
                <a:gridCol w="2166607">
                  <a:extLst>
                    <a:ext uri="{9D8B030D-6E8A-4147-A177-3AD203B41FA5}">
                      <a16:colId xmlns:a16="http://schemas.microsoft.com/office/drawing/2014/main" val="1870518348"/>
                    </a:ext>
                  </a:extLst>
                </a:gridCol>
                <a:gridCol w="2261485">
                  <a:extLst>
                    <a:ext uri="{9D8B030D-6E8A-4147-A177-3AD203B41FA5}">
                      <a16:colId xmlns:a16="http://schemas.microsoft.com/office/drawing/2014/main" val="2175858962"/>
                    </a:ext>
                  </a:extLst>
                </a:gridCol>
                <a:gridCol w="2215437">
                  <a:extLst>
                    <a:ext uri="{9D8B030D-6E8A-4147-A177-3AD203B41FA5}">
                      <a16:colId xmlns:a16="http://schemas.microsoft.com/office/drawing/2014/main" val="594525579"/>
                    </a:ext>
                  </a:extLst>
                </a:gridCol>
              </a:tblGrid>
              <a:tr h="671625">
                <a:tc rowSpan="4">
                  <a:txBody>
                    <a:bodyPr/>
                    <a:lstStyle/>
                    <a:p>
                      <a:pPr algn="l"/>
                      <a:r>
                        <a:rPr lang="en-US" sz="1600" b="0" dirty="0">
                          <a:latin typeface="Gill Sans MT" panose="020B0502020104020203" pitchFamily="34" charset="77"/>
                        </a:rPr>
                        <a:t>Code Vulnerability Detection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l"/>
                      <a:r>
                        <a:rPr lang="en-US" sz="1600" b="0" i="0" dirty="0">
                          <a:solidFill>
                            <a:srgbClr val="0432FF"/>
                          </a:solidFill>
                          <a:latin typeface="Gill Sans MT" panose="020B0502020104020203" pitchFamily="34" charset="77"/>
                        </a:rPr>
                        <a:t>Illuminati</a:t>
                      </a:r>
                    </a:p>
                    <a:p>
                      <a:pPr algn="l"/>
                      <a:r>
                        <a:rPr lang="en-US" sz="1600" b="0" i="1" dirty="0">
                          <a:solidFill>
                            <a:schemeClr val="tx1"/>
                          </a:solidFill>
                          <a:latin typeface="Gill Sans MT" panose="020B0502020104020203" pitchFamily="34" charset="77"/>
                        </a:rPr>
                        <a:t>[EuroS&amp;P’22]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r>
                        <a:rPr lang="en-US" sz="1600" b="0" dirty="0">
                          <a:latin typeface="Gill Sans MT" panose="020B0502020104020203" pitchFamily="34" charset="77"/>
                        </a:rPr>
                        <a:t>Control + Data Flow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r>
                        <a:rPr lang="en-US" sz="1600" b="0" dirty="0">
                          <a:latin typeface="Gill Sans MT" panose="020B0502020104020203" pitchFamily="34" charset="77"/>
                        </a:rPr>
                        <a:t>Graph Neural Network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534214868"/>
                  </a:ext>
                </a:extLst>
              </a:tr>
              <a:tr h="671625">
                <a:tc vMerge="1">
                  <a:txBody>
                    <a:bodyPr/>
                    <a:lstStyle/>
                    <a:p>
                      <a:pPr algn="l"/>
                      <a:r>
                        <a:rPr lang="en-US" sz="1600" b="0" dirty="0">
                          <a:latin typeface="Gill Sans MT" panose="020B0502020104020203" pitchFamily="34" charset="77"/>
                        </a:rPr>
                        <a:t>Code Vulnerability Detection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r>
                        <a:rPr lang="en-US" sz="1600" b="0" dirty="0" err="1">
                          <a:solidFill>
                            <a:srgbClr val="0432FF"/>
                          </a:solidFill>
                          <a:latin typeface="Gill Sans MT" panose="020B0502020104020203" pitchFamily="34" charset="77"/>
                        </a:rPr>
                        <a:t>DEFInit</a:t>
                      </a:r>
                      <a:r>
                        <a:rPr lang="en-US" sz="1600" b="0" dirty="0">
                          <a:solidFill>
                            <a:srgbClr val="0432FF"/>
                          </a:solidFill>
                          <a:latin typeface="Gill Sans MT" panose="020B0502020104020203" pitchFamily="34" charset="77"/>
                        </a:rPr>
                        <a:t> </a:t>
                      </a:r>
                    </a:p>
                    <a:p>
                      <a:pPr algn="l"/>
                      <a:r>
                        <a:rPr lang="en-US" sz="1600" b="0" i="1" dirty="0">
                          <a:solidFill>
                            <a:schemeClr val="tx1"/>
                          </a:solidFill>
                          <a:latin typeface="Gill Sans MT" panose="020B0502020104020203" pitchFamily="34" charset="77"/>
                        </a:rPr>
                        <a:t>[USENIX Security’21]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EFA"/>
                    </a:solidFill>
                  </a:tcPr>
                </a:tc>
                <a:tc>
                  <a:txBody>
                    <a:bodyPr/>
                    <a:lstStyle/>
                    <a:p>
                      <a:pPr algn="l"/>
                      <a:r>
                        <a:rPr lang="en-US" sz="1600" b="0" dirty="0">
                          <a:latin typeface="Gill Sans MT" panose="020B0502020104020203" pitchFamily="34" charset="77"/>
                        </a:rPr>
                        <a:t>Dependency + Control Flow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EFA"/>
                    </a:solidFill>
                  </a:tcPr>
                </a:tc>
                <a:tc>
                  <a:txBody>
                    <a:bodyPr/>
                    <a:lstStyle/>
                    <a:p>
                      <a:pPr algn="l"/>
                      <a:r>
                        <a:rPr lang="en-US" sz="1600" b="0" dirty="0">
                          <a:latin typeface="Gill Sans MT" panose="020B0502020104020203" pitchFamily="34" charset="77"/>
                        </a:rPr>
                        <a:t>Graph Traversal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EFA"/>
                    </a:solidFill>
                  </a:tcPr>
                </a:tc>
                <a:extLst>
                  <a:ext uri="{0D108BD9-81ED-4DB2-BD59-A6C34878D82A}">
                    <a16:rowId xmlns:a16="http://schemas.microsoft.com/office/drawing/2014/main" val="3277317329"/>
                  </a:ext>
                </a:extLst>
              </a:tr>
              <a:tr h="671625">
                <a:tc vMerge="1">
                  <a:txBody>
                    <a:bodyPr/>
                    <a:lstStyle/>
                    <a:p>
                      <a:endParaRPr lang="en-US" sz="1600" dirty="0">
                        <a:latin typeface="Gill Sans MT" panose="020B0502020104020203" pitchFamily="34" charset="77"/>
                      </a:endParaRPr>
                    </a:p>
                  </a:txBody>
                  <a:tcPr/>
                </a:tc>
                <a:tc>
                  <a:txBody>
                    <a:bodyPr/>
                    <a:lstStyle/>
                    <a:p>
                      <a:pPr marL="0" marR="0" lvl="0" indent="0" algn="l" defTabSz="41275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rgbClr val="0432FF"/>
                          </a:solidFill>
                          <a:effectLst/>
                          <a:uLnTx/>
                          <a:uFillTx/>
                          <a:latin typeface="Gill Sans MT" panose="020B0502020104020203" pitchFamily="34" charset="77"/>
                          <a:sym typeface="Palatino"/>
                        </a:rPr>
                        <a:t>BugGraph</a:t>
                      </a:r>
                      <a:endParaRPr kumimoji="0" lang="en-US" sz="1600" b="0" i="0" u="none" strike="noStrike" kern="0" cap="none" spc="0" normalizeH="0" baseline="0" noProof="0" dirty="0">
                        <a:ln>
                          <a:noFill/>
                        </a:ln>
                        <a:solidFill>
                          <a:srgbClr val="0432FF"/>
                        </a:solidFill>
                        <a:effectLst/>
                        <a:uLnTx/>
                        <a:uFillTx/>
                        <a:latin typeface="Gill Sans MT" panose="020B0502020104020203" pitchFamily="34" charset="77"/>
                        <a:sym typeface="Palatino"/>
                      </a:endParaRPr>
                    </a:p>
                    <a:p>
                      <a:pPr marL="0" marR="0" lvl="0" indent="0" algn="l" defTabSz="41275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chemeClr val="tx1"/>
                          </a:solidFill>
                          <a:effectLst/>
                          <a:uLnTx/>
                          <a:uFillTx/>
                          <a:latin typeface="Gill Sans MT" panose="020B0502020104020203" pitchFamily="34" charset="77"/>
                          <a:sym typeface="Palatino"/>
                        </a:rPr>
                        <a:t>[AsiaCCS’21]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FEF"/>
                    </a:solidFill>
                  </a:tcPr>
                </a:tc>
                <a:tc>
                  <a:txBody>
                    <a:bodyPr/>
                    <a:lstStyle/>
                    <a:p>
                      <a:pPr algn="l"/>
                      <a:r>
                        <a:rPr lang="en-US" sz="1600" b="0" dirty="0">
                          <a:latin typeface="Gill Sans MT" panose="020B0502020104020203" pitchFamily="34" charset="77"/>
                        </a:rPr>
                        <a:t>Control Flow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FEF"/>
                    </a:solidFill>
                  </a:tcPr>
                </a:tc>
                <a:tc>
                  <a:txBody>
                    <a:bodyPr/>
                    <a:lstStyle/>
                    <a:p>
                      <a:pPr algn="l"/>
                      <a:r>
                        <a:rPr lang="en-US" sz="1600" b="0" dirty="0">
                          <a:latin typeface="Gill Sans MT" panose="020B0502020104020203" pitchFamily="34" charset="77"/>
                        </a:rPr>
                        <a:t>Graph Triplet-Loss Network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FEF"/>
                    </a:solidFill>
                  </a:tcPr>
                </a:tc>
                <a:extLst>
                  <a:ext uri="{0D108BD9-81ED-4DB2-BD59-A6C34878D82A}">
                    <a16:rowId xmlns:a16="http://schemas.microsoft.com/office/drawing/2014/main" val="3825533202"/>
                  </a:ext>
                </a:extLst>
              </a:tr>
              <a:tr h="671625">
                <a:tc vMerge="1">
                  <a:txBody>
                    <a:bodyPr/>
                    <a:lstStyle/>
                    <a:p>
                      <a:endParaRPr lang="en-US" sz="1600" dirty="0">
                        <a:latin typeface="Gill Sans MT" panose="020B0502020104020203" pitchFamily="34" charset="77"/>
                      </a:endParaRPr>
                    </a:p>
                  </a:txBody>
                  <a:tcPr/>
                </a:tc>
                <a:tc>
                  <a:txBody>
                    <a:bodyPr/>
                    <a:lstStyle/>
                    <a:p>
                      <a:pPr algn="l"/>
                      <a:r>
                        <a:rPr lang="en-US" sz="1600" dirty="0">
                          <a:solidFill>
                            <a:srgbClr val="0432FF"/>
                          </a:solidFill>
                          <a:latin typeface="Gill Sans MT" panose="020B0502020104020203" pitchFamily="34" charset="77"/>
                        </a:rPr>
                        <a:t>Vestige </a:t>
                      </a:r>
                      <a:r>
                        <a:rPr lang="en-US" sz="1600" i="1" dirty="0">
                          <a:solidFill>
                            <a:schemeClr val="tx1"/>
                          </a:solidFill>
                          <a:latin typeface="Gill Sans MT" panose="020B0502020104020203" pitchFamily="34" charset="77"/>
                        </a:rPr>
                        <a:t>[ACNS’21]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EFA"/>
                    </a:solidFill>
                  </a:tcPr>
                </a:tc>
                <a:tc>
                  <a:txBody>
                    <a:bodyPr/>
                    <a:lstStyle/>
                    <a:p>
                      <a:pPr algn="l"/>
                      <a:r>
                        <a:rPr lang="en-US" sz="1600" dirty="0">
                          <a:latin typeface="Gill Sans MT" panose="020B0502020104020203" pitchFamily="34" charset="77"/>
                        </a:rPr>
                        <a:t>Function Call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EFA"/>
                    </a:solidFill>
                  </a:tcPr>
                </a:tc>
                <a:tc>
                  <a:txBody>
                    <a:bodyPr/>
                    <a:lstStyle/>
                    <a:p>
                      <a:pPr algn="l"/>
                      <a:r>
                        <a:rPr lang="en-US" sz="1600" dirty="0">
                          <a:latin typeface="Gill Sans MT" panose="020B0502020104020203" pitchFamily="34" charset="77"/>
                        </a:rPr>
                        <a:t>Graph Attention Network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EFA"/>
                    </a:solidFill>
                  </a:tcPr>
                </a:tc>
                <a:extLst>
                  <a:ext uri="{0D108BD9-81ED-4DB2-BD59-A6C34878D82A}">
                    <a16:rowId xmlns:a16="http://schemas.microsoft.com/office/drawing/2014/main" val="3066885372"/>
                  </a:ext>
                </a:extLst>
              </a:tr>
            </a:tbl>
          </a:graphicData>
        </a:graphic>
      </p:graphicFrame>
      <p:pic>
        <p:nvPicPr>
          <p:cNvPr id="11" name="Picture 12" descr="How to Detect Malware On Your Website">
            <a:extLst>
              <a:ext uri="{FF2B5EF4-FFF2-40B4-BE49-F238E27FC236}">
                <a16:creationId xmlns:a16="http://schemas.microsoft.com/office/drawing/2014/main" id="{86B2D73A-D5C8-8B44-ACFB-58F05A306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9549" y="2980853"/>
            <a:ext cx="901064" cy="6253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21">
            <a:extLst>
              <a:ext uri="{FF2B5EF4-FFF2-40B4-BE49-F238E27FC236}">
                <a16:creationId xmlns:a16="http://schemas.microsoft.com/office/drawing/2014/main" id="{561CB2E7-0241-404C-ACDA-DE83EFF72ECC}"/>
              </a:ext>
            </a:extLst>
          </p:cNvPr>
          <p:cNvSpPr txBox="1">
            <a:spLocks/>
          </p:cNvSpPr>
          <p:nvPr/>
        </p:nvSpPr>
        <p:spPr>
          <a:xfrm>
            <a:off x="1" y="1358525"/>
            <a:ext cx="3981448" cy="278881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304800" marR="0" lvl="0" indent="-30480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Char char="•"/>
              <a:tabLst/>
              <a:defRPr/>
            </a:pPr>
            <a:r>
              <a:rPr kumimoji="0" lang="en-US" sz="2400" b="0" i="0" u="none" strike="noStrike" kern="0" cap="none" spc="0" normalizeH="0" baseline="0" noProof="0" dirty="0">
                <a:ln>
                  <a:noFill/>
                </a:ln>
                <a:solidFill>
                  <a:srgbClr val="414141"/>
                </a:solidFill>
                <a:effectLst/>
                <a:uLnTx/>
                <a:uFillTx/>
                <a:latin typeface="Gill Sans MT" charset="0"/>
                <a:sym typeface="Palatino Linotype"/>
              </a:rPr>
              <a:t>Research Questions:</a:t>
            </a:r>
          </a:p>
          <a:p>
            <a:pPr marL="609600" marR="0" lvl="1" indent="-30480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Char char="•"/>
              <a:tabLst/>
              <a:defRPr/>
            </a:pPr>
            <a:r>
              <a:rPr kumimoji="0" lang="en-US" sz="2200" b="0" i="0" u="none" strike="noStrike" kern="0" cap="none" spc="0" normalizeH="0" baseline="0" noProof="0" dirty="0">
                <a:ln>
                  <a:noFill/>
                </a:ln>
                <a:solidFill>
                  <a:srgbClr val="414141"/>
                </a:solidFill>
                <a:effectLst/>
                <a:uLnTx/>
                <a:uFillTx/>
                <a:latin typeface="Gill Sans MT" charset="0"/>
                <a:sym typeface="Palatino Linotype"/>
              </a:rPr>
              <a:t>Q1: How to formalize the cybersecurity problem to a graph problem?</a:t>
            </a:r>
          </a:p>
          <a:p>
            <a:pPr marL="609600" marR="0" lvl="1" indent="-30480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Char char="•"/>
              <a:tabLst/>
              <a:defRPr/>
            </a:pPr>
            <a:r>
              <a:rPr kumimoji="0" lang="en-US" sz="2200" b="0" i="0" u="none" strike="noStrike" kern="0" cap="none" spc="0" normalizeH="0" baseline="0" noProof="0" dirty="0">
                <a:ln>
                  <a:noFill/>
                </a:ln>
                <a:solidFill>
                  <a:srgbClr val="414141"/>
                </a:solidFill>
                <a:effectLst/>
                <a:uLnTx/>
                <a:uFillTx/>
                <a:latin typeface="Gill Sans MT" charset="0"/>
                <a:sym typeface="Palatino Linotype"/>
              </a:rPr>
              <a:t>Q2: How to </a:t>
            </a:r>
            <a:r>
              <a:rPr kumimoji="0" lang="en-US" sz="2200" b="0" i="1" u="none" strike="noStrike" kern="0" cap="none" spc="0" normalizeH="0" baseline="0" noProof="0" dirty="0">
                <a:ln>
                  <a:noFill/>
                </a:ln>
                <a:solidFill>
                  <a:srgbClr val="0432FF"/>
                </a:solidFill>
                <a:effectLst/>
                <a:uLnTx/>
                <a:uFillTx/>
                <a:latin typeface="Gill Sans MT" charset="0"/>
                <a:sym typeface="Palatino Linotype"/>
              </a:rPr>
              <a:t>effectively</a:t>
            </a:r>
            <a:r>
              <a:rPr kumimoji="0" lang="en-US" sz="2200" b="0" i="0" u="none" strike="noStrike" kern="0" cap="none" spc="0" normalizeH="0" baseline="0" noProof="0" dirty="0">
                <a:ln>
                  <a:noFill/>
                </a:ln>
                <a:solidFill>
                  <a:srgbClr val="414141"/>
                </a:solidFill>
                <a:effectLst/>
                <a:uLnTx/>
                <a:uFillTx/>
                <a:latin typeface="Gill Sans MT" charset="0"/>
                <a:sym typeface="Palatino Linotype"/>
              </a:rPr>
              <a:t> and </a:t>
            </a:r>
            <a:r>
              <a:rPr kumimoji="0" lang="en-US" sz="2200" b="0" i="1" u="none" strike="noStrike" kern="0" cap="none" spc="0" normalizeH="0" baseline="0" noProof="0" dirty="0">
                <a:ln>
                  <a:noFill/>
                </a:ln>
                <a:solidFill>
                  <a:srgbClr val="0432FF"/>
                </a:solidFill>
                <a:effectLst/>
                <a:uLnTx/>
                <a:uFillTx/>
                <a:latin typeface="Gill Sans MT" charset="0"/>
                <a:sym typeface="Palatino Linotype"/>
              </a:rPr>
              <a:t>efficiently</a:t>
            </a:r>
            <a:r>
              <a:rPr kumimoji="0" lang="en-US" sz="2200" b="0" i="0" u="none" strike="noStrike" kern="0" cap="none" spc="0" normalizeH="0" baseline="0" noProof="0" dirty="0">
                <a:ln>
                  <a:noFill/>
                </a:ln>
                <a:solidFill>
                  <a:srgbClr val="414141"/>
                </a:solidFill>
                <a:effectLst/>
                <a:uLnTx/>
                <a:uFillTx/>
                <a:latin typeface="Gill Sans MT" charset="0"/>
                <a:sym typeface="Palatino Linotype"/>
              </a:rPr>
              <a:t> solve the graph problem? </a:t>
            </a:r>
          </a:p>
        </p:txBody>
      </p:sp>
    </p:spTree>
    <p:custDataLst>
      <p:tags r:id="rId1"/>
    </p:custDataLst>
    <p:extLst>
      <p:ext uri="{BB962C8B-B14F-4D97-AF65-F5344CB8AC3E}">
        <p14:creationId xmlns:p14="http://schemas.microsoft.com/office/powerpoint/2010/main" val="68886669"/>
      </p:ext>
    </p:extLst>
  </p:cSld>
  <p:clrMapOvr>
    <a:masterClrMapping/>
  </p:clrMapOvr>
  <p:transition spd="med" advTm="5706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dissolve">
                                      <p:cBhvr>
                                        <p:cTn id="7" dur="500"/>
                                        <p:tgtEl>
                                          <p:spTgt spid="1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dissolve">
                                      <p:cBhvr>
                                        <p:cTn id="10" dur="500"/>
                                        <p:tgtEl>
                                          <p:spTgt spid="1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dissolve">
                                      <p:cBhvr>
                                        <p:cTn id="15" dur="500"/>
                                        <p:tgtEl>
                                          <p:spTgt spid="1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par>
                                <p:cTn id="21" presetID="9"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069BB-1C50-6142-99E5-9F7C08C19C33}"/>
              </a:ext>
            </a:extLst>
          </p:cNvPr>
          <p:cNvSpPr>
            <a:spLocks noGrp="1"/>
          </p:cNvSpPr>
          <p:nvPr>
            <p:ph type="title"/>
          </p:nvPr>
        </p:nvSpPr>
        <p:spPr/>
        <p:txBody>
          <a:bodyPr>
            <a:noAutofit/>
          </a:bodyPr>
          <a:lstStyle/>
          <a:p>
            <a:r>
              <a:rPr lang="en-US" sz="4000" dirty="0"/>
              <a:t>Applying Graph to Cybersecurity</a:t>
            </a:r>
          </a:p>
        </p:txBody>
      </p:sp>
      <p:sp>
        <p:nvSpPr>
          <p:cNvPr id="4" name="Slide Number Placeholder 3">
            <a:extLst>
              <a:ext uri="{FF2B5EF4-FFF2-40B4-BE49-F238E27FC236}">
                <a16:creationId xmlns:a16="http://schemas.microsoft.com/office/drawing/2014/main" id="{A86FBBCC-7972-124C-8399-475DDA8878A7}"/>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13</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graphicFrame>
        <p:nvGraphicFramePr>
          <p:cNvPr id="5" name="Table 5">
            <a:extLst>
              <a:ext uri="{FF2B5EF4-FFF2-40B4-BE49-F238E27FC236}">
                <a16:creationId xmlns:a16="http://schemas.microsoft.com/office/drawing/2014/main" id="{650F0CDE-D28C-A743-AEA4-BFD0E863C168}"/>
              </a:ext>
            </a:extLst>
          </p:cNvPr>
          <p:cNvGraphicFramePr>
            <a:graphicFrameLocks noGrp="1"/>
          </p:cNvGraphicFramePr>
          <p:nvPr>
            <p:extLst>
              <p:ext uri="{D42A27DB-BD31-4B8C-83A1-F6EECF244321}">
                <p14:modId xmlns:p14="http://schemas.microsoft.com/office/powerpoint/2010/main" val="211314702"/>
              </p:ext>
            </p:extLst>
          </p:nvPr>
        </p:nvGraphicFramePr>
        <p:xfrm>
          <a:off x="4019549" y="1462426"/>
          <a:ext cx="8098657" cy="5385067"/>
        </p:xfrm>
        <a:graphic>
          <a:graphicData uri="http://schemas.openxmlformats.org/drawingml/2006/table">
            <a:tbl>
              <a:tblPr firstRow="1" bandRow="1">
                <a:tableStyleId>{0E3FDE45-AF77-4B5C-9715-49D594BDF05E}</a:tableStyleId>
              </a:tblPr>
              <a:tblGrid>
                <a:gridCol w="1455128">
                  <a:extLst>
                    <a:ext uri="{9D8B030D-6E8A-4147-A177-3AD203B41FA5}">
                      <a16:colId xmlns:a16="http://schemas.microsoft.com/office/drawing/2014/main" val="2509636660"/>
                    </a:ext>
                  </a:extLst>
                </a:gridCol>
                <a:gridCol w="2166607">
                  <a:extLst>
                    <a:ext uri="{9D8B030D-6E8A-4147-A177-3AD203B41FA5}">
                      <a16:colId xmlns:a16="http://schemas.microsoft.com/office/drawing/2014/main" val="1870518348"/>
                    </a:ext>
                  </a:extLst>
                </a:gridCol>
                <a:gridCol w="2261485">
                  <a:extLst>
                    <a:ext uri="{9D8B030D-6E8A-4147-A177-3AD203B41FA5}">
                      <a16:colId xmlns:a16="http://schemas.microsoft.com/office/drawing/2014/main" val="2175858962"/>
                    </a:ext>
                  </a:extLst>
                </a:gridCol>
                <a:gridCol w="2215437">
                  <a:extLst>
                    <a:ext uri="{9D8B030D-6E8A-4147-A177-3AD203B41FA5}">
                      <a16:colId xmlns:a16="http://schemas.microsoft.com/office/drawing/2014/main" val="594525579"/>
                    </a:ext>
                  </a:extLst>
                </a:gridCol>
              </a:tblGrid>
              <a:tr h="369812">
                <a:tc>
                  <a:txBody>
                    <a:bodyPr/>
                    <a:lstStyle/>
                    <a:p>
                      <a:pPr algn="l"/>
                      <a:r>
                        <a:rPr lang="en-US" sz="1800" dirty="0">
                          <a:latin typeface="Gill Sans MT" panose="020B0502020104020203" pitchFamily="34" charset="77"/>
                        </a:rPr>
                        <a:t>Domain</a:t>
                      </a: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dirty="0">
                          <a:latin typeface="Gill Sans MT" panose="020B0502020104020203" pitchFamily="34" charset="77"/>
                        </a:rPr>
                        <a:t>Project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dirty="0">
                          <a:latin typeface="Gill Sans MT" panose="020B0502020104020203" pitchFamily="34" charset="77"/>
                        </a:rPr>
                        <a:t>Graph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dirty="0">
                          <a:latin typeface="Gill Sans MT" panose="020B0502020104020203" pitchFamily="34" charset="77"/>
                        </a:rPr>
                        <a:t>Graph Algorithms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1906437"/>
                  </a:ext>
                </a:extLst>
              </a:tr>
              <a:tr h="638305">
                <a:tc rowSpan="4">
                  <a:txBody>
                    <a:bodyPr/>
                    <a:lstStyle/>
                    <a:p>
                      <a:pPr algn="l"/>
                      <a:r>
                        <a:rPr lang="en-US" sz="1600" dirty="0">
                          <a:latin typeface="Gill Sans MT" panose="020B0502020104020203" pitchFamily="34" charset="77"/>
                        </a:rPr>
                        <a:t>Code Vulnerability Detection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i="0" dirty="0">
                          <a:solidFill>
                            <a:srgbClr val="0432FF"/>
                          </a:solidFill>
                          <a:latin typeface="Gill Sans MT" panose="020B0502020104020203" pitchFamily="34" charset="77"/>
                        </a:rPr>
                        <a:t>Illuminati</a:t>
                      </a:r>
                    </a:p>
                    <a:p>
                      <a:pPr algn="l"/>
                      <a:r>
                        <a:rPr lang="en-US" sz="1600" b="0" i="1" dirty="0">
                          <a:solidFill>
                            <a:schemeClr val="tx1"/>
                          </a:solidFill>
                          <a:latin typeface="Gill Sans MT" panose="020B0502020104020203" pitchFamily="34" charset="77"/>
                        </a:rPr>
                        <a:t>[EuroS&amp;P’22]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dirty="0">
                          <a:latin typeface="Gill Sans MT" panose="020B0502020104020203" pitchFamily="34" charset="77"/>
                        </a:rPr>
                        <a:t>Control + Data Flow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dirty="0">
                          <a:latin typeface="Gill Sans MT" panose="020B0502020104020203" pitchFamily="34" charset="77"/>
                        </a:rPr>
                        <a:t>Graph Neural Network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1936433"/>
                  </a:ext>
                </a:extLst>
              </a:tr>
              <a:tr h="638305">
                <a:tc vMerge="1">
                  <a:txBody>
                    <a:bodyPr/>
                    <a:lstStyle/>
                    <a:p>
                      <a:pPr algn="l"/>
                      <a:r>
                        <a:rPr lang="en-US" sz="1600" dirty="0">
                          <a:latin typeface="Gill Sans MT" panose="020B0502020104020203" pitchFamily="34" charset="77"/>
                        </a:rPr>
                        <a:t>Code Vulnerability Detection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dirty="0" err="1">
                          <a:solidFill>
                            <a:srgbClr val="0432FF"/>
                          </a:solidFill>
                          <a:latin typeface="Gill Sans MT" panose="020B0502020104020203" pitchFamily="34" charset="77"/>
                        </a:rPr>
                        <a:t>DEFInit</a:t>
                      </a:r>
                      <a:r>
                        <a:rPr lang="en-US" sz="1600" b="0" dirty="0">
                          <a:solidFill>
                            <a:srgbClr val="0432FF"/>
                          </a:solidFill>
                          <a:latin typeface="Gill Sans MT" panose="020B0502020104020203" pitchFamily="34" charset="77"/>
                        </a:rPr>
                        <a:t> </a:t>
                      </a:r>
                    </a:p>
                    <a:p>
                      <a:pPr algn="l"/>
                      <a:r>
                        <a:rPr lang="en-US" sz="1600" b="0" i="1" dirty="0">
                          <a:solidFill>
                            <a:schemeClr val="tx1"/>
                          </a:solidFill>
                          <a:latin typeface="Gill Sans MT" panose="020B0502020104020203" pitchFamily="34" charset="77"/>
                        </a:rPr>
                        <a:t>[USENIX Security’21]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dirty="0">
                          <a:latin typeface="Gill Sans MT" panose="020B0502020104020203" pitchFamily="34" charset="77"/>
                        </a:rPr>
                        <a:t>Dependency + Control Flow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dirty="0">
                          <a:latin typeface="Gill Sans MT" panose="020B0502020104020203" pitchFamily="34" charset="77"/>
                        </a:rPr>
                        <a:t>Graph Traversal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317329"/>
                  </a:ext>
                </a:extLst>
              </a:tr>
              <a:tr h="638305">
                <a:tc vMerge="1">
                  <a:txBody>
                    <a:bodyPr/>
                    <a:lstStyle/>
                    <a:p>
                      <a:endParaRPr lang="en-US" sz="1600" dirty="0">
                        <a:latin typeface="Gill Sans MT" panose="020B0502020104020203" pitchFamily="34" charset="77"/>
                      </a:endParaRPr>
                    </a:p>
                  </a:txBody>
                  <a:tcPr/>
                </a:tc>
                <a:tc>
                  <a:txBody>
                    <a:bodyPr/>
                    <a:lstStyle/>
                    <a:p>
                      <a:pPr marL="0" marR="0" lvl="0" indent="0" algn="l" defTabSz="41275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rgbClr val="0432FF"/>
                          </a:solidFill>
                          <a:effectLst/>
                          <a:uLnTx/>
                          <a:uFillTx/>
                          <a:latin typeface="Gill Sans MT" panose="020B0502020104020203" pitchFamily="34" charset="77"/>
                          <a:sym typeface="Palatino"/>
                        </a:rPr>
                        <a:t>BugGraph</a:t>
                      </a:r>
                      <a:endParaRPr kumimoji="0" lang="en-US" sz="1600" b="0" i="0" u="none" strike="noStrike" kern="0" cap="none" spc="0" normalizeH="0" baseline="0" noProof="0" dirty="0">
                        <a:ln>
                          <a:noFill/>
                        </a:ln>
                        <a:solidFill>
                          <a:srgbClr val="0432FF"/>
                        </a:solidFill>
                        <a:effectLst/>
                        <a:uLnTx/>
                        <a:uFillTx/>
                        <a:latin typeface="Gill Sans MT" panose="020B0502020104020203" pitchFamily="34" charset="77"/>
                        <a:sym typeface="Palatino"/>
                      </a:endParaRPr>
                    </a:p>
                    <a:p>
                      <a:pPr marL="0" marR="0" lvl="0" indent="0" algn="l" defTabSz="41275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chemeClr val="tx1"/>
                          </a:solidFill>
                          <a:effectLst/>
                          <a:uLnTx/>
                          <a:uFillTx/>
                          <a:latin typeface="Gill Sans MT" panose="020B0502020104020203" pitchFamily="34" charset="77"/>
                          <a:sym typeface="Palatino"/>
                        </a:rPr>
                        <a:t>[AsiaCCS’21]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dirty="0">
                          <a:latin typeface="Gill Sans MT" panose="020B0502020104020203" pitchFamily="34" charset="77"/>
                        </a:rPr>
                        <a:t>Control Flow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dirty="0">
                          <a:latin typeface="Gill Sans MT" panose="020B0502020104020203" pitchFamily="34" charset="77"/>
                        </a:rPr>
                        <a:t>Graph Triplet-Loss Network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5533202"/>
                  </a:ext>
                </a:extLst>
              </a:tr>
              <a:tr h="638305">
                <a:tc vMerge="1">
                  <a:txBody>
                    <a:bodyPr/>
                    <a:lstStyle/>
                    <a:p>
                      <a:endParaRPr lang="en-US" sz="1600" dirty="0">
                        <a:latin typeface="Gill Sans MT" panose="020B0502020104020203" pitchFamily="34" charset="77"/>
                      </a:endParaRPr>
                    </a:p>
                  </a:txBody>
                  <a:tcPr/>
                </a:tc>
                <a:tc>
                  <a:txBody>
                    <a:bodyPr/>
                    <a:lstStyle/>
                    <a:p>
                      <a:pPr algn="l"/>
                      <a:r>
                        <a:rPr lang="en-US" sz="1600" dirty="0">
                          <a:solidFill>
                            <a:srgbClr val="0432FF"/>
                          </a:solidFill>
                          <a:latin typeface="Gill Sans MT" panose="020B0502020104020203" pitchFamily="34" charset="77"/>
                        </a:rPr>
                        <a:t>Vestige </a:t>
                      </a:r>
                      <a:r>
                        <a:rPr lang="en-US" sz="1600" i="1" dirty="0">
                          <a:solidFill>
                            <a:schemeClr val="tx1"/>
                          </a:solidFill>
                          <a:latin typeface="Gill Sans MT" panose="020B0502020104020203" pitchFamily="34" charset="77"/>
                        </a:rPr>
                        <a:t>[ACNS’21]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ill Sans MT" panose="020B0502020104020203" pitchFamily="34" charset="77"/>
                        </a:rPr>
                        <a:t>Function Call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ill Sans MT" panose="020B0502020104020203" pitchFamily="34" charset="77"/>
                        </a:rPr>
                        <a:t>Graph Attention Network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6885372"/>
                  </a:ext>
                </a:extLst>
              </a:tr>
              <a:tr h="638305">
                <a:tc rowSpan="3">
                  <a:txBody>
                    <a:bodyPr/>
                    <a:lstStyle/>
                    <a:p>
                      <a:pPr algn="l"/>
                      <a:r>
                        <a:rPr lang="en-US" sz="1600" dirty="0">
                          <a:latin typeface="Gill Sans MT" panose="020B0502020104020203" pitchFamily="34" charset="77"/>
                        </a:rPr>
                        <a:t>Network Threat Detection </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600" i="0" dirty="0">
                          <a:solidFill>
                            <a:srgbClr val="0432FF"/>
                          </a:solidFill>
                          <a:latin typeface="Gill Sans MT" panose="020B0502020104020203" pitchFamily="34" charset="77"/>
                        </a:rPr>
                        <a:t>Malicious Host Detection </a:t>
                      </a:r>
                      <a:r>
                        <a:rPr lang="en-US" sz="1600" i="1" dirty="0">
                          <a:solidFill>
                            <a:schemeClr val="tx1"/>
                          </a:solidFill>
                          <a:latin typeface="Gill Sans MT" panose="020B0502020104020203" pitchFamily="34" charset="77"/>
                        </a:rPr>
                        <a:t>[ICC’22]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ill Sans MT" panose="020B0502020104020203" pitchFamily="34" charset="77"/>
                        </a:rPr>
                        <a:t>Host Communication + Process Alive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err="1">
                          <a:latin typeface="Gill Sans MT" panose="020B0502020104020203" pitchFamily="34" charset="77"/>
                        </a:rPr>
                        <a:t>NestedGNN</a:t>
                      </a:r>
                      <a:r>
                        <a:rPr lang="en-US" sz="1600" dirty="0">
                          <a:latin typeface="Gill Sans MT" panose="020B0502020104020203" pitchFamily="34" charset="77"/>
                        </a:rPr>
                        <a:t> (Our Proposed Method)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8635199"/>
                  </a:ext>
                </a:extLst>
              </a:tr>
              <a:tr h="911865">
                <a:tc vMerge="1">
                  <a:txBody>
                    <a:bodyPr/>
                    <a:lstStyle/>
                    <a:p>
                      <a:endParaRPr lang="en-US"/>
                    </a:p>
                  </a:txBody>
                  <a:tcPr/>
                </a:tc>
                <a:tc>
                  <a:txBody>
                    <a:bodyPr/>
                    <a:lstStyle/>
                    <a:p>
                      <a:pPr algn="l"/>
                      <a:r>
                        <a:rPr lang="en-US" sz="1600" dirty="0">
                          <a:solidFill>
                            <a:srgbClr val="0432FF"/>
                          </a:solidFill>
                          <a:latin typeface="Gill Sans MT" panose="020B0502020104020203" pitchFamily="34" charset="77"/>
                        </a:rPr>
                        <a:t>Lateral Movement Detection </a:t>
                      </a:r>
                      <a:r>
                        <a:rPr lang="en-US" sz="1600" i="1" dirty="0">
                          <a:solidFill>
                            <a:schemeClr val="tx1"/>
                          </a:solidFill>
                          <a:latin typeface="Gill Sans MT" panose="020B0502020104020203" pitchFamily="34" charset="77"/>
                        </a:rPr>
                        <a:t>[RAID’20]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ill Sans MT" panose="020B0502020104020203" pitchFamily="34" charset="77"/>
                        </a:rPr>
                        <a:t>Authentication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ill Sans MT" panose="020B0502020104020203" pitchFamily="34" charset="77"/>
                        </a:rPr>
                        <a:t>Unsupervised Node Embedding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9220192"/>
                  </a:ext>
                </a:extLst>
              </a:tr>
              <a:tr h="911865">
                <a:tc vMerge="1">
                  <a:txBody>
                    <a:bodyPr/>
                    <a:lstStyle/>
                    <a:p>
                      <a:endParaRPr lang="en-US" sz="1600" dirty="0">
                        <a:latin typeface="Gill Sans MT" panose="020B0502020104020203" pitchFamily="34" charset="77"/>
                      </a:endParaRPr>
                    </a:p>
                  </a:txBody>
                  <a:tcPr/>
                </a:tc>
                <a:tc>
                  <a:txBody>
                    <a:bodyPr/>
                    <a:lstStyle/>
                    <a:p>
                      <a:pPr algn="l"/>
                      <a:r>
                        <a:rPr lang="en-US" sz="1600" dirty="0">
                          <a:solidFill>
                            <a:srgbClr val="0432FF"/>
                          </a:solidFill>
                          <a:latin typeface="Gill Sans MT" panose="020B0502020104020203" pitchFamily="34" charset="77"/>
                        </a:rPr>
                        <a:t>Malicious URL Detection </a:t>
                      </a:r>
                      <a:r>
                        <a:rPr lang="en-US" sz="1600" i="1" dirty="0">
                          <a:solidFill>
                            <a:schemeClr val="tx1"/>
                          </a:solidFill>
                          <a:latin typeface="Gill Sans MT" panose="020B0502020104020203" pitchFamily="34" charset="77"/>
                        </a:rPr>
                        <a:t>[</a:t>
                      </a:r>
                      <a:r>
                        <a:rPr lang="en-US" sz="1600" i="1" dirty="0">
                          <a:solidFill>
                            <a:srgbClr val="FF0000"/>
                          </a:solidFill>
                          <a:latin typeface="Gill Sans MT" panose="020B0502020104020203" pitchFamily="34" charset="77"/>
                        </a:rPr>
                        <a:t>NPC’14 </a:t>
                      </a:r>
                    </a:p>
                    <a:p>
                      <a:pPr algn="l"/>
                      <a:r>
                        <a:rPr lang="en-US" sz="1600" i="1" dirty="0">
                          <a:solidFill>
                            <a:srgbClr val="FF0000"/>
                          </a:solidFill>
                          <a:latin typeface="Gill Sans MT" panose="020B0502020104020203" pitchFamily="34" charset="77"/>
                        </a:rPr>
                        <a:t>Best Paper</a:t>
                      </a:r>
                      <a:r>
                        <a:rPr lang="en-US" sz="1600" i="1" dirty="0">
                          <a:solidFill>
                            <a:schemeClr val="tx1"/>
                          </a:solidFill>
                          <a:latin typeface="Gill Sans MT" panose="020B0502020104020203" pitchFamily="34" charset="77"/>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ill Sans MT" panose="020B0502020104020203" pitchFamily="34" charset="77"/>
                        </a:rPr>
                        <a:t>Social Network User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ill Sans MT" panose="020B0502020104020203" pitchFamily="34" charset="77"/>
                        </a:rPr>
                        <a:t>Local Clustering Coefficient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5154711"/>
                  </a:ext>
                </a:extLst>
              </a:tr>
            </a:tbl>
          </a:graphicData>
        </a:graphic>
      </p:graphicFrame>
      <p:pic>
        <p:nvPicPr>
          <p:cNvPr id="11" name="Picture 10" descr="Diagram&#10;&#10;Description automatically generated">
            <a:extLst>
              <a:ext uri="{FF2B5EF4-FFF2-40B4-BE49-F238E27FC236}">
                <a16:creationId xmlns:a16="http://schemas.microsoft.com/office/drawing/2014/main" id="{1FC2A870-E77F-4045-903C-5714F645FA3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033625" y="5324218"/>
            <a:ext cx="1389850" cy="954961"/>
          </a:xfrm>
          <a:prstGeom prst="rect">
            <a:avLst/>
          </a:prstGeom>
        </p:spPr>
      </p:pic>
      <p:sp>
        <p:nvSpPr>
          <p:cNvPr id="10" name="Left-Right Arrow 9">
            <a:extLst>
              <a:ext uri="{FF2B5EF4-FFF2-40B4-BE49-F238E27FC236}">
                <a16:creationId xmlns:a16="http://schemas.microsoft.com/office/drawing/2014/main" id="{824A32CA-E6B4-EC43-A3BF-2A62FE2F8B30}"/>
              </a:ext>
            </a:extLst>
          </p:cNvPr>
          <p:cNvSpPr/>
          <p:nvPr/>
        </p:nvSpPr>
        <p:spPr>
          <a:xfrm>
            <a:off x="3981449" y="1056301"/>
            <a:ext cx="8210551" cy="301752"/>
          </a:xfrm>
          <a:prstGeom prst="leftRightArrow">
            <a:avLst/>
          </a:prstGeom>
          <a:solidFill>
            <a:srgbClr val="D6E9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pic>
        <p:nvPicPr>
          <p:cNvPr id="13" name="Picture 12" descr="How to Detect Malware On Your Website">
            <a:extLst>
              <a:ext uri="{FF2B5EF4-FFF2-40B4-BE49-F238E27FC236}">
                <a16:creationId xmlns:a16="http://schemas.microsoft.com/office/drawing/2014/main" id="{33EA495B-C71B-8A41-AE1B-7D3C1984DE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49" y="2980853"/>
            <a:ext cx="901064" cy="625349"/>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21">
            <a:extLst>
              <a:ext uri="{FF2B5EF4-FFF2-40B4-BE49-F238E27FC236}">
                <a16:creationId xmlns:a16="http://schemas.microsoft.com/office/drawing/2014/main" id="{4420D5B3-1261-2045-91B3-1947D1C516A0}"/>
              </a:ext>
            </a:extLst>
          </p:cNvPr>
          <p:cNvSpPr txBox="1">
            <a:spLocks/>
          </p:cNvSpPr>
          <p:nvPr/>
        </p:nvSpPr>
        <p:spPr>
          <a:xfrm>
            <a:off x="1" y="1358525"/>
            <a:ext cx="3981448" cy="278881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304800" marR="0" lvl="0" indent="-30480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Char char="•"/>
              <a:tabLst/>
              <a:defRPr/>
            </a:pPr>
            <a:r>
              <a:rPr kumimoji="0" lang="en-US" sz="2400" b="0" i="0" u="none" strike="noStrike" kern="0" cap="none" spc="0" normalizeH="0" baseline="0" noProof="0" dirty="0">
                <a:ln>
                  <a:noFill/>
                </a:ln>
                <a:solidFill>
                  <a:srgbClr val="414141"/>
                </a:solidFill>
                <a:effectLst/>
                <a:uLnTx/>
                <a:uFillTx/>
                <a:latin typeface="Gill Sans MT" charset="0"/>
                <a:sym typeface="Palatino Linotype"/>
              </a:rPr>
              <a:t>Research Questions:</a:t>
            </a:r>
          </a:p>
          <a:p>
            <a:pPr marL="609600" marR="0" lvl="1" indent="-30480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Char char="•"/>
              <a:tabLst/>
              <a:defRPr/>
            </a:pPr>
            <a:r>
              <a:rPr kumimoji="0" lang="en-US" sz="2200" b="0" i="0" u="none" strike="noStrike" kern="0" cap="none" spc="0" normalizeH="0" baseline="0" noProof="0" dirty="0">
                <a:ln>
                  <a:noFill/>
                </a:ln>
                <a:solidFill>
                  <a:srgbClr val="414141"/>
                </a:solidFill>
                <a:effectLst/>
                <a:uLnTx/>
                <a:uFillTx/>
                <a:latin typeface="Gill Sans MT" charset="0"/>
                <a:sym typeface="Palatino Linotype"/>
              </a:rPr>
              <a:t>Q1: How to formalize the cybersecurity problem to a graph problem?</a:t>
            </a:r>
          </a:p>
          <a:p>
            <a:pPr marL="609600" marR="0" lvl="1" indent="-30480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Char char="•"/>
              <a:tabLst/>
              <a:defRPr/>
            </a:pPr>
            <a:r>
              <a:rPr kumimoji="0" lang="en-US" sz="2200" b="0" i="0" u="none" strike="noStrike" kern="0" cap="none" spc="0" normalizeH="0" baseline="0" noProof="0" dirty="0">
                <a:ln>
                  <a:noFill/>
                </a:ln>
                <a:solidFill>
                  <a:srgbClr val="414141"/>
                </a:solidFill>
                <a:effectLst/>
                <a:uLnTx/>
                <a:uFillTx/>
                <a:latin typeface="Gill Sans MT" charset="0"/>
                <a:sym typeface="Palatino Linotype"/>
              </a:rPr>
              <a:t>Q2: How to </a:t>
            </a:r>
            <a:r>
              <a:rPr kumimoji="0" lang="en-US" sz="2200" b="0" i="1" u="none" strike="noStrike" kern="0" cap="none" spc="0" normalizeH="0" baseline="0" noProof="0" dirty="0">
                <a:ln>
                  <a:noFill/>
                </a:ln>
                <a:solidFill>
                  <a:srgbClr val="0432FF"/>
                </a:solidFill>
                <a:effectLst/>
                <a:uLnTx/>
                <a:uFillTx/>
                <a:latin typeface="Gill Sans MT" charset="0"/>
                <a:sym typeface="Palatino Linotype"/>
              </a:rPr>
              <a:t>effectively</a:t>
            </a:r>
            <a:r>
              <a:rPr kumimoji="0" lang="en-US" sz="2200" b="0" i="0" u="none" strike="noStrike" kern="0" cap="none" spc="0" normalizeH="0" baseline="0" noProof="0" dirty="0">
                <a:ln>
                  <a:noFill/>
                </a:ln>
                <a:solidFill>
                  <a:srgbClr val="414141"/>
                </a:solidFill>
                <a:effectLst/>
                <a:uLnTx/>
                <a:uFillTx/>
                <a:latin typeface="Gill Sans MT" charset="0"/>
                <a:sym typeface="Palatino Linotype"/>
              </a:rPr>
              <a:t> and </a:t>
            </a:r>
            <a:r>
              <a:rPr kumimoji="0" lang="en-US" sz="2200" b="0" i="1" u="none" strike="noStrike" kern="0" cap="none" spc="0" normalizeH="0" baseline="0" noProof="0" dirty="0">
                <a:ln>
                  <a:noFill/>
                </a:ln>
                <a:solidFill>
                  <a:srgbClr val="0432FF"/>
                </a:solidFill>
                <a:effectLst/>
                <a:uLnTx/>
                <a:uFillTx/>
                <a:latin typeface="Gill Sans MT" charset="0"/>
                <a:sym typeface="Palatino Linotype"/>
              </a:rPr>
              <a:t>efficiently</a:t>
            </a:r>
            <a:r>
              <a:rPr kumimoji="0" lang="en-US" sz="2200" b="0" i="0" u="none" strike="noStrike" kern="0" cap="none" spc="0" normalizeH="0" baseline="0" noProof="0" dirty="0">
                <a:ln>
                  <a:noFill/>
                </a:ln>
                <a:solidFill>
                  <a:srgbClr val="414141"/>
                </a:solidFill>
                <a:effectLst/>
                <a:uLnTx/>
                <a:uFillTx/>
                <a:latin typeface="Gill Sans MT" charset="0"/>
                <a:sym typeface="Palatino Linotype"/>
              </a:rPr>
              <a:t> solve the graph problem? </a:t>
            </a:r>
          </a:p>
        </p:txBody>
      </p:sp>
      <p:sp>
        <p:nvSpPr>
          <p:cNvPr id="9" name="Oval 8">
            <a:extLst>
              <a:ext uri="{FF2B5EF4-FFF2-40B4-BE49-F238E27FC236}">
                <a16:creationId xmlns:a16="http://schemas.microsoft.com/office/drawing/2014/main" id="{4C1C5C94-3FFD-5742-AEDD-A6AD9A562DD8}"/>
              </a:ext>
            </a:extLst>
          </p:cNvPr>
          <p:cNvSpPr/>
          <p:nvPr/>
        </p:nvSpPr>
        <p:spPr>
          <a:xfrm>
            <a:off x="5284332" y="2502442"/>
            <a:ext cx="2112114" cy="571618"/>
          </a:xfrm>
          <a:prstGeom prst="ellipse">
            <a:avLst/>
          </a:prstGeom>
          <a:noFill/>
          <a:ln w="1905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12" name="Oval 11">
            <a:extLst>
              <a:ext uri="{FF2B5EF4-FFF2-40B4-BE49-F238E27FC236}">
                <a16:creationId xmlns:a16="http://schemas.microsoft.com/office/drawing/2014/main" id="{5AF08ECA-D5E1-B544-8312-EA31851C855E}"/>
              </a:ext>
            </a:extLst>
          </p:cNvPr>
          <p:cNvSpPr/>
          <p:nvPr/>
        </p:nvSpPr>
        <p:spPr>
          <a:xfrm>
            <a:off x="5291768" y="3145494"/>
            <a:ext cx="2112114" cy="571618"/>
          </a:xfrm>
          <a:prstGeom prst="ellipse">
            <a:avLst/>
          </a:prstGeom>
          <a:noFill/>
          <a:ln w="1905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Tree>
    <p:custDataLst>
      <p:tags r:id="rId1"/>
    </p:custDataLst>
    <p:extLst>
      <p:ext uri="{BB962C8B-B14F-4D97-AF65-F5344CB8AC3E}">
        <p14:creationId xmlns:p14="http://schemas.microsoft.com/office/powerpoint/2010/main" val="1908698149"/>
      </p:ext>
    </p:extLst>
  </p:cSld>
  <p:clrMapOvr>
    <a:masterClrMapping/>
  </p:clrMapOvr>
  <p:transition spd="med" advTm="253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1"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1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7F577-C818-214F-A28B-32458EFE1E4C}"/>
              </a:ext>
            </a:extLst>
          </p:cNvPr>
          <p:cNvSpPr>
            <a:spLocks noGrp="1"/>
          </p:cNvSpPr>
          <p:nvPr>
            <p:ph type="title"/>
          </p:nvPr>
        </p:nvSpPr>
        <p:spPr/>
        <p:txBody>
          <a:bodyPr>
            <a:normAutofit/>
          </a:bodyPr>
          <a:lstStyle/>
          <a:p>
            <a:r>
              <a:rPr lang="en-US" sz="4400" dirty="0"/>
              <a:t>Agenda</a:t>
            </a:r>
          </a:p>
        </p:txBody>
      </p:sp>
      <p:sp>
        <p:nvSpPr>
          <p:cNvPr id="4" name="Slide Number Placeholder 3">
            <a:extLst>
              <a:ext uri="{FF2B5EF4-FFF2-40B4-BE49-F238E27FC236}">
                <a16:creationId xmlns:a16="http://schemas.microsoft.com/office/drawing/2014/main" id="{FA8DF25F-CEE8-464A-83CB-5B4BC6D17867}"/>
              </a:ext>
            </a:extLst>
          </p:cNvPr>
          <p:cNvSpPr>
            <a:spLocks noGrp="1"/>
          </p:cNvSpPr>
          <p:nvPr>
            <p:ph type="sldNum" sz="quarter" idx="2"/>
          </p:nvPr>
        </p:nvSpPr>
        <p:spPr/>
        <p:txBody>
          <a:bodyPr/>
          <a:lstStyle/>
          <a:p>
            <a:fld id="{86CB4B4D-7CA3-9044-876B-883B54F8677D}" type="slidenum">
              <a:rPr lang="en-US" smtClean="0"/>
              <a:pPr/>
              <a:t>14</a:t>
            </a:fld>
            <a:endParaRPr lang="en-US" dirty="0"/>
          </a:p>
        </p:txBody>
      </p:sp>
      <p:sp>
        <p:nvSpPr>
          <p:cNvPr id="7" name="Text Placeholder 2">
            <a:extLst>
              <a:ext uri="{FF2B5EF4-FFF2-40B4-BE49-F238E27FC236}">
                <a16:creationId xmlns:a16="http://schemas.microsoft.com/office/drawing/2014/main" id="{5F19E315-8983-BF48-AE62-04FF885BD943}"/>
              </a:ext>
            </a:extLst>
          </p:cNvPr>
          <p:cNvSpPr>
            <a:spLocks noGrp="1"/>
          </p:cNvSpPr>
          <p:nvPr>
            <p:ph type="body" idx="1"/>
          </p:nvPr>
        </p:nvSpPr>
        <p:spPr>
          <a:xfrm>
            <a:off x="616072" y="951929"/>
            <a:ext cx="11239501" cy="3726949"/>
          </a:xfrm>
        </p:spPr>
        <p:txBody>
          <a:bodyPr/>
          <a:lstStyle/>
          <a:p>
            <a:r>
              <a:rPr lang="en-US" dirty="0">
                <a:solidFill>
                  <a:schemeClr val="bg2"/>
                </a:solidFill>
              </a:rPr>
              <a:t>Background</a:t>
            </a:r>
          </a:p>
          <a:p>
            <a:r>
              <a:rPr lang="en-US" dirty="0">
                <a:solidFill>
                  <a:schemeClr val="bg2"/>
                </a:solidFill>
              </a:rPr>
              <a:t>Research Summary</a:t>
            </a:r>
          </a:p>
          <a:p>
            <a:r>
              <a:rPr lang="en-US" sz="2400" dirty="0"/>
              <a:t>Contribution #1: Binary code vulnerability detection</a:t>
            </a:r>
          </a:p>
          <a:p>
            <a:r>
              <a:rPr lang="en-US" dirty="0">
                <a:solidFill>
                  <a:schemeClr val="bg2"/>
                </a:solidFill>
              </a:rPr>
              <a:t>Contribution #2: Android firmware vulnerability detection</a:t>
            </a:r>
          </a:p>
        </p:txBody>
      </p:sp>
    </p:spTree>
    <p:extLst>
      <p:ext uri="{BB962C8B-B14F-4D97-AF65-F5344CB8AC3E}">
        <p14:creationId xmlns:p14="http://schemas.microsoft.com/office/powerpoint/2010/main" val="3213698177"/>
      </p:ext>
    </p:extLst>
  </p:cSld>
  <p:clrMapOvr>
    <a:masterClrMapping/>
  </p:clrMapOvr>
  <p:transition spd="med" advTm="2446"/>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45F431-3B57-6743-80AB-B54325643FE2}"/>
              </a:ext>
            </a:extLst>
          </p:cNvPr>
          <p:cNvSpPr>
            <a:spLocks noGrp="1"/>
          </p:cNvSpPr>
          <p:nvPr>
            <p:ph type="body" idx="1"/>
          </p:nvPr>
        </p:nvSpPr>
        <p:spPr>
          <a:xfrm>
            <a:off x="616072" y="2314222"/>
            <a:ext cx="11239501" cy="1727200"/>
          </a:xfrm>
        </p:spPr>
        <p:txBody>
          <a:bodyPr>
            <a:normAutofit/>
          </a:bodyPr>
          <a:lstStyle/>
          <a:p>
            <a:pPr marL="0" indent="0" algn="ctr">
              <a:buNone/>
            </a:pPr>
            <a:r>
              <a:rPr lang="en-US" sz="3600" dirty="0" err="1"/>
              <a:t>BugGraph</a:t>
            </a:r>
            <a:r>
              <a:rPr lang="en-US" sz="3600" dirty="0"/>
              <a:t>: Differentiating Source-Binary Code Similarity with Graph Triplet-Loss Network</a:t>
            </a:r>
            <a:endParaRPr lang="en-US" sz="3600" dirty="0">
              <a:solidFill>
                <a:schemeClr val="tx1">
                  <a:lumMod val="40000"/>
                  <a:lumOff val="60000"/>
                </a:schemeClr>
              </a:solidFill>
            </a:endParaRPr>
          </a:p>
        </p:txBody>
      </p:sp>
      <p:sp>
        <p:nvSpPr>
          <p:cNvPr id="4" name="Slide Number Placeholder 3">
            <a:extLst>
              <a:ext uri="{FF2B5EF4-FFF2-40B4-BE49-F238E27FC236}">
                <a16:creationId xmlns:a16="http://schemas.microsoft.com/office/drawing/2014/main" id="{FA8DF25F-CEE8-464A-83CB-5B4BC6D17867}"/>
              </a:ext>
            </a:extLst>
          </p:cNvPr>
          <p:cNvSpPr>
            <a:spLocks noGrp="1"/>
          </p:cNvSpPr>
          <p:nvPr>
            <p:ph type="sldNum" sz="quarter" idx="2"/>
          </p:nvPr>
        </p:nvSpPr>
        <p:spPr/>
        <p:txBody>
          <a:bodyPr>
            <a:normAutofit fontScale="55000" lnSpcReduction="20000"/>
          </a:bodyPr>
          <a:lstStyle/>
          <a:p>
            <a:fld id="{86CB4B4D-7CA3-9044-876B-883B54F8677D}" type="slidenum">
              <a:rPr lang="en-US" smtClean="0"/>
              <a:pPr/>
              <a:t>15</a:t>
            </a:fld>
            <a:endParaRPr lang="en-US" dirty="0"/>
          </a:p>
        </p:txBody>
      </p:sp>
      <p:pic>
        <p:nvPicPr>
          <p:cNvPr id="5" name="Picture 2" descr="ACM ASIACCS 2021 – June 7th to June 11th, 2021, Hong Kong, China">
            <a:extLst>
              <a:ext uri="{FF2B5EF4-FFF2-40B4-BE49-F238E27FC236}">
                <a16:creationId xmlns:a16="http://schemas.microsoft.com/office/drawing/2014/main" id="{281E04AA-F28D-1C49-A5B8-9270379EB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3" y="6031529"/>
            <a:ext cx="3036297" cy="83567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002F8554-672E-E64C-BF64-C2A5A8A12BB3}"/>
              </a:ext>
            </a:extLst>
          </p:cNvPr>
          <p:cNvSpPr>
            <a:spLocks noGrp="1"/>
          </p:cNvSpPr>
          <p:nvPr>
            <p:ph type="title"/>
          </p:nvPr>
        </p:nvSpPr>
        <p:spPr>
          <a:xfrm>
            <a:off x="476251" y="120079"/>
            <a:ext cx="11239500" cy="831850"/>
          </a:xfrm>
        </p:spPr>
        <p:txBody>
          <a:bodyPr>
            <a:normAutofit fontScale="90000"/>
          </a:bodyPr>
          <a:lstStyle/>
          <a:p>
            <a:pPr algn="ctr"/>
            <a:r>
              <a:rPr lang="en-US" sz="4400" dirty="0"/>
              <a:t>Binary Code Vulnerability Detection</a:t>
            </a:r>
          </a:p>
        </p:txBody>
      </p:sp>
      <p:graphicFrame>
        <p:nvGraphicFramePr>
          <p:cNvPr id="8" name="Table 7">
            <a:extLst>
              <a:ext uri="{FF2B5EF4-FFF2-40B4-BE49-F238E27FC236}">
                <a16:creationId xmlns:a16="http://schemas.microsoft.com/office/drawing/2014/main" id="{62F5B045-CD68-7C47-957B-D026BC43F7F0}"/>
              </a:ext>
            </a:extLst>
          </p:cNvPr>
          <p:cNvGraphicFramePr>
            <a:graphicFrameLocks noGrp="1"/>
          </p:cNvGraphicFramePr>
          <p:nvPr>
            <p:extLst>
              <p:ext uri="{D42A27DB-BD31-4B8C-83A1-F6EECF244321}">
                <p14:modId xmlns:p14="http://schemas.microsoft.com/office/powerpoint/2010/main" val="3022589314"/>
              </p:ext>
            </p:extLst>
          </p:nvPr>
        </p:nvGraphicFramePr>
        <p:xfrm>
          <a:off x="784728" y="4948182"/>
          <a:ext cx="10856464" cy="1010920"/>
        </p:xfrm>
        <a:graphic>
          <a:graphicData uri="http://schemas.openxmlformats.org/drawingml/2006/table">
            <a:tbl>
              <a:tblPr firstRow="1" bandRow="1"/>
              <a:tblGrid>
                <a:gridCol w="2714116">
                  <a:extLst>
                    <a:ext uri="{9D8B030D-6E8A-4147-A177-3AD203B41FA5}">
                      <a16:colId xmlns:a16="http://schemas.microsoft.com/office/drawing/2014/main" val="2509636660"/>
                    </a:ext>
                  </a:extLst>
                </a:gridCol>
                <a:gridCol w="2714116">
                  <a:extLst>
                    <a:ext uri="{9D8B030D-6E8A-4147-A177-3AD203B41FA5}">
                      <a16:colId xmlns:a16="http://schemas.microsoft.com/office/drawing/2014/main" val="1870518348"/>
                    </a:ext>
                  </a:extLst>
                </a:gridCol>
                <a:gridCol w="2714116">
                  <a:extLst>
                    <a:ext uri="{9D8B030D-6E8A-4147-A177-3AD203B41FA5}">
                      <a16:colId xmlns:a16="http://schemas.microsoft.com/office/drawing/2014/main" val="2175858962"/>
                    </a:ext>
                  </a:extLst>
                </a:gridCol>
                <a:gridCol w="2714116">
                  <a:extLst>
                    <a:ext uri="{9D8B030D-6E8A-4147-A177-3AD203B41FA5}">
                      <a16:colId xmlns:a16="http://schemas.microsoft.com/office/drawing/2014/main" val="594525579"/>
                    </a:ext>
                  </a:extLst>
                </a:gridCol>
              </a:tblGrid>
              <a:tr h="370840">
                <a:tc>
                  <a:txBody>
                    <a:bodyPr/>
                    <a:lstStyle>
                      <a:lvl1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9pPr>
                    </a:lstStyle>
                    <a:p>
                      <a:r>
                        <a:rPr lang="en-US" sz="1800" dirty="0">
                          <a:latin typeface="Gill Sans MT" panose="020B0502020104020203" pitchFamily="34" charset="77"/>
                        </a:rPr>
                        <a:t>Domain</a:t>
                      </a:r>
                    </a:p>
                  </a:txBody>
                  <a:tcPr>
                    <a:lnL>
                      <a:noFill/>
                    </a:lnL>
                    <a:lnR w="12700" cap="flat" cmpd="sng" algn="ctr">
                      <a:noFill/>
                      <a:prstDash val="solid"/>
                      <a:round/>
                      <a:headEnd type="none" w="med" len="med"/>
                      <a:tailEnd type="none" w="med" len="med"/>
                    </a:lnR>
                    <a:lnT w="12700" cmpd="sng">
                      <a:solidFill>
                        <a:srgbClr val="74B6A8"/>
                      </a:solidFill>
                    </a:lnT>
                    <a:lnB w="12700" cap="flat" cmpd="sng" algn="ctr">
                      <a:solidFill>
                        <a:srgbClr val="4141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9pPr>
                    </a:lstStyle>
                    <a:p>
                      <a:r>
                        <a:rPr lang="en-US" sz="1800" dirty="0">
                          <a:latin typeface="Gill Sans MT" panose="020B0502020104020203" pitchFamily="34" charset="77"/>
                        </a:rPr>
                        <a:t>Project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solidFill>
                        <a:srgbClr val="74B6A8"/>
                      </a:solidFill>
                    </a:lnT>
                    <a:lnB w="12700" cap="flat" cmpd="sng" algn="ctr">
                      <a:solidFill>
                        <a:srgbClr val="4141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9pPr>
                    </a:lstStyle>
                    <a:p>
                      <a:r>
                        <a:rPr lang="en-US" sz="1800" dirty="0">
                          <a:latin typeface="Gill Sans MT" panose="020B0502020104020203" pitchFamily="34" charset="77"/>
                        </a:rPr>
                        <a:t>Graph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solidFill>
                        <a:srgbClr val="74B6A8"/>
                      </a:solidFill>
                    </a:lnT>
                    <a:lnB w="12700" cap="flat" cmpd="sng" algn="ctr">
                      <a:solidFill>
                        <a:srgbClr val="4141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9pPr>
                    </a:lstStyle>
                    <a:p>
                      <a:r>
                        <a:rPr lang="en-US" sz="1800" dirty="0">
                          <a:latin typeface="Gill Sans MT" panose="020B0502020104020203" pitchFamily="34" charset="77"/>
                        </a:rPr>
                        <a:t>Graph Algorithms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solidFill>
                        <a:srgbClr val="74B6A8"/>
                      </a:solidFill>
                    </a:lnT>
                    <a:lnB w="12700" cap="flat" cmpd="sng" algn="ctr">
                      <a:solidFill>
                        <a:srgbClr val="4141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1906437"/>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9pPr>
                    </a:lstStyle>
                    <a:p>
                      <a:r>
                        <a:rPr lang="en-US" sz="1800" dirty="0">
                          <a:latin typeface="Gill Sans MT" panose="020B0502020104020203" pitchFamily="34" charset="77"/>
                        </a:rPr>
                        <a:t>Code Vulnerability Detection</a:t>
                      </a:r>
                    </a:p>
                  </a:txBody>
                  <a:tcPr>
                    <a:lnL>
                      <a:noFill/>
                    </a:lnL>
                    <a:lnR w="12700" cap="flat" cmpd="sng" algn="ctr">
                      <a:noFill/>
                      <a:prstDash val="solid"/>
                      <a:round/>
                      <a:headEnd type="none" w="med" len="med"/>
                      <a:tailEnd type="none" w="med" len="med"/>
                    </a:lnR>
                    <a:lnT w="12700" cap="flat" cmpd="sng" algn="ctr">
                      <a:solidFill>
                        <a:srgbClr val="414141"/>
                      </a:solidFill>
                      <a:prstDash val="solid"/>
                      <a:round/>
                      <a:headEnd type="none" w="med" len="med"/>
                      <a:tailEnd type="none" w="med" len="med"/>
                    </a:lnT>
                    <a:lnB w="12700" cap="flat" cmpd="sng" algn="ctr">
                      <a:solidFill>
                        <a:srgbClr val="414141"/>
                      </a:solidFill>
                      <a:prstDash val="solid"/>
                      <a:round/>
                      <a:headEnd type="none" w="med" len="med"/>
                      <a:tailEnd type="none" w="med" len="med"/>
                    </a:lnB>
                    <a:lnTlToBr w="12700" cmpd="sng">
                      <a:noFill/>
                      <a:prstDash val="solid"/>
                    </a:lnTlToBr>
                    <a:lnBlToTr w="12700" cmpd="sng">
                      <a:noFill/>
                      <a:prstDash val="solid"/>
                    </a:lnBlToTr>
                    <a:solidFill>
                      <a:srgbClr val="74B6A8">
                        <a:alpha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9pPr>
                    </a:lstStyle>
                    <a:p>
                      <a:r>
                        <a:rPr lang="en-US" sz="1800" dirty="0" err="1">
                          <a:solidFill>
                            <a:srgbClr val="0432FF"/>
                          </a:solidFill>
                          <a:latin typeface="Gill Sans MT" panose="020B0502020104020203" pitchFamily="34" charset="77"/>
                        </a:rPr>
                        <a:t>BugGraph</a:t>
                      </a:r>
                      <a:endParaRPr lang="en-US" sz="1800" dirty="0">
                        <a:solidFill>
                          <a:srgbClr val="0432FF"/>
                        </a:solidFill>
                        <a:latin typeface="Gill Sans MT" panose="020B0502020104020203" pitchFamily="34"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14141"/>
                      </a:solidFill>
                      <a:prstDash val="solid"/>
                      <a:round/>
                      <a:headEnd type="none" w="med" len="med"/>
                      <a:tailEnd type="none" w="med" len="med"/>
                    </a:lnT>
                    <a:lnB w="12700" cap="flat" cmpd="sng" algn="ctr">
                      <a:solidFill>
                        <a:srgbClr val="414141"/>
                      </a:solidFill>
                      <a:prstDash val="solid"/>
                      <a:round/>
                      <a:headEnd type="none" w="med" len="med"/>
                      <a:tailEnd type="none" w="med" len="med"/>
                    </a:lnB>
                    <a:lnTlToBr w="12700" cmpd="sng">
                      <a:noFill/>
                      <a:prstDash val="solid"/>
                    </a:lnTlToBr>
                    <a:lnBlToTr w="12700" cmpd="sng">
                      <a:noFill/>
                      <a:prstDash val="solid"/>
                    </a:lnBlToTr>
                    <a:solidFill>
                      <a:srgbClr val="74B6A8">
                        <a:alpha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9pPr>
                    </a:lstStyle>
                    <a:p>
                      <a:r>
                        <a:rPr lang="en-US" sz="1800" dirty="0">
                          <a:latin typeface="Gill Sans MT" panose="020B0502020104020203" pitchFamily="34" charset="77"/>
                        </a:rPr>
                        <a:t>Control Flow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14141"/>
                      </a:solidFill>
                      <a:prstDash val="solid"/>
                      <a:round/>
                      <a:headEnd type="none" w="med" len="med"/>
                      <a:tailEnd type="none" w="med" len="med"/>
                    </a:lnT>
                    <a:lnB w="12700" cap="flat" cmpd="sng" algn="ctr">
                      <a:solidFill>
                        <a:srgbClr val="414141"/>
                      </a:solidFill>
                      <a:prstDash val="solid"/>
                      <a:round/>
                      <a:headEnd type="none" w="med" len="med"/>
                      <a:tailEnd type="none" w="med" len="med"/>
                    </a:lnB>
                    <a:lnTlToBr w="12700" cmpd="sng">
                      <a:noFill/>
                      <a:prstDash val="solid"/>
                    </a:lnTlToBr>
                    <a:lnBlToTr w="12700" cmpd="sng">
                      <a:noFill/>
                      <a:prstDash val="solid"/>
                    </a:lnBlToTr>
                    <a:solidFill>
                      <a:srgbClr val="74B6A8">
                        <a:alpha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9pPr>
                    </a:lstStyle>
                    <a:p>
                      <a:r>
                        <a:rPr lang="en-US" sz="1800" dirty="0">
                          <a:latin typeface="Gill Sans MT" panose="020B0502020104020203" pitchFamily="34" charset="77"/>
                        </a:rPr>
                        <a:t>Graph Triplet-Loss Network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14141"/>
                      </a:solidFill>
                      <a:prstDash val="solid"/>
                      <a:round/>
                      <a:headEnd type="none" w="med" len="med"/>
                      <a:tailEnd type="none" w="med" len="med"/>
                    </a:lnT>
                    <a:lnB w="12700" cap="flat" cmpd="sng" algn="ctr">
                      <a:solidFill>
                        <a:srgbClr val="414141"/>
                      </a:solidFill>
                      <a:prstDash val="solid"/>
                      <a:round/>
                      <a:headEnd type="none" w="med" len="med"/>
                      <a:tailEnd type="none" w="med" len="med"/>
                    </a:lnB>
                    <a:lnTlToBr w="12700" cmpd="sng">
                      <a:noFill/>
                      <a:prstDash val="solid"/>
                    </a:lnTlToBr>
                    <a:lnBlToTr w="12700" cmpd="sng">
                      <a:noFill/>
                      <a:prstDash val="solid"/>
                    </a:lnBlToTr>
                    <a:solidFill>
                      <a:srgbClr val="74B6A8">
                        <a:alpha val="20000"/>
                      </a:srgbClr>
                    </a:solidFill>
                  </a:tcPr>
                </a:tc>
                <a:extLst>
                  <a:ext uri="{0D108BD9-81ED-4DB2-BD59-A6C34878D82A}">
                    <a16:rowId xmlns:a16="http://schemas.microsoft.com/office/drawing/2014/main" val="3277317329"/>
                  </a:ext>
                </a:extLst>
              </a:tr>
            </a:tbl>
          </a:graphicData>
        </a:graphic>
      </p:graphicFrame>
    </p:spTree>
    <p:extLst>
      <p:ext uri="{BB962C8B-B14F-4D97-AF65-F5344CB8AC3E}">
        <p14:creationId xmlns:p14="http://schemas.microsoft.com/office/powerpoint/2010/main" val="321947931"/>
      </p:ext>
    </p:extLst>
  </p:cSld>
  <p:clrMapOvr>
    <a:masterClrMapping/>
  </p:clrMapOvr>
  <p:transition spd="med" advTm="10055"/>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B4490-8B00-034C-8292-79A49B92FE71}"/>
              </a:ext>
            </a:extLst>
          </p:cNvPr>
          <p:cNvSpPr>
            <a:spLocks noGrp="1"/>
          </p:cNvSpPr>
          <p:nvPr>
            <p:ph type="title"/>
          </p:nvPr>
        </p:nvSpPr>
        <p:spPr/>
        <p:txBody>
          <a:bodyPr>
            <a:normAutofit/>
          </a:bodyPr>
          <a:lstStyle/>
          <a:p>
            <a:r>
              <a:rPr lang="en-US" sz="4400" dirty="0"/>
              <a:t>Binary Code is Prevalent</a:t>
            </a:r>
          </a:p>
        </p:txBody>
      </p:sp>
      <p:sp>
        <p:nvSpPr>
          <p:cNvPr id="5" name="Google Shape;516;p37">
            <a:extLst>
              <a:ext uri="{FF2B5EF4-FFF2-40B4-BE49-F238E27FC236}">
                <a16:creationId xmlns:a16="http://schemas.microsoft.com/office/drawing/2014/main" id="{3883407A-2F23-A94B-AEE8-49A923ACF11F}"/>
              </a:ext>
            </a:extLst>
          </p:cNvPr>
          <p:cNvSpPr txBox="1">
            <a:spLocks noGrp="1"/>
          </p:cNvSpPr>
          <p:nvPr>
            <p:ph type="body" idx="1"/>
          </p:nvPr>
        </p:nvSpPr>
        <p:spPr>
          <a:xfrm>
            <a:off x="238856" y="951930"/>
            <a:ext cx="11591194" cy="1716352"/>
          </a:xfrm>
          <a:prstGeom prst="rect">
            <a:avLst/>
          </a:prstGeom>
        </p:spPr>
        <p:txBody>
          <a:bodyPr spcFirstLastPara="1" wrap="square" lIns="91425" tIns="91425" rIns="91425" bIns="91425" anchor="t" anchorCtr="0">
            <a:noAutofit/>
          </a:bodyPr>
          <a:lstStyle/>
          <a:p>
            <a:pPr marL="457200" indent="-342900">
              <a:spcBef>
                <a:spcPts val="1200"/>
              </a:spcBef>
              <a:buClr>
                <a:srgbClr val="000000"/>
              </a:buClr>
              <a:buSzPts val="1800"/>
              <a:buFont typeface="Nunito"/>
              <a:buChar char="●"/>
            </a:pPr>
            <a:r>
              <a:rPr lang="en-US" sz="2400" dirty="0">
                <a:latin typeface="Gill Sans MT" panose="020B0502020104020203" pitchFamily="34" charset="77"/>
                <a:sym typeface="Nunito"/>
              </a:rPr>
              <a:t>Software vendors usually do not share the source code.</a:t>
            </a:r>
            <a:br>
              <a:rPr lang="en-US" sz="2400" dirty="0">
                <a:latin typeface="Gill Sans MT" panose="020B0502020104020203" pitchFamily="34" charset="77"/>
                <a:sym typeface="Nunito"/>
              </a:rPr>
            </a:br>
            <a:endParaRPr lang="en" sz="2400" dirty="0">
              <a:latin typeface="Gill Sans MT" panose="020B0502020104020203" pitchFamily="34" charset="77"/>
              <a:ea typeface="Nunito"/>
              <a:cs typeface="Nunito"/>
              <a:sym typeface="Nunito"/>
            </a:endParaRPr>
          </a:p>
          <a:p>
            <a:pPr marL="457200" indent="-342900">
              <a:spcBef>
                <a:spcPts val="1200"/>
              </a:spcBef>
              <a:buClr>
                <a:srgbClr val="000000"/>
              </a:buClr>
              <a:buSzPts val="1800"/>
              <a:buFont typeface="Nunito"/>
              <a:buChar char="●"/>
            </a:pPr>
            <a:r>
              <a:rPr lang="en" sz="2400" dirty="0">
                <a:latin typeface="Gill Sans MT" panose="020B0502020104020203" pitchFamily="34" charset="77"/>
                <a:ea typeface="Nunito"/>
                <a:cs typeface="Nunito"/>
                <a:sym typeface="Nunito"/>
              </a:rPr>
              <a:t>A significant number of binaries are running in the wild, </a:t>
            </a:r>
            <a:r>
              <a:rPr lang="en" sz="2400" dirty="0">
                <a:latin typeface="Gill Sans MT" panose="020B0502020104020203" pitchFamily="34" charset="77"/>
              </a:rPr>
              <a:t>e.g., firmware of IoT devices.</a:t>
            </a:r>
            <a:r>
              <a:rPr lang="en" sz="2400" dirty="0">
                <a:latin typeface="Gill Sans MT" panose="020B0502020104020203" pitchFamily="34" charset="77"/>
                <a:ea typeface="Nunito"/>
                <a:cs typeface="Nunito"/>
                <a:sym typeface="Nunito"/>
              </a:rPr>
              <a:t> </a:t>
            </a:r>
          </a:p>
          <a:p>
            <a:pPr marL="419100" lvl="1" indent="0">
              <a:spcBef>
                <a:spcPts val="1200"/>
              </a:spcBef>
              <a:buClr>
                <a:srgbClr val="000000"/>
              </a:buClr>
              <a:buSzPts val="1800"/>
              <a:buNone/>
            </a:pPr>
            <a:endParaRPr sz="2400" dirty="0">
              <a:latin typeface="Gill Sans MT" panose="020B0502020104020203" pitchFamily="34" charset="77"/>
            </a:endParaRPr>
          </a:p>
        </p:txBody>
      </p:sp>
      <p:pic>
        <p:nvPicPr>
          <p:cNvPr id="22" name="Picture 21" descr="Diagram, schematic&#10;&#10;Description automatically generated">
            <a:extLst>
              <a:ext uri="{FF2B5EF4-FFF2-40B4-BE49-F238E27FC236}">
                <a16:creationId xmlns:a16="http://schemas.microsoft.com/office/drawing/2014/main" id="{5D40E537-63FB-9B48-A992-F91F235941D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62306" y="3335346"/>
            <a:ext cx="5950654" cy="3347243"/>
          </a:xfrm>
          <a:prstGeom prst="rect">
            <a:avLst/>
          </a:prstGeom>
        </p:spPr>
      </p:pic>
      <p:grpSp>
        <p:nvGrpSpPr>
          <p:cNvPr id="13" name="Group 12">
            <a:extLst>
              <a:ext uri="{FF2B5EF4-FFF2-40B4-BE49-F238E27FC236}">
                <a16:creationId xmlns:a16="http://schemas.microsoft.com/office/drawing/2014/main" id="{A42CE8A6-28A9-7846-A670-68D0A9E43728}"/>
              </a:ext>
            </a:extLst>
          </p:cNvPr>
          <p:cNvGrpSpPr/>
          <p:nvPr/>
        </p:nvGrpSpPr>
        <p:grpSpPr>
          <a:xfrm>
            <a:off x="6451026" y="3274330"/>
            <a:ext cx="5605516" cy="3608671"/>
            <a:chOff x="6601633" y="3325161"/>
            <a:chExt cx="5605516" cy="3608671"/>
          </a:xfrm>
        </p:grpSpPr>
        <p:sp>
          <p:nvSpPr>
            <p:cNvPr id="10" name="TextBox 9">
              <a:extLst>
                <a:ext uri="{FF2B5EF4-FFF2-40B4-BE49-F238E27FC236}">
                  <a16:creationId xmlns:a16="http://schemas.microsoft.com/office/drawing/2014/main" id="{D89BB2A5-AEC5-3146-8DFA-7D97B4BEDFC7}"/>
                </a:ext>
              </a:extLst>
            </p:cNvPr>
            <p:cNvSpPr txBox="1"/>
            <p:nvPr/>
          </p:nvSpPr>
          <p:spPr>
            <a:xfrm>
              <a:off x="10942165" y="6646574"/>
              <a:ext cx="1138136"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source: </a:t>
              </a:r>
              <a:r>
                <a:rPr kumimoji="0" lang="en-US" sz="1200" b="0" i="0" u="none" strike="noStrike" kern="0" cap="none" spc="0" normalizeH="0" baseline="0" noProof="0" dirty="0" err="1">
                  <a:ln>
                    <a:noFill/>
                  </a:ln>
                  <a:solidFill>
                    <a:srgbClr val="414141"/>
                  </a:solidFill>
                  <a:effectLst/>
                  <a:uLnTx/>
                  <a:uFillTx/>
                  <a:latin typeface="Gill Sans MT" panose="020B0502020104020203" pitchFamily="34" charset="77"/>
                  <a:ea typeface="Palatino"/>
                  <a:sym typeface="Palatino"/>
                </a:rPr>
                <a:t>statista</a:t>
              </a:r>
              <a:endParaRPr kumimoji="0" lang="en-US" sz="12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endParaRPr>
            </a:p>
          </p:txBody>
        </p:sp>
        <p:grpSp>
          <p:nvGrpSpPr>
            <p:cNvPr id="24" name="Group 23">
              <a:extLst>
                <a:ext uri="{FF2B5EF4-FFF2-40B4-BE49-F238E27FC236}">
                  <a16:creationId xmlns:a16="http://schemas.microsoft.com/office/drawing/2014/main" id="{D704FB44-4398-BD43-9382-F261A58E80A3}"/>
                </a:ext>
              </a:extLst>
            </p:cNvPr>
            <p:cNvGrpSpPr/>
            <p:nvPr/>
          </p:nvGrpSpPr>
          <p:grpSpPr>
            <a:xfrm>
              <a:off x="6601633" y="3325161"/>
              <a:ext cx="5605516" cy="3373206"/>
              <a:chOff x="6528523" y="2447311"/>
              <a:chExt cx="5605516" cy="3373206"/>
            </a:xfrm>
          </p:grpSpPr>
          <p:graphicFrame>
            <p:nvGraphicFramePr>
              <p:cNvPr id="9" name="Chart 8">
                <a:extLst>
                  <a:ext uri="{FF2B5EF4-FFF2-40B4-BE49-F238E27FC236}">
                    <a16:creationId xmlns:a16="http://schemas.microsoft.com/office/drawing/2014/main" id="{D1DC92A6-C77F-8449-AB25-3195A33EB2AB}"/>
                  </a:ext>
                </a:extLst>
              </p:cNvPr>
              <p:cNvGraphicFramePr>
                <a:graphicFrameLocks/>
              </p:cNvGraphicFramePr>
              <p:nvPr/>
            </p:nvGraphicFramePr>
            <p:xfrm>
              <a:off x="6660339" y="3227151"/>
              <a:ext cx="5473700" cy="2593366"/>
            </p:xfrm>
            <a:graphic>
              <a:graphicData uri="http://schemas.openxmlformats.org/drawingml/2006/chart">
                <c:chart xmlns:c="http://schemas.openxmlformats.org/drawingml/2006/chart" xmlns:r="http://schemas.openxmlformats.org/officeDocument/2006/relationships" r:id="rId6"/>
              </a:graphicData>
            </a:graphic>
          </p:graphicFrame>
          <p:sp>
            <p:nvSpPr>
              <p:cNvPr id="3" name="TextBox 2">
                <a:extLst>
                  <a:ext uri="{FF2B5EF4-FFF2-40B4-BE49-F238E27FC236}">
                    <a16:creationId xmlns:a16="http://schemas.microsoft.com/office/drawing/2014/main" id="{5480EF49-AB6A-0649-ACF6-FA9B9BD759FC}"/>
                  </a:ext>
                </a:extLst>
              </p:cNvPr>
              <p:cNvSpPr txBox="1"/>
              <p:nvPr/>
            </p:nvSpPr>
            <p:spPr>
              <a:xfrm>
                <a:off x="10032477" y="4101575"/>
                <a:ext cx="836578"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US" sz="1400" dirty="0">
                    <a:solidFill>
                      <a:srgbClr val="FF0000"/>
                    </a:solidFill>
                    <a:latin typeface="Gill Sans MT" panose="020B0502020104020203" pitchFamily="34" charset="77"/>
                  </a:rPr>
                  <a:t>40</a:t>
                </a:r>
                <a:r>
                  <a:rPr kumimoji="0" lang="en-US" sz="1400" b="0" i="0" u="none" strike="noStrike" kern="0" cap="none" spc="0" normalizeH="0" baseline="0" noProof="0" dirty="0">
                    <a:ln>
                      <a:noFill/>
                    </a:ln>
                    <a:solidFill>
                      <a:srgbClr val="FF0000"/>
                    </a:solidFill>
                    <a:effectLst/>
                    <a:uLnTx/>
                    <a:uFillTx/>
                    <a:latin typeface="Gill Sans MT" panose="020B0502020104020203" pitchFamily="34" charset="77"/>
                    <a:ea typeface="Palatino"/>
                    <a:sym typeface="Palatino"/>
                  </a:rPr>
                  <a:t> Billion</a:t>
                </a:r>
              </a:p>
            </p:txBody>
          </p:sp>
          <p:sp>
            <p:nvSpPr>
              <p:cNvPr id="11" name="TextBox 10">
                <a:extLst>
                  <a:ext uri="{FF2B5EF4-FFF2-40B4-BE49-F238E27FC236}">
                    <a16:creationId xmlns:a16="http://schemas.microsoft.com/office/drawing/2014/main" id="{76752ECE-512C-3D4D-9FA1-30BF0B9C70FF}"/>
                  </a:ext>
                </a:extLst>
              </p:cNvPr>
              <p:cNvSpPr txBox="1"/>
              <p:nvPr/>
            </p:nvSpPr>
            <p:spPr>
              <a:xfrm>
                <a:off x="11297461" y="3110964"/>
                <a:ext cx="836578"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0000"/>
                    </a:solidFill>
                    <a:effectLst/>
                    <a:uLnTx/>
                    <a:uFillTx/>
                    <a:latin typeface="Gill Sans MT" panose="020B0502020104020203" pitchFamily="34" charset="77"/>
                    <a:ea typeface="Palatino"/>
                    <a:sym typeface="Palatino"/>
                  </a:rPr>
                  <a:t>75 Billion</a:t>
                </a:r>
              </a:p>
            </p:txBody>
          </p:sp>
          <p:sp>
            <p:nvSpPr>
              <p:cNvPr id="12" name="Rectangle 11">
                <a:extLst>
                  <a:ext uri="{FF2B5EF4-FFF2-40B4-BE49-F238E27FC236}">
                    <a16:creationId xmlns:a16="http://schemas.microsoft.com/office/drawing/2014/main" id="{9302FF47-9956-C64E-8652-97F02201E28A}"/>
                  </a:ext>
                </a:extLst>
              </p:cNvPr>
              <p:cNvSpPr/>
              <p:nvPr/>
            </p:nvSpPr>
            <p:spPr>
              <a:xfrm>
                <a:off x="6528523" y="2447311"/>
                <a:ext cx="5384699" cy="338554"/>
              </a:xfrm>
              <a:prstGeom prst="rect">
                <a:avLst/>
              </a:prstGeom>
            </p:spPr>
            <p:txBody>
              <a:bodyPr wrap="square">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432FF"/>
                    </a:solidFill>
                    <a:effectLst/>
                    <a:uLnTx/>
                    <a:uFillTx/>
                    <a:latin typeface="Gill Sans MT" panose="020B0502020104020203" pitchFamily="34" charset="77"/>
                    <a:ea typeface="Palatino"/>
                    <a:sym typeface="Palatino"/>
                  </a:rPr>
                  <a:t>Num. of Connected IoT Devices from 2015 to 2025</a:t>
                </a:r>
              </a:p>
            </p:txBody>
          </p:sp>
        </p:grpSp>
        <p:sp>
          <p:nvSpPr>
            <p:cNvPr id="6" name="TextBox 5">
              <a:extLst>
                <a:ext uri="{FF2B5EF4-FFF2-40B4-BE49-F238E27FC236}">
                  <a16:creationId xmlns:a16="http://schemas.microsoft.com/office/drawing/2014/main" id="{9EC7BB3F-9775-B449-B174-CA31DF00F0C5}"/>
                </a:ext>
              </a:extLst>
            </p:cNvPr>
            <p:cNvSpPr txBox="1"/>
            <p:nvPr/>
          </p:nvSpPr>
          <p:spPr>
            <a:xfrm>
              <a:off x="6880411" y="3786965"/>
              <a:ext cx="1611630"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14141">
                      <a:lumMod val="50000"/>
                    </a:srgbClr>
                  </a:solidFill>
                  <a:effectLst/>
                  <a:uLnTx/>
                  <a:uFillTx/>
                  <a:latin typeface="Gill Sans MT" panose="020B0502020104020203" pitchFamily="34" charset="77"/>
                  <a:ea typeface="Palatino"/>
                  <a:sym typeface="Palatino"/>
                </a:rPr>
                <a:t>Count in billion</a:t>
              </a:r>
            </a:p>
          </p:txBody>
        </p:sp>
      </p:grpSp>
      <p:sp>
        <p:nvSpPr>
          <p:cNvPr id="14" name="Slide Number Placeholder 3">
            <a:extLst>
              <a:ext uri="{FF2B5EF4-FFF2-40B4-BE49-F238E27FC236}">
                <a16:creationId xmlns:a16="http://schemas.microsoft.com/office/drawing/2014/main" id="{E075D5B3-C204-A841-B246-456F4DE35E38}"/>
              </a:ext>
            </a:extLst>
          </p:cNvPr>
          <p:cNvSpPr txBox="1">
            <a:spLocks/>
          </p:cNvSpPr>
          <p:nvPr/>
        </p:nvSpPr>
        <p:spPr>
          <a:xfrm>
            <a:off x="5646180" y="6585820"/>
            <a:ext cx="449820" cy="272180"/>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1pPr>
            <a:lvl2pPr marL="0" marR="0" indent="1143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2pPr>
            <a:lvl3pPr marL="0" marR="0" indent="2286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3pPr>
            <a:lvl4pPr marL="0" marR="0" indent="3429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4pPr>
            <a:lvl5pPr marL="0" marR="0" indent="4572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5pPr>
            <a:lvl6pPr marL="0" marR="0" indent="5715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6pPr>
            <a:lvl7pPr marL="0" marR="0" indent="6858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7pPr>
            <a:lvl8pPr marL="0" marR="0" indent="8001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8pPr>
            <a:lvl9pPr marL="0" marR="0" indent="9144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9p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16</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Tree>
    <p:custDataLst>
      <p:tags r:id="rId1"/>
    </p:custDataLst>
    <p:extLst>
      <p:ext uri="{BB962C8B-B14F-4D97-AF65-F5344CB8AC3E}">
        <p14:creationId xmlns:p14="http://schemas.microsoft.com/office/powerpoint/2010/main" val="450544336"/>
      </p:ext>
    </p:extLst>
  </p:cSld>
  <p:clrMapOvr>
    <a:masterClrMapping/>
  </p:clrMapOvr>
  <p:transition spd="med" advTm="2509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1137-A975-AA40-81FA-7036B9516AB6}"/>
              </a:ext>
            </a:extLst>
          </p:cNvPr>
          <p:cNvSpPr>
            <a:spLocks noGrp="1"/>
          </p:cNvSpPr>
          <p:nvPr>
            <p:ph type="title"/>
          </p:nvPr>
        </p:nvSpPr>
        <p:spPr/>
        <p:txBody>
          <a:bodyPr>
            <a:normAutofit/>
          </a:bodyPr>
          <a:lstStyle/>
          <a:p>
            <a:r>
              <a:rPr lang="en-US" sz="4400" dirty="0"/>
              <a:t>Research Problem</a:t>
            </a:r>
          </a:p>
        </p:txBody>
      </p:sp>
      <p:sp>
        <p:nvSpPr>
          <p:cNvPr id="3" name="Text Placeholder 2">
            <a:extLst>
              <a:ext uri="{FF2B5EF4-FFF2-40B4-BE49-F238E27FC236}">
                <a16:creationId xmlns:a16="http://schemas.microsoft.com/office/drawing/2014/main" id="{FF1920FE-9244-4D4D-B7D0-6E47DB0F2E7E}"/>
              </a:ext>
            </a:extLst>
          </p:cNvPr>
          <p:cNvSpPr>
            <a:spLocks noGrp="1"/>
          </p:cNvSpPr>
          <p:nvPr>
            <p:ph type="body" idx="1"/>
          </p:nvPr>
        </p:nvSpPr>
        <p:spPr>
          <a:xfrm>
            <a:off x="616073" y="1040131"/>
            <a:ext cx="10939658" cy="3486150"/>
          </a:xfrm>
        </p:spPr>
        <p:txBody>
          <a:bodyPr>
            <a:noAutofit/>
          </a:bodyPr>
          <a:lstStyle/>
          <a:p>
            <a:pPr marL="457200" lvl="0" indent="-342900">
              <a:spcBef>
                <a:spcPts val="1100"/>
              </a:spcBef>
              <a:buClr>
                <a:srgbClr val="000000"/>
              </a:buClr>
              <a:buSzPts val="1800"/>
              <a:buChar char="●"/>
            </a:pPr>
            <a:r>
              <a:rPr lang="en-US" sz="2400" dirty="0">
                <a:latin typeface="Gill Sans MT" panose="020B0502020104020203" pitchFamily="34" charset="77"/>
              </a:rPr>
              <a:t>Motivation</a:t>
            </a:r>
          </a:p>
          <a:p>
            <a:pPr marL="762000" lvl="1" indent="-342900">
              <a:spcBef>
                <a:spcPts val="1100"/>
              </a:spcBef>
              <a:buClr>
                <a:srgbClr val="000000"/>
              </a:buClr>
              <a:buSzPts val="1800"/>
              <a:buChar char="●"/>
            </a:pPr>
            <a:r>
              <a:rPr lang="en-US" sz="2200" dirty="0">
                <a:latin typeface="Gill Sans MT" panose="020B0502020104020203" pitchFamily="34" charset="77"/>
              </a:rPr>
              <a:t>Open-source libraries are widely used in binaries, e.g., OpenSSL.</a:t>
            </a:r>
          </a:p>
          <a:p>
            <a:pPr marL="762000" lvl="1" indent="-342900">
              <a:spcBef>
                <a:spcPts val="1100"/>
              </a:spcBef>
              <a:buClr>
                <a:srgbClr val="000000"/>
              </a:buClr>
              <a:buSzPts val="1800"/>
              <a:buChar char="●"/>
            </a:pPr>
            <a:r>
              <a:rPr lang="en-US" sz="2200" dirty="0">
                <a:latin typeface="Gill Sans MT" panose="020B0502020104020203" pitchFamily="34" charset="77"/>
              </a:rPr>
              <a:t>Up to </a:t>
            </a:r>
            <a:r>
              <a:rPr lang="en-US" sz="2200" i="1" dirty="0">
                <a:solidFill>
                  <a:srgbClr val="FF0000"/>
                </a:solidFill>
                <a:latin typeface="Gill Sans MT" panose="020B0502020104020203" pitchFamily="34" charset="77"/>
              </a:rPr>
              <a:t>80%</a:t>
            </a:r>
            <a:r>
              <a:rPr lang="en-US" sz="2200" dirty="0">
                <a:solidFill>
                  <a:srgbClr val="FF0000"/>
                </a:solidFill>
                <a:latin typeface="Gill Sans MT" panose="020B0502020104020203" pitchFamily="34" charset="77"/>
              </a:rPr>
              <a:t> </a:t>
            </a:r>
            <a:r>
              <a:rPr lang="en-US" sz="2200" dirty="0">
                <a:latin typeface="Gill Sans MT" panose="020B0502020104020203" pitchFamily="34" charset="77"/>
              </a:rPr>
              <a:t>of the binaries in IoT firmware still use third-party libraries with </a:t>
            </a:r>
            <a:r>
              <a:rPr lang="en-US" sz="2200" i="1" dirty="0">
                <a:solidFill>
                  <a:srgbClr val="FF0000"/>
                </a:solidFill>
                <a:latin typeface="Gill Sans MT" panose="020B0502020104020203" pitchFamily="34" charset="77"/>
              </a:rPr>
              <a:t>already discovered vulnerabilities.</a:t>
            </a:r>
            <a:br>
              <a:rPr lang="en-US" sz="2000" i="1" dirty="0">
                <a:solidFill>
                  <a:srgbClr val="FF0000"/>
                </a:solidFill>
                <a:latin typeface="Gill Sans MT" panose="020B0502020104020203" pitchFamily="34" charset="77"/>
              </a:rPr>
            </a:br>
            <a:endParaRPr lang="en-US" sz="2000" i="1" dirty="0">
              <a:solidFill>
                <a:srgbClr val="FF0000"/>
              </a:solidFill>
              <a:latin typeface="Gill Sans MT" panose="020B0502020104020203" pitchFamily="34" charset="77"/>
            </a:endParaRPr>
          </a:p>
          <a:p>
            <a:pPr>
              <a:spcBef>
                <a:spcPts val="1100"/>
              </a:spcBef>
            </a:pPr>
            <a:r>
              <a:rPr lang="en-US" sz="2400" dirty="0"/>
              <a:t>Research Problem</a:t>
            </a:r>
          </a:p>
          <a:p>
            <a:pPr lvl="1">
              <a:spcBef>
                <a:spcPts val="1100"/>
              </a:spcBef>
            </a:pPr>
            <a:r>
              <a:rPr lang="en-US" sz="2200" dirty="0"/>
              <a:t>How to scalably check whether the already discovered vulnerabilities (</a:t>
            </a:r>
            <a:r>
              <a:rPr lang="en-US" sz="2200" i="1" dirty="0">
                <a:solidFill>
                  <a:srgbClr val="0432FF"/>
                </a:solidFill>
              </a:rPr>
              <a:t>source</a:t>
            </a:r>
            <a:r>
              <a:rPr lang="en-US" sz="2200" i="1" dirty="0"/>
              <a:t> </a:t>
            </a:r>
            <a:r>
              <a:rPr lang="en-US" sz="2200" i="1" dirty="0">
                <a:solidFill>
                  <a:srgbClr val="0432FF"/>
                </a:solidFill>
              </a:rPr>
              <a:t>code</a:t>
            </a:r>
            <a:r>
              <a:rPr lang="en-US" sz="2200" dirty="0"/>
              <a:t>) still exist in the </a:t>
            </a:r>
            <a:r>
              <a:rPr lang="en-US" sz="2200" i="1" dirty="0">
                <a:solidFill>
                  <a:srgbClr val="0432FF"/>
                </a:solidFill>
              </a:rPr>
              <a:t>unknow</a:t>
            </a:r>
            <a:r>
              <a:rPr lang="en-US" sz="2200" dirty="0"/>
              <a:t> </a:t>
            </a:r>
            <a:r>
              <a:rPr lang="en-US" sz="2200" i="1" dirty="0">
                <a:solidFill>
                  <a:srgbClr val="0432FF"/>
                </a:solidFill>
              </a:rPr>
              <a:t>binary code</a:t>
            </a:r>
            <a:r>
              <a:rPr lang="en-US" sz="2200" dirty="0"/>
              <a:t>.</a:t>
            </a:r>
          </a:p>
        </p:txBody>
      </p:sp>
      <p:sp>
        <p:nvSpPr>
          <p:cNvPr id="4" name="Slide Number Placeholder 3">
            <a:extLst>
              <a:ext uri="{FF2B5EF4-FFF2-40B4-BE49-F238E27FC236}">
                <a16:creationId xmlns:a16="http://schemas.microsoft.com/office/drawing/2014/main" id="{40EA75D7-A856-7949-91E1-957038EB01E2}"/>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17</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pic>
        <p:nvPicPr>
          <p:cNvPr id="5" name="Picture 12" descr="How to Detect Malware On Your Website">
            <a:extLst>
              <a:ext uri="{FF2B5EF4-FFF2-40B4-BE49-F238E27FC236}">
                <a16:creationId xmlns:a16="http://schemas.microsoft.com/office/drawing/2014/main" id="{51CC5826-BDD2-834D-BE9E-0F97C8CAB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689" y="4753232"/>
            <a:ext cx="2384721" cy="16550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18936A-D782-9140-872D-AB9402505A68}"/>
              </a:ext>
            </a:extLst>
          </p:cNvPr>
          <p:cNvSpPr txBox="1"/>
          <p:nvPr/>
        </p:nvSpPr>
        <p:spPr>
          <a:xfrm>
            <a:off x="616073" y="6314866"/>
            <a:ext cx="10711126"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[NDSS’13] Cui, Ang, Michael Costello, and Salvatore </a:t>
            </a:r>
            <a:r>
              <a:rPr kumimoji="0" lang="en-US" sz="1200" b="0" i="0" u="none" strike="noStrike" kern="0" cap="none" spc="0" normalizeH="0" baseline="0" noProof="0" dirty="0" err="1">
                <a:ln>
                  <a:noFill/>
                </a:ln>
                <a:solidFill>
                  <a:srgbClr val="414141"/>
                </a:solidFill>
                <a:effectLst/>
                <a:uLnTx/>
                <a:uFillTx/>
                <a:latin typeface="Gill Sans MT" panose="020B0502020104020203" pitchFamily="34" charset="77"/>
                <a:ea typeface="Palatino"/>
                <a:sym typeface="Palatino"/>
              </a:rPr>
              <a:t>Stolfo</a:t>
            </a:r>
            <a:r>
              <a:rPr kumimoji="0" lang="en-US" sz="12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 "When firmware modifications attack: A case study of embedded exploitation." (2013). In NDSS.</a:t>
            </a:r>
          </a:p>
        </p:txBody>
      </p:sp>
    </p:spTree>
    <p:custDataLst>
      <p:tags r:id="rId1"/>
    </p:custDataLst>
    <p:extLst>
      <p:ext uri="{BB962C8B-B14F-4D97-AF65-F5344CB8AC3E}">
        <p14:creationId xmlns:p14="http://schemas.microsoft.com/office/powerpoint/2010/main" val="4038766017"/>
      </p:ext>
    </p:extLst>
  </p:cSld>
  <p:clrMapOvr>
    <a:masterClrMapping/>
  </p:clrMapOvr>
  <p:transition spd="med" advTm="2693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0B22A-9C23-E341-A4FB-7CBC3EE0EEF2}"/>
              </a:ext>
            </a:extLst>
          </p:cNvPr>
          <p:cNvSpPr>
            <a:spLocks noGrp="1"/>
          </p:cNvSpPr>
          <p:nvPr>
            <p:ph type="title"/>
          </p:nvPr>
        </p:nvSpPr>
        <p:spPr/>
        <p:txBody>
          <a:bodyPr>
            <a:normAutofit/>
          </a:bodyPr>
          <a:lstStyle/>
          <a:p>
            <a:r>
              <a:rPr lang="en-US" sz="4400" dirty="0"/>
              <a:t>Similarity-Based Solution</a:t>
            </a:r>
          </a:p>
        </p:txBody>
      </p:sp>
      <p:sp>
        <p:nvSpPr>
          <p:cNvPr id="3" name="Text Placeholder 2">
            <a:extLst>
              <a:ext uri="{FF2B5EF4-FFF2-40B4-BE49-F238E27FC236}">
                <a16:creationId xmlns:a16="http://schemas.microsoft.com/office/drawing/2014/main" id="{CF1D4FA1-11C7-6841-BABC-9C9B257BD191}"/>
              </a:ext>
            </a:extLst>
          </p:cNvPr>
          <p:cNvSpPr>
            <a:spLocks noGrp="1"/>
          </p:cNvSpPr>
          <p:nvPr>
            <p:ph type="body" idx="1"/>
          </p:nvPr>
        </p:nvSpPr>
        <p:spPr>
          <a:xfrm>
            <a:off x="397102" y="1005061"/>
            <a:ext cx="11318649" cy="3231952"/>
          </a:xfrm>
        </p:spPr>
        <p:txBody>
          <a:bodyPr>
            <a:normAutofit fontScale="92500"/>
          </a:bodyPr>
          <a:lstStyle/>
          <a:p>
            <a:pPr hangingPunct="1">
              <a:spcBef>
                <a:spcPts val="1100"/>
              </a:spcBef>
            </a:pPr>
            <a:r>
              <a:rPr lang="en-US" sz="2400" dirty="0"/>
              <a:t>Source-Binary Code Similarity for Vulnerability Detection</a:t>
            </a:r>
          </a:p>
          <a:p>
            <a:pPr lvl="1">
              <a:spcBef>
                <a:spcPts val="1100"/>
              </a:spcBef>
            </a:pPr>
            <a:r>
              <a:rPr lang="en-US" sz="2200" dirty="0"/>
              <a:t>If an </a:t>
            </a:r>
            <a:r>
              <a:rPr lang="en-US" sz="2200" i="1" dirty="0">
                <a:solidFill>
                  <a:srgbClr val="0432FF"/>
                </a:solidFill>
              </a:rPr>
              <a:t>unknown code </a:t>
            </a:r>
            <a:r>
              <a:rPr lang="en-US" sz="2200" dirty="0"/>
              <a:t>is similar to a</a:t>
            </a:r>
            <a:r>
              <a:rPr lang="zh-CN" altLang="en-US" sz="2200" dirty="0"/>
              <a:t> </a:t>
            </a:r>
            <a:r>
              <a:rPr lang="en-US" sz="2200" i="1" dirty="0">
                <a:solidFill>
                  <a:srgbClr val="0432FF"/>
                </a:solidFill>
              </a:rPr>
              <a:t>discovered vulnerability template</a:t>
            </a:r>
            <a:r>
              <a:rPr lang="en-US" sz="2200" dirty="0"/>
              <a:t>, then the unknown code is potentially to have the same vulnerability.</a:t>
            </a:r>
          </a:p>
          <a:p>
            <a:pPr>
              <a:spcBef>
                <a:spcPts val="1100"/>
              </a:spcBef>
            </a:pPr>
            <a:r>
              <a:rPr lang="en-US" sz="2400" dirty="0"/>
              <a:t>Challenge:</a:t>
            </a:r>
          </a:p>
          <a:p>
            <a:pPr lvl="1">
              <a:spcBef>
                <a:spcPts val="1100"/>
              </a:spcBef>
            </a:pPr>
            <a:r>
              <a:rPr lang="en-US" sz="2200" dirty="0"/>
              <a:t>The source and binary code are </a:t>
            </a:r>
            <a:r>
              <a:rPr lang="en-US" sz="2200" i="1" dirty="0">
                <a:solidFill>
                  <a:srgbClr val="FF0000"/>
                </a:solidFill>
              </a:rPr>
              <a:t>not in a canonicalized form</a:t>
            </a:r>
            <a:r>
              <a:rPr lang="en-US" sz="2200" dirty="0"/>
              <a:t>.</a:t>
            </a:r>
          </a:p>
          <a:p>
            <a:pPr>
              <a:spcBef>
                <a:spcPts val="1100"/>
              </a:spcBef>
            </a:pPr>
            <a:r>
              <a:rPr lang="en-US" sz="2400" dirty="0"/>
              <a:t>Existing Solution:</a:t>
            </a:r>
          </a:p>
          <a:p>
            <a:pPr lvl="1">
              <a:spcBef>
                <a:spcPts val="1100"/>
              </a:spcBef>
            </a:pPr>
            <a:r>
              <a:rPr lang="en-US" sz="2200" dirty="0"/>
              <a:t>Transform the problem to </a:t>
            </a:r>
            <a:r>
              <a:rPr lang="en-US" sz="2200" i="1" dirty="0">
                <a:solidFill>
                  <a:srgbClr val="0432FF"/>
                </a:solidFill>
                <a:sym typeface="Wingdings" pitchFamily="2" charset="2"/>
              </a:rPr>
              <a:t>binary code similarity detection </a:t>
            </a:r>
            <a:r>
              <a:rPr lang="en-US" sz="2200" dirty="0">
                <a:solidFill>
                  <a:schemeClr val="tx1">
                    <a:lumMod val="50000"/>
                  </a:schemeClr>
                </a:solidFill>
                <a:sym typeface="Wingdings" pitchFamily="2" charset="2"/>
              </a:rPr>
              <a:t>by</a:t>
            </a:r>
            <a:r>
              <a:rPr lang="en-US" sz="2200" i="1" dirty="0">
                <a:solidFill>
                  <a:srgbClr val="0432FF"/>
                </a:solidFill>
                <a:sym typeface="Wingdings" pitchFamily="2" charset="2"/>
              </a:rPr>
              <a:t> </a:t>
            </a:r>
            <a:r>
              <a:rPr lang="en-US" sz="2200" dirty="0"/>
              <a:t>compiling the source code to a binary.</a:t>
            </a:r>
          </a:p>
        </p:txBody>
      </p:sp>
      <p:sp>
        <p:nvSpPr>
          <p:cNvPr id="4" name="Slide Number Placeholder 3">
            <a:extLst>
              <a:ext uri="{FF2B5EF4-FFF2-40B4-BE49-F238E27FC236}">
                <a16:creationId xmlns:a16="http://schemas.microsoft.com/office/drawing/2014/main" id="{437606E3-BE49-2B47-A5E1-32F1946A1047}"/>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18</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pic>
        <p:nvPicPr>
          <p:cNvPr id="13" name="Picture 12">
            <a:extLst>
              <a:ext uri="{FF2B5EF4-FFF2-40B4-BE49-F238E27FC236}">
                <a16:creationId xmlns:a16="http://schemas.microsoft.com/office/drawing/2014/main" id="{9D8E18E2-C3AD-724B-8EA4-19607FA5576D}"/>
              </a:ext>
            </a:extLst>
          </p:cNvPr>
          <p:cNvPicPr>
            <a:picLocks noChangeAspect="1"/>
          </p:cNvPicPr>
          <p:nvPr/>
        </p:nvPicPr>
        <p:blipFill>
          <a:blip r:embed="rId4"/>
          <a:stretch>
            <a:fillRect/>
          </a:stretch>
        </p:blipFill>
        <p:spPr>
          <a:xfrm>
            <a:off x="6666793" y="4452762"/>
            <a:ext cx="2541200" cy="1917286"/>
          </a:xfrm>
          <a:prstGeom prst="rect">
            <a:avLst/>
          </a:prstGeom>
        </p:spPr>
      </p:pic>
      <p:sp>
        <p:nvSpPr>
          <p:cNvPr id="54" name="TextBox 53">
            <a:extLst>
              <a:ext uri="{FF2B5EF4-FFF2-40B4-BE49-F238E27FC236}">
                <a16:creationId xmlns:a16="http://schemas.microsoft.com/office/drawing/2014/main" id="{A5736EB7-56D9-7540-A0B0-2EB9B1817AF5}"/>
              </a:ext>
            </a:extLst>
          </p:cNvPr>
          <p:cNvSpPr txBox="1"/>
          <p:nvPr/>
        </p:nvSpPr>
        <p:spPr>
          <a:xfrm>
            <a:off x="6912520" y="6454799"/>
            <a:ext cx="229547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Gill Sans MT" panose="020B0502020104020203" pitchFamily="34" charset="77"/>
                <a:ea typeface="Palatino"/>
                <a:sym typeface="Palatino"/>
              </a:rPr>
              <a:t>Vulnerability template</a:t>
            </a:r>
          </a:p>
        </p:txBody>
      </p:sp>
      <p:grpSp>
        <p:nvGrpSpPr>
          <p:cNvPr id="7" name="Group 6">
            <a:extLst>
              <a:ext uri="{FF2B5EF4-FFF2-40B4-BE49-F238E27FC236}">
                <a16:creationId xmlns:a16="http://schemas.microsoft.com/office/drawing/2014/main" id="{B9EF427C-51A4-354C-B0EF-D93AB00282BA}"/>
              </a:ext>
            </a:extLst>
          </p:cNvPr>
          <p:cNvGrpSpPr/>
          <p:nvPr/>
        </p:nvGrpSpPr>
        <p:grpSpPr>
          <a:xfrm>
            <a:off x="2508020" y="4570603"/>
            <a:ext cx="2295473" cy="2287397"/>
            <a:chOff x="2519595" y="4345374"/>
            <a:chExt cx="2295473" cy="2287397"/>
          </a:xfrm>
        </p:grpSpPr>
        <p:sp>
          <p:nvSpPr>
            <p:cNvPr id="52" name="Folded Corner 51">
              <a:extLst>
                <a:ext uri="{FF2B5EF4-FFF2-40B4-BE49-F238E27FC236}">
                  <a16:creationId xmlns:a16="http://schemas.microsoft.com/office/drawing/2014/main" id="{F6034C84-4B1D-0047-A48F-AA24F6C281A8}"/>
                </a:ext>
              </a:extLst>
            </p:cNvPr>
            <p:cNvSpPr/>
            <p:nvPr/>
          </p:nvSpPr>
          <p:spPr>
            <a:xfrm>
              <a:off x="2837233" y="4345374"/>
              <a:ext cx="1519333" cy="1811020"/>
            </a:xfrm>
            <a:prstGeom prst="foldedCorner">
              <a:avLst/>
            </a:prstGeom>
            <a:noFill/>
            <a:ln w="12700" cap="flat" cmpd="sng" algn="ctr">
              <a:solidFill>
                <a:sysClr val="windowText" lastClr="000000"/>
              </a:solidFill>
              <a:prstDash val="solid"/>
            </a:ln>
            <a:effectLst/>
          </p:spPr>
          <p:txBody>
            <a:bodyPr lIns="137160" rIns="91440" bIns="45720"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14141">
                      <a:lumMod val="50000"/>
                    </a:srgbClr>
                  </a:solidFill>
                  <a:effectLst/>
                  <a:uLnTx/>
                  <a:uFillTx/>
                  <a:latin typeface="Courier" pitchFamily="2" charset="0"/>
                  <a:ea typeface="Arial" charset="0"/>
                  <a:cs typeface="Arial" charset="0"/>
                  <a:sym typeface="Palatino"/>
                </a:rPr>
                <a:t>101010011100000001010010100011001010101010010101010101001010100101010100</a:t>
              </a:r>
            </a:p>
          </p:txBody>
        </p:sp>
        <p:sp>
          <p:nvSpPr>
            <p:cNvPr id="53" name="TextBox 52">
              <a:extLst>
                <a:ext uri="{FF2B5EF4-FFF2-40B4-BE49-F238E27FC236}">
                  <a16:creationId xmlns:a16="http://schemas.microsoft.com/office/drawing/2014/main" id="{58469AE1-B47C-A245-A08D-3B50FC3D6EAE}"/>
                </a:ext>
              </a:extLst>
            </p:cNvPr>
            <p:cNvSpPr txBox="1"/>
            <p:nvPr/>
          </p:nvSpPr>
          <p:spPr>
            <a:xfrm>
              <a:off x="2519595" y="6253180"/>
              <a:ext cx="229547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lumMod val="50000"/>
                    </a:srgbClr>
                  </a:solidFill>
                  <a:effectLst/>
                  <a:uLnTx/>
                  <a:uFillTx/>
                  <a:latin typeface="Gill Sans MT" panose="020B0502020104020203" pitchFamily="34" charset="77"/>
                  <a:ea typeface="Palatino"/>
                  <a:sym typeface="Palatino"/>
                </a:rPr>
                <a:t>Unknown binary code</a:t>
              </a:r>
            </a:p>
          </p:txBody>
        </p:sp>
      </p:grpSp>
      <p:grpSp>
        <p:nvGrpSpPr>
          <p:cNvPr id="8" name="Group 7">
            <a:extLst>
              <a:ext uri="{FF2B5EF4-FFF2-40B4-BE49-F238E27FC236}">
                <a16:creationId xmlns:a16="http://schemas.microsoft.com/office/drawing/2014/main" id="{B0B1B03F-8B21-394D-9B67-C5242E50EF17}"/>
              </a:ext>
            </a:extLst>
          </p:cNvPr>
          <p:cNvGrpSpPr/>
          <p:nvPr/>
        </p:nvGrpSpPr>
        <p:grpSpPr>
          <a:xfrm>
            <a:off x="4612836" y="4863071"/>
            <a:ext cx="1959627" cy="645539"/>
            <a:chOff x="4624411" y="4637842"/>
            <a:chExt cx="1959627" cy="645539"/>
          </a:xfrm>
        </p:grpSpPr>
        <p:sp>
          <p:nvSpPr>
            <p:cNvPr id="48" name="Left-Right Arrow 47">
              <a:extLst>
                <a:ext uri="{FF2B5EF4-FFF2-40B4-BE49-F238E27FC236}">
                  <a16:creationId xmlns:a16="http://schemas.microsoft.com/office/drawing/2014/main" id="{389A3236-E60A-7C45-AB76-496683163D80}"/>
                </a:ext>
              </a:extLst>
            </p:cNvPr>
            <p:cNvSpPr/>
            <p:nvPr/>
          </p:nvSpPr>
          <p:spPr>
            <a:xfrm>
              <a:off x="4624411" y="5048211"/>
              <a:ext cx="1959627" cy="235170"/>
            </a:xfrm>
            <a:prstGeom prst="leftRightArrow">
              <a:avLst/>
            </a:prstGeom>
            <a:solidFill>
              <a:srgbClr val="8597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2" name="TextBox 11">
              <a:extLst>
                <a:ext uri="{FF2B5EF4-FFF2-40B4-BE49-F238E27FC236}">
                  <a16:creationId xmlns:a16="http://schemas.microsoft.com/office/drawing/2014/main" id="{E92B5136-DEC0-7042-8B97-9E7B78279231}"/>
                </a:ext>
              </a:extLst>
            </p:cNvPr>
            <p:cNvSpPr txBox="1"/>
            <p:nvPr/>
          </p:nvSpPr>
          <p:spPr>
            <a:xfrm>
              <a:off x="4960909" y="4637842"/>
              <a:ext cx="128663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Gill Sans MT" panose="020B0502020104020203" pitchFamily="34" charset="77"/>
                  <a:ea typeface="Palatino"/>
                  <a:sym typeface="Palatino"/>
                </a:rPr>
                <a:t>Similar?</a:t>
              </a:r>
            </a:p>
          </p:txBody>
        </p:sp>
      </p:grpSp>
      <p:sp>
        <p:nvSpPr>
          <p:cNvPr id="15" name="Folded Corner 14">
            <a:extLst>
              <a:ext uri="{FF2B5EF4-FFF2-40B4-BE49-F238E27FC236}">
                <a16:creationId xmlns:a16="http://schemas.microsoft.com/office/drawing/2014/main" id="{BB4383FC-9EA0-3F4F-9AA7-F48C5DF5847A}"/>
              </a:ext>
            </a:extLst>
          </p:cNvPr>
          <p:cNvSpPr/>
          <p:nvPr/>
        </p:nvSpPr>
        <p:spPr>
          <a:xfrm>
            <a:off x="7224086" y="4559028"/>
            <a:ext cx="1519333" cy="1811020"/>
          </a:xfrm>
          <a:prstGeom prst="foldedCorner">
            <a:avLst/>
          </a:prstGeom>
          <a:noFill/>
          <a:ln w="12700" cap="flat" cmpd="sng" algn="ctr">
            <a:solidFill>
              <a:sysClr val="windowText" lastClr="000000"/>
            </a:solidFill>
            <a:prstDash val="solid"/>
          </a:ln>
          <a:effectLst/>
        </p:spPr>
        <p:txBody>
          <a:bodyPr lIns="137160" rIns="91440" bIns="45720"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14141">
                    <a:lumMod val="50000"/>
                  </a:srgbClr>
                </a:solidFill>
                <a:effectLst/>
                <a:uLnTx/>
                <a:uFillTx/>
                <a:latin typeface="Courier" pitchFamily="2" charset="0"/>
                <a:ea typeface="Arial" charset="0"/>
                <a:cs typeface="Arial" charset="0"/>
                <a:sym typeface="Palatino"/>
              </a:rPr>
              <a:t>101010011100000001010010100011001010101010010101010101001010100101010100</a:t>
            </a:r>
          </a:p>
        </p:txBody>
      </p:sp>
    </p:spTree>
    <p:custDataLst>
      <p:tags r:id="rId1"/>
    </p:custDataLst>
    <p:extLst>
      <p:ext uri="{BB962C8B-B14F-4D97-AF65-F5344CB8AC3E}">
        <p14:creationId xmlns:p14="http://schemas.microsoft.com/office/powerpoint/2010/main" val="3411324845"/>
      </p:ext>
    </p:extLst>
  </p:cSld>
  <p:clrMapOvr>
    <a:masterClrMapping/>
  </p:clrMapOvr>
  <p:transition spd="med" advTm="4861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dissolve">
                                      <p:cBhvr>
                                        <p:cTn id="13" dur="500"/>
                                        <p:tgtEl>
                                          <p:spTgt spid="54"/>
                                        </p:tgtEl>
                                      </p:cBhvr>
                                    </p:animEffec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dissolv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dissolve">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par>
                          <p:cTn id="39" fill="hold">
                            <p:stCondLst>
                              <p:cond delay="500"/>
                            </p:stCondLst>
                            <p:childTnLst>
                              <p:par>
                                <p:cTn id="40" presetID="9"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04A6E-8732-BC4A-A37D-B8F9EF4CD140}"/>
              </a:ext>
            </a:extLst>
          </p:cNvPr>
          <p:cNvSpPr>
            <a:spLocks noGrp="1"/>
          </p:cNvSpPr>
          <p:nvPr>
            <p:ph type="title"/>
          </p:nvPr>
        </p:nvSpPr>
        <p:spPr>
          <a:xfrm>
            <a:off x="350129" y="69421"/>
            <a:ext cx="11715750" cy="831850"/>
          </a:xfrm>
        </p:spPr>
        <p:txBody>
          <a:bodyPr>
            <a:noAutofit/>
          </a:bodyPr>
          <a:lstStyle/>
          <a:p>
            <a:r>
              <a:rPr lang="en-US" sz="4400" dirty="0"/>
              <a:t>Challenge #1: Low Accuracy</a:t>
            </a:r>
          </a:p>
        </p:txBody>
      </p:sp>
      <p:sp>
        <p:nvSpPr>
          <p:cNvPr id="4" name="Slide Number Placeholder 3">
            <a:extLst>
              <a:ext uri="{FF2B5EF4-FFF2-40B4-BE49-F238E27FC236}">
                <a16:creationId xmlns:a16="http://schemas.microsoft.com/office/drawing/2014/main" id="{D965DAEE-24B3-EC49-839F-F528FD988D48}"/>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19</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15" name="Text Placeholder 2">
            <a:extLst>
              <a:ext uri="{FF2B5EF4-FFF2-40B4-BE49-F238E27FC236}">
                <a16:creationId xmlns:a16="http://schemas.microsoft.com/office/drawing/2014/main" id="{0ABDCF4B-DBBC-AB4D-939F-93F098270FFE}"/>
              </a:ext>
            </a:extLst>
          </p:cNvPr>
          <p:cNvSpPr txBox="1">
            <a:spLocks/>
          </p:cNvSpPr>
          <p:nvPr/>
        </p:nvSpPr>
        <p:spPr>
          <a:xfrm>
            <a:off x="397102" y="990157"/>
            <a:ext cx="11794898" cy="1963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304800" marR="0" lvl="0" indent="-30480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Char char="•"/>
              <a:tabLst/>
              <a:defRPr/>
            </a:pPr>
            <a:r>
              <a:rPr kumimoji="0" lang="en-US" sz="2200" b="0" i="1" u="none" strike="noStrike" kern="0" cap="none" spc="0" normalizeH="0" baseline="0" noProof="0" dirty="0">
                <a:ln>
                  <a:noFill/>
                </a:ln>
                <a:solidFill>
                  <a:srgbClr val="FF0000"/>
                </a:solidFill>
                <a:effectLst/>
                <a:uLnTx/>
                <a:uFillTx/>
                <a:latin typeface="Gill Sans MT" charset="0"/>
                <a:sym typeface="Palatino Linotype"/>
              </a:rPr>
              <a:t>Low accuracy </a:t>
            </a:r>
            <a:r>
              <a:rPr kumimoji="0" lang="en-US" sz="2200" b="0" i="0" u="none" strike="noStrike" kern="0" cap="none" spc="0" normalizeH="0" baseline="0" noProof="0" dirty="0">
                <a:ln>
                  <a:noFill/>
                </a:ln>
                <a:solidFill>
                  <a:srgbClr val="414141"/>
                </a:solidFill>
                <a:effectLst/>
                <a:uLnTx/>
                <a:uFillTx/>
                <a:latin typeface="Gill Sans MT" charset="0"/>
                <a:sym typeface="Palatino Linotype"/>
              </a:rPr>
              <a:t>due to many combinations of compiling options</a:t>
            </a:r>
          </a:p>
          <a:p>
            <a:pPr marL="609600" marR="0" lvl="1" indent="-304800" algn="l" defTabSz="412750" rtl="0" eaLnBrk="1" fontAlgn="auto" latinLnBrk="0" hangingPunct="1">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2000" b="0" i="0" u="none" strike="noStrike" kern="0" cap="none" spc="0" normalizeH="0" baseline="0" noProof="0" dirty="0">
                <a:ln>
                  <a:noFill/>
                </a:ln>
                <a:solidFill>
                  <a:srgbClr val="414141"/>
                </a:solidFill>
                <a:effectLst/>
                <a:uLnTx/>
                <a:uFillTx/>
                <a:latin typeface="Gill Sans MT" charset="0"/>
                <a:sym typeface="Palatino Linotype"/>
              </a:rPr>
              <a:t>Compiler: GCC (20</a:t>
            </a:r>
            <a:r>
              <a:rPr kumimoji="0" lang="en-US" altLang="zh-CN" sz="2000" b="0" i="0" u="none" strike="noStrike" kern="0" cap="none" spc="0" normalizeH="0" baseline="0" noProof="0" dirty="0">
                <a:ln>
                  <a:noFill/>
                </a:ln>
                <a:solidFill>
                  <a:srgbClr val="414141"/>
                </a:solidFill>
                <a:effectLst/>
                <a:uLnTx/>
                <a:uFillTx/>
                <a:latin typeface="Gill Sans MT" charset="0"/>
                <a:sym typeface="Palatino Linotype"/>
              </a:rPr>
              <a:t>0+</a:t>
            </a:r>
            <a:r>
              <a:rPr kumimoji="0" lang="en-US" sz="2000" b="0" i="0" u="none" strike="noStrike" kern="0" cap="none" spc="0" normalizeH="0" baseline="0" noProof="0" dirty="0">
                <a:ln>
                  <a:noFill/>
                </a:ln>
                <a:solidFill>
                  <a:srgbClr val="414141"/>
                </a:solidFill>
                <a:effectLst/>
                <a:uLnTx/>
                <a:uFillTx/>
                <a:latin typeface="Gill Sans MT" charset="0"/>
                <a:sym typeface="Palatino Linotype"/>
              </a:rPr>
              <a:t> versions), LLVM (5</a:t>
            </a:r>
            <a:r>
              <a:rPr kumimoji="0" lang="en-US" altLang="zh-CN" sz="2000" b="0" i="0" u="none" strike="noStrike" kern="0" cap="none" spc="0" normalizeH="0" baseline="0" noProof="0" dirty="0">
                <a:ln>
                  <a:noFill/>
                </a:ln>
                <a:solidFill>
                  <a:srgbClr val="414141"/>
                </a:solidFill>
                <a:effectLst/>
                <a:uLnTx/>
                <a:uFillTx/>
                <a:latin typeface="Gill Sans MT" charset="0"/>
                <a:sym typeface="Palatino Linotype"/>
              </a:rPr>
              <a:t>0+</a:t>
            </a:r>
            <a:r>
              <a:rPr kumimoji="0" lang="en-US" sz="2000" b="0" i="0" u="none" strike="noStrike" kern="0" cap="none" spc="0" normalizeH="0" baseline="0" noProof="0" dirty="0">
                <a:ln>
                  <a:noFill/>
                </a:ln>
                <a:solidFill>
                  <a:srgbClr val="414141"/>
                </a:solidFill>
                <a:effectLst/>
                <a:uLnTx/>
                <a:uFillTx/>
                <a:latin typeface="Gill Sans MT" charset="0"/>
                <a:sym typeface="Palatino Linotype"/>
              </a:rPr>
              <a:t> versions), etc.</a:t>
            </a:r>
          </a:p>
          <a:p>
            <a:pPr marL="609600" marR="0" lvl="1" indent="-304800" algn="l" defTabSz="412750" rtl="0" eaLnBrk="1" fontAlgn="auto" latinLnBrk="0" hangingPunct="1">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2000" b="0" i="0" u="none" strike="noStrike" kern="0" cap="none" spc="0" normalizeH="0" baseline="0" noProof="0" dirty="0">
                <a:ln>
                  <a:noFill/>
                </a:ln>
                <a:solidFill>
                  <a:srgbClr val="414141"/>
                </a:solidFill>
                <a:effectLst/>
                <a:uLnTx/>
                <a:uFillTx/>
                <a:latin typeface="Gill Sans MT" charset="0"/>
                <a:sym typeface="Palatino Linotype"/>
              </a:rPr>
              <a:t>Optimization level: </a:t>
            </a:r>
            <a:r>
              <a:rPr kumimoji="0" lang="en-US" sz="2000" b="0" i="1" u="none" strike="noStrike" kern="0" cap="none" spc="0" normalizeH="0" baseline="0" noProof="0" dirty="0">
                <a:ln>
                  <a:noFill/>
                </a:ln>
                <a:solidFill>
                  <a:srgbClr val="414141"/>
                </a:solidFill>
                <a:effectLst/>
                <a:uLnTx/>
                <a:uFillTx/>
                <a:latin typeface="Gill Sans MT" charset="0"/>
                <a:sym typeface="Palatino Linotype"/>
              </a:rPr>
              <a:t>O-{0, 1, 2, 3, s, fast, g}</a:t>
            </a:r>
          </a:p>
          <a:p>
            <a:pPr marL="609600" marR="0" lvl="1" indent="-304800" algn="l" defTabSz="412750" rtl="0" eaLnBrk="1" fontAlgn="auto" latinLnBrk="0" hangingPunct="1">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2000" b="0" i="0" u="none" strike="noStrike" kern="0" cap="none" spc="0" normalizeH="0" baseline="0" noProof="0" dirty="0">
                <a:ln>
                  <a:noFill/>
                </a:ln>
                <a:solidFill>
                  <a:srgbClr val="414141"/>
                </a:solidFill>
                <a:effectLst/>
                <a:uLnTx/>
                <a:uFillTx/>
                <a:latin typeface="Gill Sans MT" charset="0"/>
                <a:sym typeface="Palatino Linotype"/>
              </a:rPr>
              <a:t>Architecture: x86, ARM, MIPS, etc.</a:t>
            </a:r>
          </a:p>
        </p:txBody>
      </p:sp>
      <p:grpSp>
        <p:nvGrpSpPr>
          <p:cNvPr id="8" name="Group 7">
            <a:extLst>
              <a:ext uri="{FF2B5EF4-FFF2-40B4-BE49-F238E27FC236}">
                <a16:creationId xmlns:a16="http://schemas.microsoft.com/office/drawing/2014/main" id="{16DB59C3-A8AF-0948-9E1B-38D774B08F0B}"/>
              </a:ext>
            </a:extLst>
          </p:cNvPr>
          <p:cNvGrpSpPr/>
          <p:nvPr/>
        </p:nvGrpSpPr>
        <p:grpSpPr>
          <a:xfrm>
            <a:off x="1285096" y="3186992"/>
            <a:ext cx="4126627" cy="2251805"/>
            <a:chOff x="1285096" y="3186992"/>
            <a:chExt cx="4126627" cy="2251805"/>
          </a:xfrm>
        </p:grpSpPr>
        <p:sp>
          <p:nvSpPr>
            <p:cNvPr id="14" name="圆角矩形 69">
              <a:extLst>
                <a:ext uri="{FF2B5EF4-FFF2-40B4-BE49-F238E27FC236}">
                  <a16:creationId xmlns:a16="http://schemas.microsoft.com/office/drawing/2014/main" id="{16CE4ACE-703D-CC43-AF26-B826E7812DEC}"/>
                </a:ext>
              </a:extLst>
            </p:cNvPr>
            <p:cNvSpPr/>
            <p:nvPr/>
          </p:nvSpPr>
          <p:spPr>
            <a:xfrm>
              <a:off x="1789358" y="4388208"/>
              <a:ext cx="1554325" cy="332612"/>
            </a:xfrm>
            <a:prstGeom prst="roundRect">
              <a:avLst/>
            </a:prstGeom>
            <a:solidFill>
              <a:srgbClr val="FFF3E3"/>
            </a:solidFill>
            <a:ln w="12700" cap="flat" cmpd="sng" algn="ctr">
              <a:solidFill>
                <a:srgbClr val="000000">
                  <a:lumMod val="50000"/>
                  <a:lumOff val="50000"/>
                </a:srgbClr>
              </a:solidFill>
              <a:prstDash val="solid"/>
            </a:ln>
            <a:effectLst/>
          </p:spPr>
          <p:txBody>
            <a:bodyPr lIns="0" tIns="0" rIns="0" bIns="0" rtlCol="0" anchor="ct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Syntax analysis</a:t>
              </a:r>
              <a:endParaRPr kumimoji="0" lang="zh-CN" altLang="en-US"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16" name="右箭头 145">
              <a:extLst>
                <a:ext uri="{FF2B5EF4-FFF2-40B4-BE49-F238E27FC236}">
                  <a16:creationId xmlns:a16="http://schemas.microsoft.com/office/drawing/2014/main" id="{8B4BFBA6-66A3-A34F-90CC-1E9FE6ED4255}"/>
                </a:ext>
              </a:extLst>
            </p:cNvPr>
            <p:cNvSpPr/>
            <p:nvPr/>
          </p:nvSpPr>
          <p:spPr>
            <a:xfrm>
              <a:off x="3523449" y="4480200"/>
              <a:ext cx="365760" cy="280621"/>
            </a:xfrm>
            <a:prstGeom prst="rightArrow">
              <a:avLst/>
            </a:prstGeom>
            <a:solidFill>
              <a:srgbClr val="D9F0FF"/>
            </a:solidFill>
            <a:ln w="12700" cap="flat" cmpd="sng" algn="ctr">
              <a:solidFill>
                <a:schemeClr val="tx1">
                  <a:lumMod val="50000"/>
                </a:schemeClr>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17" name="圆角矩形 69">
              <a:extLst>
                <a:ext uri="{FF2B5EF4-FFF2-40B4-BE49-F238E27FC236}">
                  <a16:creationId xmlns:a16="http://schemas.microsoft.com/office/drawing/2014/main" id="{161F683D-BC15-5A46-A647-C4BEC80DB80E}"/>
                </a:ext>
              </a:extLst>
            </p:cNvPr>
            <p:cNvSpPr/>
            <p:nvPr/>
          </p:nvSpPr>
          <p:spPr>
            <a:xfrm>
              <a:off x="1789357" y="4872095"/>
              <a:ext cx="1554326" cy="493354"/>
            </a:xfrm>
            <a:prstGeom prst="roundRect">
              <a:avLst/>
            </a:prstGeom>
            <a:solidFill>
              <a:srgbClr val="FFF3E3"/>
            </a:solidFill>
            <a:ln w="12700" cap="flat" cmpd="sng" algn="ctr">
              <a:solidFill>
                <a:srgbClr val="000000">
                  <a:lumMod val="50000"/>
                  <a:lumOff val="50000"/>
                </a:srgbClr>
              </a:solidFill>
              <a:prstDash val="solid"/>
            </a:ln>
            <a:effectLst/>
          </p:spPr>
          <p:txBody>
            <a:bodyPr lIns="0" tIns="0" rIns="0" bIns="0" rtlCol="0" anchor="ct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Semantic analysis</a:t>
              </a:r>
              <a:endParaRPr kumimoji="0" lang="zh-CN" altLang="en-US"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19" name="右箭头 145">
              <a:extLst>
                <a:ext uri="{FF2B5EF4-FFF2-40B4-BE49-F238E27FC236}">
                  <a16:creationId xmlns:a16="http://schemas.microsoft.com/office/drawing/2014/main" id="{609C156F-B59C-084E-961E-CF6977B27CFD}"/>
                </a:ext>
              </a:extLst>
            </p:cNvPr>
            <p:cNvSpPr/>
            <p:nvPr/>
          </p:nvSpPr>
          <p:spPr>
            <a:xfrm>
              <a:off x="1285096" y="4476907"/>
              <a:ext cx="365760" cy="280621"/>
            </a:xfrm>
            <a:prstGeom prst="rightArrow">
              <a:avLst/>
            </a:prstGeom>
            <a:solidFill>
              <a:srgbClr val="D9F0FF"/>
            </a:solidFill>
            <a:ln w="12700" cap="flat" cmpd="sng" algn="ctr">
              <a:solidFill>
                <a:schemeClr val="tx1">
                  <a:lumMod val="50000"/>
                </a:schemeClr>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21" name="圆角矩形 69">
              <a:extLst>
                <a:ext uri="{FF2B5EF4-FFF2-40B4-BE49-F238E27FC236}">
                  <a16:creationId xmlns:a16="http://schemas.microsoft.com/office/drawing/2014/main" id="{7DD81A69-8EA2-9A46-A76A-4026156143BC}"/>
                </a:ext>
              </a:extLst>
            </p:cNvPr>
            <p:cNvSpPr/>
            <p:nvPr/>
          </p:nvSpPr>
          <p:spPr>
            <a:xfrm>
              <a:off x="1789358" y="3863518"/>
              <a:ext cx="1554325" cy="330599"/>
            </a:xfrm>
            <a:prstGeom prst="roundRect">
              <a:avLst/>
            </a:prstGeom>
            <a:solidFill>
              <a:srgbClr val="FFF3E3"/>
            </a:solidFill>
            <a:ln w="12700" cap="flat" cmpd="sng" algn="ctr">
              <a:solidFill>
                <a:srgbClr val="000000">
                  <a:lumMod val="50000"/>
                  <a:lumOff val="50000"/>
                </a:srgbClr>
              </a:solidFill>
              <a:prstDash val="solid"/>
            </a:ln>
            <a:effectLst/>
          </p:spPr>
          <p:txBody>
            <a:bodyPr lIns="0" tIns="0" rIns="0" bIns="0" rtlCol="0" anchor="ct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Lexical analysis</a:t>
              </a:r>
              <a:endParaRPr kumimoji="0" lang="zh-CN" altLang="en-US"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22" name="Rectangle 21">
              <a:extLst>
                <a:ext uri="{FF2B5EF4-FFF2-40B4-BE49-F238E27FC236}">
                  <a16:creationId xmlns:a16="http://schemas.microsoft.com/office/drawing/2014/main" id="{86C49FF2-1485-D14C-BD28-B5D74BBFA7F5}"/>
                </a:ext>
              </a:extLst>
            </p:cNvPr>
            <p:cNvSpPr/>
            <p:nvPr/>
          </p:nvSpPr>
          <p:spPr>
            <a:xfrm>
              <a:off x="1716734" y="3698824"/>
              <a:ext cx="1732788" cy="1739973"/>
            </a:xfrm>
            <a:prstGeom prst="rect">
              <a:avLst/>
            </a:prstGeom>
            <a:noFill/>
            <a:ln w="127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23" name="Shape 63">
              <a:extLst>
                <a:ext uri="{FF2B5EF4-FFF2-40B4-BE49-F238E27FC236}">
                  <a16:creationId xmlns:a16="http://schemas.microsoft.com/office/drawing/2014/main" id="{11454F2F-1404-5047-A612-8FFB1564E054}"/>
                </a:ext>
              </a:extLst>
            </p:cNvPr>
            <p:cNvSpPr txBox="1"/>
            <p:nvPr/>
          </p:nvSpPr>
          <p:spPr>
            <a:xfrm>
              <a:off x="2014342" y="3186992"/>
              <a:ext cx="1252706" cy="523626"/>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charset="0"/>
                  <a:ea typeface="Arial" charset="0"/>
                  <a:cs typeface="Arial" charset="0"/>
                  <a:sym typeface="Arial"/>
                </a:rPr>
                <a:t>Front end</a:t>
              </a:r>
              <a:endParaRPr kumimoji="0" lang="en" sz="1400" b="1"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24" name="Shape 63">
              <a:extLst>
                <a:ext uri="{FF2B5EF4-FFF2-40B4-BE49-F238E27FC236}">
                  <a16:creationId xmlns:a16="http://schemas.microsoft.com/office/drawing/2014/main" id="{ACE23E64-F413-BE44-8CE1-D38DE7C930B8}"/>
                </a:ext>
              </a:extLst>
            </p:cNvPr>
            <p:cNvSpPr txBox="1"/>
            <p:nvPr/>
          </p:nvSpPr>
          <p:spPr>
            <a:xfrm>
              <a:off x="3549264" y="4006937"/>
              <a:ext cx="1862459" cy="378683"/>
            </a:xfrm>
            <a:prstGeom prst="rect">
              <a:avLst/>
            </a:prstGeom>
            <a:noFill/>
            <a:ln>
              <a:noFill/>
            </a:ln>
          </p:spPr>
          <p:txBody>
            <a:bodyPr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charset="0"/>
                  <a:ea typeface="Arial" charset="0"/>
                  <a:cs typeface="Arial" charset="0"/>
                  <a:sym typeface="Arial"/>
                </a:rPr>
                <a:t>Intermediate Representation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charset="0"/>
                  <a:ea typeface="Arial" charset="0"/>
                  <a:cs typeface="Arial" charset="0"/>
                  <a:sym typeface="Arial"/>
                </a:rPr>
                <a:t>(IR)</a:t>
              </a:r>
              <a:endParaRPr kumimoji="0" lang="en" sz="1400" b="1"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grpSp>
      <p:grpSp>
        <p:nvGrpSpPr>
          <p:cNvPr id="9" name="Group 8">
            <a:extLst>
              <a:ext uri="{FF2B5EF4-FFF2-40B4-BE49-F238E27FC236}">
                <a16:creationId xmlns:a16="http://schemas.microsoft.com/office/drawing/2014/main" id="{601B17C5-A4BF-C244-93B6-5E870A8CC830}"/>
              </a:ext>
            </a:extLst>
          </p:cNvPr>
          <p:cNvGrpSpPr/>
          <p:nvPr/>
        </p:nvGrpSpPr>
        <p:grpSpPr>
          <a:xfrm>
            <a:off x="4971394" y="3186992"/>
            <a:ext cx="3431657" cy="2251807"/>
            <a:chOff x="4971394" y="3186992"/>
            <a:chExt cx="3431657" cy="2251807"/>
          </a:xfrm>
        </p:grpSpPr>
        <p:sp>
          <p:nvSpPr>
            <p:cNvPr id="25" name="圆角矩形 69">
              <a:extLst>
                <a:ext uri="{FF2B5EF4-FFF2-40B4-BE49-F238E27FC236}">
                  <a16:creationId xmlns:a16="http://schemas.microsoft.com/office/drawing/2014/main" id="{4EA80E03-F623-7A4D-9B60-3B6B0B545582}"/>
                </a:ext>
              </a:extLst>
            </p:cNvPr>
            <p:cNvSpPr/>
            <p:nvPr/>
          </p:nvSpPr>
          <p:spPr>
            <a:xfrm>
              <a:off x="5521881" y="4407153"/>
              <a:ext cx="1224608" cy="891780"/>
            </a:xfrm>
            <a:prstGeom prst="roundRect">
              <a:avLst/>
            </a:prstGeom>
            <a:solidFill>
              <a:srgbClr val="CFECD2"/>
            </a:solidFill>
            <a:ln w="12700" cap="flat" cmpd="sng" algn="ctr">
              <a:solidFill>
                <a:srgbClr val="000000">
                  <a:lumMod val="50000"/>
                  <a:lumOff val="50000"/>
                </a:srgbClr>
              </a:solidFill>
              <a:prstDash val="solid"/>
            </a:ln>
            <a:effectLst/>
          </p:spPr>
          <p:txBody>
            <a:bodyPr lIns="0" tIns="0" rIns="0" bIns="0" rtlCol="0" anchor="ctr"/>
            <a:lstStyle/>
            <a:p>
              <a:pPr marL="0" marR="0" lvl="0" indent="0" algn="ctr" defTabSz="914400" rtl="0" eaLnBrk="1" fontAlgn="auto" latinLnBrk="0" hangingPunct="1">
                <a:lnSpc>
                  <a:spcPts val="1000"/>
                </a:lnSpc>
                <a:spcBef>
                  <a:spcPts val="150"/>
                </a:spcBef>
                <a:spcAft>
                  <a:spcPts val="15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Machine </a:t>
              </a:r>
            </a:p>
            <a:p>
              <a:pPr marL="0" marR="0" lvl="0" indent="0" algn="ctr" defTabSz="914400" rtl="0" eaLnBrk="1" fontAlgn="auto" latinLnBrk="0" hangingPunct="1">
                <a:lnSpc>
                  <a:spcPts val="1000"/>
                </a:lnSpc>
                <a:spcBef>
                  <a:spcPts val="150"/>
                </a:spcBef>
                <a:spcAft>
                  <a:spcPts val="15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independent </a:t>
              </a:r>
            </a:p>
            <a:p>
              <a:pPr marL="0" marR="0" lvl="0" indent="0" algn="ctr" defTabSz="914400" rtl="0" eaLnBrk="1" fontAlgn="auto" latinLnBrk="0" hangingPunct="1">
                <a:lnSpc>
                  <a:spcPts val="1000"/>
                </a:lnSpc>
                <a:spcBef>
                  <a:spcPts val="150"/>
                </a:spcBef>
                <a:spcAft>
                  <a:spcPts val="15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optimization</a:t>
              </a:r>
              <a:endParaRPr kumimoji="0" lang="zh-CN" altLang="en-US"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26" name="圆角矩形 69">
              <a:extLst>
                <a:ext uri="{FF2B5EF4-FFF2-40B4-BE49-F238E27FC236}">
                  <a16:creationId xmlns:a16="http://schemas.microsoft.com/office/drawing/2014/main" id="{8E0376FF-FD23-7949-915E-E1A10AD930E8}"/>
                </a:ext>
              </a:extLst>
            </p:cNvPr>
            <p:cNvSpPr/>
            <p:nvPr/>
          </p:nvSpPr>
          <p:spPr>
            <a:xfrm>
              <a:off x="5524358" y="3863518"/>
              <a:ext cx="1222337" cy="374825"/>
            </a:xfrm>
            <a:prstGeom prst="roundRect">
              <a:avLst/>
            </a:prstGeom>
            <a:solidFill>
              <a:srgbClr val="CFECD2"/>
            </a:solidFill>
            <a:ln w="12700" cap="flat" cmpd="sng" algn="ctr">
              <a:solidFill>
                <a:srgbClr val="000000">
                  <a:lumMod val="50000"/>
                  <a:lumOff val="50000"/>
                </a:srgbClr>
              </a:solidFill>
              <a:prstDash val="solid"/>
            </a:ln>
            <a:effectLst/>
          </p:spPr>
          <p:txBody>
            <a:bodyPr lIns="0" tIns="0" rIns="0" bIns="0" rtlCol="0" anchor="ct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IR analysis</a:t>
              </a:r>
              <a:endParaRPr kumimoji="0" lang="zh-CN" altLang="en-US"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27" name="Rectangle 26">
              <a:extLst>
                <a:ext uri="{FF2B5EF4-FFF2-40B4-BE49-F238E27FC236}">
                  <a16:creationId xmlns:a16="http://schemas.microsoft.com/office/drawing/2014/main" id="{FF1C9D82-F6EA-B440-A64C-BEFA319C6E85}"/>
                </a:ext>
              </a:extLst>
            </p:cNvPr>
            <p:cNvSpPr/>
            <p:nvPr/>
          </p:nvSpPr>
          <p:spPr>
            <a:xfrm>
              <a:off x="5400600" y="3698826"/>
              <a:ext cx="1464414" cy="1739973"/>
            </a:xfrm>
            <a:prstGeom prst="rect">
              <a:avLst/>
            </a:prstGeom>
            <a:noFill/>
            <a:ln w="127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28" name="Shape 63">
              <a:extLst>
                <a:ext uri="{FF2B5EF4-FFF2-40B4-BE49-F238E27FC236}">
                  <a16:creationId xmlns:a16="http://schemas.microsoft.com/office/drawing/2014/main" id="{FC97AD02-BEB3-0C42-8AD3-590995649BBE}"/>
                </a:ext>
              </a:extLst>
            </p:cNvPr>
            <p:cNvSpPr txBox="1"/>
            <p:nvPr/>
          </p:nvSpPr>
          <p:spPr>
            <a:xfrm>
              <a:off x="5531497" y="3186992"/>
              <a:ext cx="1333515" cy="523626"/>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charset="0"/>
                  <a:ea typeface="Arial" charset="0"/>
                  <a:cs typeface="Arial" charset="0"/>
                  <a:sym typeface="Arial"/>
                </a:rPr>
                <a:t>Middle end</a:t>
              </a:r>
              <a:endParaRPr kumimoji="0" lang="en" sz="1400" b="1"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29" name="右箭头 145">
              <a:extLst>
                <a:ext uri="{FF2B5EF4-FFF2-40B4-BE49-F238E27FC236}">
                  <a16:creationId xmlns:a16="http://schemas.microsoft.com/office/drawing/2014/main" id="{73041A36-840D-B846-A620-E936E8E3EFAE}"/>
                </a:ext>
              </a:extLst>
            </p:cNvPr>
            <p:cNvSpPr/>
            <p:nvPr/>
          </p:nvSpPr>
          <p:spPr>
            <a:xfrm>
              <a:off x="4971394" y="4470986"/>
              <a:ext cx="365760" cy="280621"/>
            </a:xfrm>
            <a:prstGeom prst="rightArrow">
              <a:avLst/>
            </a:prstGeom>
            <a:solidFill>
              <a:srgbClr val="D9F0FF"/>
            </a:solidFill>
            <a:ln w="12700" cap="flat" cmpd="sng" algn="ctr">
              <a:solidFill>
                <a:schemeClr val="tx1">
                  <a:lumMod val="50000"/>
                </a:schemeClr>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30" name="Shape 63">
              <a:extLst>
                <a:ext uri="{FF2B5EF4-FFF2-40B4-BE49-F238E27FC236}">
                  <a16:creationId xmlns:a16="http://schemas.microsoft.com/office/drawing/2014/main" id="{4790DB3D-09A7-704E-8AE2-A007E4B4E1EC}"/>
                </a:ext>
              </a:extLst>
            </p:cNvPr>
            <p:cNvSpPr txBox="1"/>
            <p:nvPr/>
          </p:nvSpPr>
          <p:spPr>
            <a:xfrm>
              <a:off x="7188258" y="4243685"/>
              <a:ext cx="1214793" cy="671538"/>
            </a:xfrm>
            <a:prstGeom prst="rect">
              <a:avLst/>
            </a:prstGeom>
            <a:noFill/>
            <a:ln>
              <a:noFill/>
            </a:ln>
          </p:spPr>
          <p:txBody>
            <a:bodyPr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charset="0"/>
                  <a:ea typeface="Arial" charset="0"/>
                  <a:cs typeface="Arial" charset="0"/>
                  <a:sym typeface="Arial"/>
                </a:rPr>
                <a:t>Optimized IR </a:t>
              </a:r>
              <a:endParaRPr kumimoji="0" lang="en" sz="1400" b="1"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31" name="右箭头 145">
              <a:extLst>
                <a:ext uri="{FF2B5EF4-FFF2-40B4-BE49-F238E27FC236}">
                  <a16:creationId xmlns:a16="http://schemas.microsoft.com/office/drawing/2014/main" id="{4FCC4D55-8C2F-DE4D-8A1B-21A39404C06C}"/>
                </a:ext>
              </a:extLst>
            </p:cNvPr>
            <p:cNvSpPr/>
            <p:nvPr/>
          </p:nvSpPr>
          <p:spPr>
            <a:xfrm>
              <a:off x="6912097" y="4470986"/>
              <a:ext cx="365760" cy="280621"/>
            </a:xfrm>
            <a:prstGeom prst="rightArrow">
              <a:avLst/>
            </a:prstGeom>
            <a:solidFill>
              <a:srgbClr val="D9F0FF"/>
            </a:solidFill>
            <a:ln w="12700" cap="flat" cmpd="sng" algn="ctr">
              <a:solidFill>
                <a:schemeClr val="tx1">
                  <a:lumMod val="50000"/>
                </a:schemeClr>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grpSp>
      <p:grpSp>
        <p:nvGrpSpPr>
          <p:cNvPr id="10" name="Group 9">
            <a:extLst>
              <a:ext uri="{FF2B5EF4-FFF2-40B4-BE49-F238E27FC236}">
                <a16:creationId xmlns:a16="http://schemas.microsoft.com/office/drawing/2014/main" id="{9B7ECD6B-B0A5-934C-9D04-536C472CFBD1}"/>
              </a:ext>
            </a:extLst>
          </p:cNvPr>
          <p:cNvGrpSpPr/>
          <p:nvPr/>
        </p:nvGrpSpPr>
        <p:grpSpPr>
          <a:xfrm>
            <a:off x="8347376" y="3186992"/>
            <a:ext cx="3368375" cy="2251807"/>
            <a:chOff x="8347376" y="3186992"/>
            <a:chExt cx="3368375" cy="2251807"/>
          </a:xfrm>
        </p:grpSpPr>
        <p:sp>
          <p:nvSpPr>
            <p:cNvPr id="18" name="右箭头 145">
              <a:extLst>
                <a:ext uri="{FF2B5EF4-FFF2-40B4-BE49-F238E27FC236}">
                  <a16:creationId xmlns:a16="http://schemas.microsoft.com/office/drawing/2014/main" id="{6A8DBA7F-54EE-6842-906B-FB4015932F7E}"/>
                </a:ext>
              </a:extLst>
            </p:cNvPr>
            <p:cNvSpPr/>
            <p:nvPr/>
          </p:nvSpPr>
          <p:spPr>
            <a:xfrm>
              <a:off x="8347376" y="4452322"/>
              <a:ext cx="365760" cy="280621"/>
            </a:xfrm>
            <a:prstGeom prst="rightArrow">
              <a:avLst/>
            </a:prstGeom>
            <a:solidFill>
              <a:srgbClr val="D9F0FF"/>
            </a:solidFill>
            <a:ln w="12700" cap="flat" cmpd="sng" algn="ctr">
              <a:solidFill>
                <a:schemeClr val="tx1">
                  <a:lumMod val="50000"/>
                </a:schemeClr>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20" name="右箭头 145">
              <a:extLst>
                <a:ext uri="{FF2B5EF4-FFF2-40B4-BE49-F238E27FC236}">
                  <a16:creationId xmlns:a16="http://schemas.microsoft.com/office/drawing/2014/main" id="{8BAFE8EB-D821-654F-ABBE-DB0EE9D665FD}"/>
                </a:ext>
              </a:extLst>
            </p:cNvPr>
            <p:cNvSpPr/>
            <p:nvPr/>
          </p:nvSpPr>
          <p:spPr>
            <a:xfrm>
              <a:off x="10307148" y="4470794"/>
              <a:ext cx="365760" cy="280621"/>
            </a:xfrm>
            <a:prstGeom prst="rightArrow">
              <a:avLst/>
            </a:prstGeom>
            <a:solidFill>
              <a:srgbClr val="D9F0FF"/>
            </a:solidFill>
            <a:ln w="12700" cap="flat" cmpd="sng" algn="ctr">
              <a:solidFill>
                <a:schemeClr val="tx1">
                  <a:lumMod val="50000"/>
                </a:schemeClr>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32" name="圆角矩形 69">
              <a:extLst>
                <a:ext uri="{FF2B5EF4-FFF2-40B4-BE49-F238E27FC236}">
                  <a16:creationId xmlns:a16="http://schemas.microsoft.com/office/drawing/2014/main" id="{52AA2499-2451-3847-B3EA-95FE3AFB2052}"/>
                </a:ext>
              </a:extLst>
            </p:cNvPr>
            <p:cNvSpPr/>
            <p:nvPr/>
          </p:nvSpPr>
          <p:spPr>
            <a:xfrm>
              <a:off x="8932522" y="3821977"/>
              <a:ext cx="1196802" cy="861424"/>
            </a:xfrm>
            <a:prstGeom prst="roundRect">
              <a:avLst/>
            </a:prstGeom>
            <a:solidFill>
              <a:srgbClr val="FFE3F9"/>
            </a:solidFill>
            <a:ln w="12700" cap="flat" cmpd="sng" algn="ctr">
              <a:solidFill>
                <a:srgbClr val="000000">
                  <a:lumMod val="50000"/>
                  <a:lumOff val="50000"/>
                </a:srgbClr>
              </a:solidFill>
              <a:prstDash val="solid"/>
            </a:ln>
            <a:effectLst/>
          </p:spPr>
          <p:txBody>
            <a:bodyPr lIns="0" tIns="0" rIns="0" bIns="0" rtlCol="0" anchor="ctr"/>
            <a:lstStyle/>
            <a:p>
              <a:pPr marL="0" marR="0" lvl="0" indent="0" algn="ctr" defTabSz="914400" rtl="0" eaLnBrk="1" fontAlgn="auto" latinLnBrk="0" hangingPunct="1">
                <a:lnSpc>
                  <a:spcPts val="1000"/>
                </a:lnSpc>
                <a:spcBef>
                  <a:spcPts val="150"/>
                </a:spcBef>
                <a:spcAft>
                  <a:spcPts val="15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Machine </a:t>
              </a:r>
            </a:p>
            <a:p>
              <a:pPr marL="0" marR="0" lvl="0" indent="0" algn="ctr" defTabSz="914400" rtl="0" eaLnBrk="1" fontAlgn="auto" latinLnBrk="0" hangingPunct="1">
                <a:lnSpc>
                  <a:spcPts val="1000"/>
                </a:lnSpc>
                <a:spcBef>
                  <a:spcPts val="150"/>
                </a:spcBef>
                <a:spcAft>
                  <a:spcPts val="15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dependent </a:t>
              </a:r>
            </a:p>
            <a:p>
              <a:pPr marL="0" marR="0" lvl="0" indent="0" algn="ctr" defTabSz="914400" rtl="0" eaLnBrk="1" fontAlgn="auto" latinLnBrk="0" hangingPunct="1">
                <a:lnSpc>
                  <a:spcPts val="1000"/>
                </a:lnSpc>
                <a:spcBef>
                  <a:spcPts val="150"/>
                </a:spcBef>
                <a:spcAft>
                  <a:spcPts val="15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optimization</a:t>
              </a:r>
              <a:endParaRPr kumimoji="0" lang="zh-CN" altLang="en-US"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33" name="圆角矩形 69">
              <a:extLst>
                <a:ext uri="{FF2B5EF4-FFF2-40B4-BE49-F238E27FC236}">
                  <a16:creationId xmlns:a16="http://schemas.microsoft.com/office/drawing/2014/main" id="{14A73628-BA49-E14D-A608-A87F1D015489}"/>
                </a:ext>
              </a:extLst>
            </p:cNvPr>
            <p:cNvSpPr/>
            <p:nvPr/>
          </p:nvSpPr>
          <p:spPr>
            <a:xfrm>
              <a:off x="8932522" y="4818955"/>
              <a:ext cx="1196802" cy="443851"/>
            </a:xfrm>
            <a:prstGeom prst="roundRect">
              <a:avLst/>
            </a:prstGeom>
            <a:solidFill>
              <a:srgbClr val="FFE3F9"/>
            </a:solidFill>
            <a:ln w="12700" cap="flat" cmpd="sng" algn="ctr">
              <a:solidFill>
                <a:srgbClr val="000000">
                  <a:lumMod val="50000"/>
                  <a:lumOff val="50000"/>
                </a:srgbClr>
              </a:solidFill>
              <a:prstDash val="solid"/>
            </a:ln>
            <a:effectLst/>
          </p:spPr>
          <p:txBody>
            <a:bodyPr lIns="0" tIns="0" rIns="0" bIns="0" rtlCol="0" anchor="ct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Code generation</a:t>
              </a:r>
              <a:endParaRPr kumimoji="0" lang="zh-CN" altLang="en-US"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34" name="Rectangle 33">
              <a:extLst>
                <a:ext uri="{FF2B5EF4-FFF2-40B4-BE49-F238E27FC236}">
                  <a16:creationId xmlns:a16="http://schemas.microsoft.com/office/drawing/2014/main" id="{81AE8536-4F52-0540-AEA8-34C0241FBA50}"/>
                </a:ext>
              </a:extLst>
            </p:cNvPr>
            <p:cNvSpPr/>
            <p:nvPr/>
          </p:nvSpPr>
          <p:spPr>
            <a:xfrm>
              <a:off x="8815860" y="3698826"/>
              <a:ext cx="1411022" cy="1739973"/>
            </a:xfrm>
            <a:prstGeom prst="rect">
              <a:avLst/>
            </a:prstGeom>
            <a:noFill/>
            <a:ln w="127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35" name="Shape 63">
              <a:extLst>
                <a:ext uri="{FF2B5EF4-FFF2-40B4-BE49-F238E27FC236}">
                  <a16:creationId xmlns:a16="http://schemas.microsoft.com/office/drawing/2014/main" id="{891712CA-408E-2D41-9477-13B2AF74B8CF}"/>
                </a:ext>
              </a:extLst>
            </p:cNvPr>
            <p:cNvSpPr txBox="1"/>
            <p:nvPr/>
          </p:nvSpPr>
          <p:spPr>
            <a:xfrm>
              <a:off x="8922149" y="3186992"/>
              <a:ext cx="1333515" cy="523626"/>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charset="0"/>
                  <a:ea typeface="Arial" charset="0"/>
                  <a:cs typeface="Arial" charset="0"/>
                  <a:sym typeface="Arial"/>
                </a:rPr>
                <a:t>Back end</a:t>
              </a:r>
              <a:endParaRPr kumimoji="0" lang="en" sz="1400" b="1"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grpSp>
          <p:nvGrpSpPr>
            <p:cNvPr id="39" name="Group 38">
              <a:extLst>
                <a:ext uri="{FF2B5EF4-FFF2-40B4-BE49-F238E27FC236}">
                  <a16:creationId xmlns:a16="http://schemas.microsoft.com/office/drawing/2014/main" id="{CCF1F119-0022-824F-9102-207F852AA4F7}"/>
                </a:ext>
              </a:extLst>
            </p:cNvPr>
            <p:cNvGrpSpPr/>
            <p:nvPr/>
          </p:nvGrpSpPr>
          <p:grpSpPr>
            <a:xfrm>
              <a:off x="10817666" y="4169708"/>
              <a:ext cx="676221" cy="718385"/>
              <a:chOff x="244663" y="1779678"/>
              <a:chExt cx="516439" cy="548640"/>
            </a:xfrm>
          </p:grpSpPr>
          <p:sp>
            <p:nvSpPr>
              <p:cNvPr id="40" name="Folded Corner 39">
                <a:extLst>
                  <a:ext uri="{FF2B5EF4-FFF2-40B4-BE49-F238E27FC236}">
                    <a16:creationId xmlns:a16="http://schemas.microsoft.com/office/drawing/2014/main" id="{E6E8F1C4-7BCD-CF4A-8CB2-07F9024DE46C}"/>
                  </a:ext>
                </a:extLst>
              </p:cNvPr>
              <p:cNvSpPr/>
              <p:nvPr/>
            </p:nvSpPr>
            <p:spPr>
              <a:xfrm>
                <a:off x="303902" y="1779678"/>
                <a:ext cx="457200" cy="548640"/>
              </a:xfrm>
              <a:prstGeom prst="foldedCorner">
                <a:avLst/>
              </a:prstGeom>
              <a:noFill/>
              <a:ln w="12700" cap="flat" cmpd="sng" algn="ctr">
                <a:solidFill>
                  <a:srgbClr val="000000"/>
                </a:solidFill>
                <a:prstDash val="solid"/>
              </a:ln>
              <a:effectLst/>
            </p:spPr>
            <p:txBody>
              <a:bodyPr lIns="45720" rIns="4572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Times New Roman" charset="0"/>
                    <a:ea typeface="Times New Roman" charset="0"/>
                    <a:cs typeface="Times New Roman" charset="0"/>
                    <a:sym typeface="Arial"/>
                  </a:rPr>
                  <a:t>111010001100</a:t>
                </a:r>
                <a:endParaRPr kumimoji="0" lang="en-US" sz="1400" b="0" i="0" u="none" strike="noStrike" kern="0" cap="none" spc="0" normalizeH="0" baseline="0" noProof="0" dirty="0">
                  <a:ln>
                    <a:noFill/>
                  </a:ln>
                  <a:solidFill>
                    <a:srgbClr val="000000"/>
                  </a:solidFill>
                  <a:effectLst/>
                  <a:uLnTx/>
                  <a:uFillTx/>
                  <a:latin typeface="Times New Roman" charset="0"/>
                  <a:ea typeface="Times New Roman" charset="0"/>
                  <a:cs typeface="Times New Roman" charset="0"/>
                  <a:sym typeface="Arial"/>
                </a:endParaRPr>
              </a:p>
            </p:txBody>
          </p:sp>
          <p:sp>
            <p:nvSpPr>
              <p:cNvPr id="41" name="Rectangle 40">
                <a:extLst>
                  <a:ext uri="{FF2B5EF4-FFF2-40B4-BE49-F238E27FC236}">
                    <a16:creationId xmlns:a16="http://schemas.microsoft.com/office/drawing/2014/main" id="{7638385D-F1FF-7340-BAD6-B41948CCFEE8}"/>
                  </a:ext>
                </a:extLst>
              </p:cNvPr>
              <p:cNvSpPr/>
              <p:nvPr/>
            </p:nvSpPr>
            <p:spPr>
              <a:xfrm>
                <a:off x="244663" y="1821663"/>
                <a:ext cx="439502" cy="137152"/>
              </a:xfrm>
              <a:prstGeom prst="rect">
                <a:avLst/>
              </a:prstGeom>
              <a:solidFill>
                <a:srgbClr val="000000"/>
              </a:solidFill>
              <a:ln w="15875" cap="flat" cmpd="sng" algn="ctr">
                <a:solidFill>
                  <a:srgbClr val="000000"/>
                </a:solid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BIN</a:t>
                </a:r>
              </a:p>
            </p:txBody>
          </p:sp>
        </p:grpSp>
        <p:sp>
          <p:nvSpPr>
            <p:cNvPr id="42" name="Shape 63">
              <a:extLst>
                <a:ext uri="{FF2B5EF4-FFF2-40B4-BE49-F238E27FC236}">
                  <a16:creationId xmlns:a16="http://schemas.microsoft.com/office/drawing/2014/main" id="{61959E2C-6FCC-BA48-A62F-DE12C2EA70D4}"/>
                </a:ext>
              </a:extLst>
            </p:cNvPr>
            <p:cNvSpPr txBox="1"/>
            <p:nvPr/>
          </p:nvSpPr>
          <p:spPr>
            <a:xfrm>
              <a:off x="10637360" y="3201556"/>
              <a:ext cx="1078391" cy="523626"/>
            </a:xfrm>
            <a:prstGeom prst="rect">
              <a:avLst/>
            </a:prstGeom>
            <a:noFill/>
            <a:ln>
              <a:noFill/>
            </a:ln>
          </p:spPr>
          <p:txBody>
            <a:bodyPr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charset="0"/>
                  <a:ea typeface="Arial" charset="0"/>
                  <a:cs typeface="Arial" charset="0"/>
                  <a:sym typeface="Arial"/>
                </a:rPr>
                <a:t>Binary code</a:t>
              </a:r>
              <a:endParaRPr kumimoji="0" lang="en" sz="1400" b="1"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grpSp>
      <p:grpSp>
        <p:nvGrpSpPr>
          <p:cNvPr id="7" name="Group 6">
            <a:extLst>
              <a:ext uri="{FF2B5EF4-FFF2-40B4-BE49-F238E27FC236}">
                <a16:creationId xmlns:a16="http://schemas.microsoft.com/office/drawing/2014/main" id="{1D57C1E4-6E59-0C43-BC0F-6698333979D8}"/>
              </a:ext>
            </a:extLst>
          </p:cNvPr>
          <p:cNvGrpSpPr/>
          <p:nvPr/>
        </p:nvGrpSpPr>
        <p:grpSpPr>
          <a:xfrm>
            <a:off x="397102" y="3201806"/>
            <a:ext cx="921384" cy="1805756"/>
            <a:chOff x="397102" y="3201806"/>
            <a:chExt cx="921384" cy="1805756"/>
          </a:xfrm>
        </p:grpSpPr>
        <p:grpSp>
          <p:nvGrpSpPr>
            <p:cNvPr id="36" name="Group 35">
              <a:extLst>
                <a:ext uri="{FF2B5EF4-FFF2-40B4-BE49-F238E27FC236}">
                  <a16:creationId xmlns:a16="http://schemas.microsoft.com/office/drawing/2014/main" id="{33034A48-DB37-4143-B9B0-E60477A15962}"/>
                </a:ext>
              </a:extLst>
            </p:cNvPr>
            <p:cNvGrpSpPr/>
            <p:nvPr/>
          </p:nvGrpSpPr>
          <p:grpSpPr>
            <a:xfrm>
              <a:off x="495846" y="4233460"/>
              <a:ext cx="676221" cy="774102"/>
              <a:chOff x="244663" y="1737126"/>
              <a:chExt cx="516439" cy="591192"/>
            </a:xfrm>
          </p:grpSpPr>
          <p:sp>
            <p:nvSpPr>
              <p:cNvPr id="37" name="Folded Corner 36">
                <a:extLst>
                  <a:ext uri="{FF2B5EF4-FFF2-40B4-BE49-F238E27FC236}">
                    <a16:creationId xmlns:a16="http://schemas.microsoft.com/office/drawing/2014/main" id="{481C36BA-F301-0843-944F-D4B97BE83522}"/>
                  </a:ext>
                </a:extLst>
              </p:cNvPr>
              <p:cNvSpPr/>
              <p:nvPr/>
            </p:nvSpPr>
            <p:spPr>
              <a:xfrm>
                <a:off x="303902" y="1737126"/>
                <a:ext cx="457200" cy="591192"/>
              </a:xfrm>
              <a:prstGeom prst="foldedCorner">
                <a:avLst/>
              </a:prstGeom>
              <a:noFill/>
              <a:ln w="12700" cap="flat" cmpd="sng" algn="ctr">
                <a:solidFill>
                  <a:srgbClr val="000000"/>
                </a:solidFill>
                <a:prstDash val="solid"/>
              </a:ln>
              <a:effectLst/>
            </p:spPr>
            <p:txBody>
              <a:bodyPr lIns="45720" rIns="45720" bIns="0"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432FF"/>
                    </a:solidFill>
                    <a:effectLst/>
                    <a:uLnTx/>
                    <a:uFillTx/>
                    <a:latin typeface="Times New Roman" charset="0"/>
                    <a:ea typeface="Times New Roman" charset="0"/>
                    <a:cs typeface="Times New Roman" charset="0"/>
                    <a:sym typeface="Arial"/>
                  </a:rPr>
                  <a:t>int </a:t>
                </a:r>
                <a:r>
                  <a:rPr kumimoji="0" lang="en-US" sz="1200" b="0" i="0" u="none" strike="noStrike" kern="0" cap="none" spc="0" normalizeH="0" baseline="0" noProof="0" dirty="0">
                    <a:ln>
                      <a:noFill/>
                    </a:ln>
                    <a:solidFill>
                      <a:srgbClr val="000000"/>
                    </a:solidFill>
                    <a:effectLst/>
                    <a:uLnTx/>
                    <a:uFillTx/>
                    <a:latin typeface="Times New Roman" charset="0"/>
                    <a:ea typeface="Times New Roman" charset="0"/>
                    <a:cs typeface="Times New Roman" charset="0"/>
                    <a:sym typeface="Arial"/>
                  </a:rPr>
                  <a:t>f()</a:t>
                </a:r>
                <a:r>
                  <a:rPr kumimoji="0" lang="en-US" sz="1600" b="0" i="0" u="none" strike="noStrike" kern="0" cap="none" spc="0" normalizeH="0" baseline="0" noProof="0" dirty="0">
                    <a:ln>
                      <a:noFill/>
                    </a:ln>
                    <a:solidFill>
                      <a:srgbClr val="000000"/>
                    </a:solidFill>
                    <a:effectLst/>
                    <a:uLnTx/>
                    <a:uFillTx/>
                    <a:latin typeface="Times New Roman" charset="0"/>
                    <a:ea typeface="Times New Roman" charset="0"/>
                    <a:cs typeface="Times New Roman" charset="0"/>
                    <a:sym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imes New Roman" charset="0"/>
                    <a:ea typeface="Times New Roman" charset="0"/>
                    <a:cs typeface="Times New Roman" charset="0"/>
                    <a:sym typeface="Arial"/>
                  </a:rPr>
                  <a:t>...</a:t>
                </a:r>
                <a:endParaRPr kumimoji="0" lang="en-US" sz="1200" b="0" i="0" u="none" strike="noStrike" kern="0" cap="none" spc="0" normalizeH="0" baseline="0" noProof="0" dirty="0">
                  <a:ln>
                    <a:noFill/>
                  </a:ln>
                  <a:solidFill>
                    <a:srgbClr val="000000"/>
                  </a:solidFill>
                  <a:effectLst/>
                  <a:uLnTx/>
                  <a:uFillTx/>
                  <a:latin typeface="Times New Roman" charset="0"/>
                  <a:ea typeface="Times New Roman" charset="0"/>
                  <a:cs typeface="Times New Roman" charset="0"/>
                  <a:sym typeface="Arial"/>
                </a:endParaRPr>
              </a:p>
            </p:txBody>
          </p:sp>
          <p:sp>
            <p:nvSpPr>
              <p:cNvPr id="38" name="Rectangle 37">
                <a:extLst>
                  <a:ext uri="{FF2B5EF4-FFF2-40B4-BE49-F238E27FC236}">
                    <a16:creationId xmlns:a16="http://schemas.microsoft.com/office/drawing/2014/main" id="{1F8CC022-9C1B-AC4C-A757-179DC30BB79B}"/>
                  </a:ext>
                </a:extLst>
              </p:cNvPr>
              <p:cNvSpPr/>
              <p:nvPr/>
            </p:nvSpPr>
            <p:spPr>
              <a:xfrm>
                <a:off x="244663" y="1779678"/>
                <a:ext cx="439502" cy="137152"/>
              </a:xfrm>
              <a:prstGeom prst="rect">
                <a:avLst/>
              </a:prstGeom>
              <a:solidFill>
                <a:srgbClr val="0432FF"/>
              </a:solidFill>
              <a:ln w="15875" cap="flat" cmpd="sng" algn="ctr">
                <a:solidFill>
                  <a:srgbClr val="0432FF"/>
                </a:solid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SRC</a:t>
                </a:r>
              </a:p>
            </p:txBody>
          </p:sp>
        </p:grpSp>
        <p:sp>
          <p:nvSpPr>
            <p:cNvPr id="43" name="Shape 63">
              <a:extLst>
                <a:ext uri="{FF2B5EF4-FFF2-40B4-BE49-F238E27FC236}">
                  <a16:creationId xmlns:a16="http://schemas.microsoft.com/office/drawing/2014/main" id="{6D7247EF-2C85-344D-8FA0-0F3393859217}"/>
                </a:ext>
              </a:extLst>
            </p:cNvPr>
            <p:cNvSpPr txBox="1"/>
            <p:nvPr/>
          </p:nvSpPr>
          <p:spPr>
            <a:xfrm>
              <a:off x="397102" y="3201806"/>
              <a:ext cx="921384" cy="523626"/>
            </a:xfrm>
            <a:prstGeom prst="rect">
              <a:avLst/>
            </a:prstGeom>
            <a:noFill/>
            <a:ln>
              <a:noFill/>
            </a:ln>
          </p:spPr>
          <p:txBody>
            <a:bodyPr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charset="0"/>
                  <a:ea typeface="Arial" charset="0"/>
                  <a:cs typeface="Arial" charset="0"/>
                  <a:sym typeface="Arial"/>
                </a:rPr>
                <a:t>Source code</a:t>
              </a:r>
              <a:endParaRPr kumimoji="0" lang="en" sz="1400" b="1"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grpSp>
      <p:grpSp>
        <p:nvGrpSpPr>
          <p:cNvPr id="3" name="Group 2">
            <a:extLst>
              <a:ext uri="{FF2B5EF4-FFF2-40B4-BE49-F238E27FC236}">
                <a16:creationId xmlns:a16="http://schemas.microsoft.com/office/drawing/2014/main" id="{14F2768C-6B2D-9545-A11A-88DBC4831671}"/>
              </a:ext>
            </a:extLst>
          </p:cNvPr>
          <p:cNvGrpSpPr/>
          <p:nvPr/>
        </p:nvGrpSpPr>
        <p:grpSpPr>
          <a:xfrm>
            <a:off x="1563294" y="5954914"/>
            <a:ext cx="8807074" cy="672936"/>
            <a:chOff x="1563294" y="5954914"/>
            <a:chExt cx="8807074" cy="672936"/>
          </a:xfrm>
        </p:grpSpPr>
        <p:sp>
          <p:nvSpPr>
            <p:cNvPr id="44" name="Oval 43">
              <a:extLst>
                <a:ext uri="{FF2B5EF4-FFF2-40B4-BE49-F238E27FC236}">
                  <a16:creationId xmlns:a16="http://schemas.microsoft.com/office/drawing/2014/main" id="{9187F1E9-3883-0A4A-9169-7E05D63CBD75}"/>
                </a:ext>
              </a:extLst>
            </p:cNvPr>
            <p:cNvSpPr/>
            <p:nvPr/>
          </p:nvSpPr>
          <p:spPr>
            <a:xfrm>
              <a:off x="1563294" y="5961473"/>
              <a:ext cx="2037493" cy="655393"/>
            </a:xfrm>
            <a:prstGeom prst="ellipse">
              <a:avLst/>
            </a:prstGeom>
            <a:noFill/>
            <a:ln w="12700" cap="flat" cmpd="sng" algn="ctr">
              <a:solidFill>
                <a:srgbClr val="FFFFFF">
                  <a:lumMod val="50000"/>
                </a:srgbClr>
              </a:solidFill>
              <a:prstDash val="solid"/>
            </a:ln>
            <a:effectLst/>
          </p:spPr>
          <p:txBody>
            <a:bodyPr lIns="0" tIns="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2F92"/>
                  </a:solidFill>
                  <a:effectLst/>
                  <a:uLnTx/>
                  <a:uFillTx/>
                  <a:latin typeface="Arial" charset="0"/>
                  <a:ea typeface="Arial" charset="0"/>
                  <a:cs typeface="Arial" charset="0"/>
                  <a:sym typeface="Arial"/>
                </a:rPr>
                <a:t>Compiler (family, version)</a:t>
              </a:r>
            </a:p>
          </p:txBody>
        </p:sp>
        <p:sp>
          <p:nvSpPr>
            <p:cNvPr id="45" name="Oval 44">
              <a:extLst>
                <a:ext uri="{FF2B5EF4-FFF2-40B4-BE49-F238E27FC236}">
                  <a16:creationId xmlns:a16="http://schemas.microsoft.com/office/drawing/2014/main" id="{024F95B4-A45C-6948-A9C1-273792F1CF68}"/>
                </a:ext>
              </a:extLst>
            </p:cNvPr>
            <p:cNvSpPr/>
            <p:nvPr/>
          </p:nvSpPr>
          <p:spPr>
            <a:xfrm>
              <a:off x="5296073" y="5972457"/>
              <a:ext cx="1686572" cy="655393"/>
            </a:xfrm>
            <a:prstGeom prst="ellipse">
              <a:avLst/>
            </a:prstGeom>
            <a:noFill/>
            <a:ln w="12700" cap="flat" cmpd="sng" algn="ctr">
              <a:solidFill>
                <a:srgbClr val="FFFFFF">
                  <a:lumMod val="50000"/>
                </a:srgbClr>
              </a:solidFill>
              <a:prstDash val="solid"/>
            </a:ln>
            <a:effectLst/>
          </p:spPr>
          <p:txBody>
            <a:bodyPr lIns="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432FF"/>
                  </a:solidFill>
                  <a:effectLst/>
                  <a:uLnTx/>
                  <a:uFillTx/>
                  <a:latin typeface="Arial" charset="0"/>
                  <a:ea typeface="Arial" charset="0"/>
                  <a:cs typeface="Arial" charset="0"/>
                  <a:sym typeface="Arial"/>
                </a:rPr>
                <a:t>Optimization level</a:t>
              </a:r>
            </a:p>
          </p:txBody>
        </p:sp>
        <p:sp>
          <p:nvSpPr>
            <p:cNvPr id="46" name="Oval 45">
              <a:extLst>
                <a:ext uri="{FF2B5EF4-FFF2-40B4-BE49-F238E27FC236}">
                  <a16:creationId xmlns:a16="http://schemas.microsoft.com/office/drawing/2014/main" id="{1FA9A72D-DE1C-B14D-B6E2-21FD6C8D267D}"/>
                </a:ext>
              </a:extLst>
            </p:cNvPr>
            <p:cNvSpPr/>
            <p:nvPr/>
          </p:nvSpPr>
          <p:spPr>
            <a:xfrm>
              <a:off x="8682163" y="5954914"/>
              <a:ext cx="1688205" cy="655393"/>
            </a:xfrm>
            <a:prstGeom prst="ellipse">
              <a:avLst/>
            </a:prstGeom>
            <a:noFill/>
            <a:ln w="12700" cap="flat" cmpd="sng" algn="ctr">
              <a:solidFill>
                <a:srgbClr val="FFFFFF">
                  <a:lumMod val="50000"/>
                </a:srgbClr>
              </a:solidFill>
              <a:prstDash val="solid"/>
            </a:ln>
            <a:effectLst/>
          </p:spPr>
          <p:txBody>
            <a:bodyPr lIns="0" tIns="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D883FF"/>
                  </a:solidFill>
                  <a:effectLst/>
                  <a:uLnTx/>
                  <a:uFillTx/>
                  <a:latin typeface="Arial" charset="0"/>
                  <a:ea typeface="Arial" charset="0"/>
                  <a:cs typeface="Arial" charset="0"/>
                  <a:sym typeface="Arial"/>
                </a:rPr>
                <a:t>Architecture</a:t>
              </a:r>
            </a:p>
          </p:txBody>
        </p:sp>
      </p:grpSp>
      <p:grpSp>
        <p:nvGrpSpPr>
          <p:cNvPr id="5" name="Group 4">
            <a:extLst>
              <a:ext uri="{FF2B5EF4-FFF2-40B4-BE49-F238E27FC236}">
                <a16:creationId xmlns:a16="http://schemas.microsoft.com/office/drawing/2014/main" id="{00BFBA0A-7056-D84A-AE12-CB82126912D5}"/>
              </a:ext>
            </a:extLst>
          </p:cNvPr>
          <p:cNvGrpSpPr/>
          <p:nvPr/>
        </p:nvGrpSpPr>
        <p:grpSpPr>
          <a:xfrm>
            <a:off x="2582041" y="5438797"/>
            <a:ext cx="6944225" cy="533661"/>
            <a:chOff x="2582041" y="5438797"/>
            <a:chExt cx="6944225" cy="533661"/>
          </a:xfrm>
        </p:grpSpPr>
        <p:cxnSp>
          <p:nvCxnSpPr>
            <p:cNvPr id="47" name="Straight Arrow Connector 46">
              <a:extLst>
                <a:ext uri="{FF2B5EF4-FFF2-40B4-BE49-F238E27FC236}">
                  <a16:creationId xmlns:a16="http://schemas.microsoft.com/office/drawing/2014/main" id="{437ABE44-AA79-484A-9C4A-15049A0A4F65}"/>
                </a:ext>
              </a:extLst>
            </p:cNvPr>
            <p:cNvCxnSpPr>
              <a:stCxn id="44" idx="0"/>
              <a:endCxn id="22" idx="2"/>
            </p:cNvCxnSpPr>
            <p:nvPr/>
          </p:nvCxnSpPr>
          <p:spPr>
            <a:xfrm flipV="1">
              <a:off x="2582041" y="5438797"/>
              <a:ext cx="1087" cy="522676"/>
            </a:xfrm>
            <a:prstGeom prst="straightConnector1">
              <a:avLst/>
            </a:prstGeom>
            <a:noFill/>
            <a:ln w="25400" cap="flat" cmpd="sng" algn="ctr">
              <a:solidFill>
                <a:srgbClr val="FF2F92"/>
              </a:solidFill>
              <a:prstDash val="solid"/>
              <a:tailEnd type="triangle" w="lg" len="lg"/>
            </a:ln>
            <a:effectLst/>
          </p:spPr>
        </p:cxnSp>
        <p:cxnSp>
          <p:nvCxnSpPr>
            <p:cNvPr id="48" name="Straight Arrow Connector 47">
              <a:extLst>
                <a:ext uri="{FF2B5EF4-FFF2-40B4-BE49-F238E27FC236}">
                  <a16:creationId xmlns:a16="http://schemas.microsoft.com/office/drawing/2014/main" id="{B49A821F-311E-CF48-BE8C-38BF424603E6}"/>
                </a:ext>
              </a:extLst>
            </p:cNvPr>
            <p:cNvCxnSpPr>
              <a:stCxn id="44" idx="0"/>
              <a:endCxn id="27" idx="2"/>
            </p:cNvCxnSpPr>
            <p:nvPr/>
          </p:nvCxnSpPr>
          <p:spPr>
            <a:xfrm flipV="1">
              <a:off x="2582041" y="5438799"/>
              <a:ext cx="3550766" cy="522674"/>
            </a:xfrm>
            <a:prstGeom prst="straightConnector1">
              <a:avLst/>
            </a:prstGeom>
            <a:noFill/>
            <a:ln w="25400" cap="flat" cmpd="sng" algn="ctr">
              <a:solidFill>
                <a:srgbClr val="FF2F92"/>
              </a:solidFill>
              <a:prstDash val="solid"/>
              <a:tailEnd type="triangle" w="lg" len="lg"/>
            </a:ln>
            <a:effectLst/>
          </p:spPr>
        </p:cxnSp>
        <p:cxnSp>
          <p:nvCxnSpPr>
            <p:cNvPr id="49" name="Straight Arrow Connector 48">
              <a:extLst>
                <a:ext uri="{FF2B5EF4-FFF2-40B4-BE49-F238E27FC236}">
                  <a16:creationId xmlns:a16="http://schemas.microsoft.com/office/drawing/2014/main" id="{151C2D4C-595A-8E4D-94F1-FD7C9C0A4349}"/>
                </a:ext>
              </a:extLst>
            </p:cNvPr>
            <p:cNvCxnSpPr>
              <a:stCxn id="44" idx="0"/>
              <a:endCxn id="34" idx="2"/>
            </p:cNvCxnSpPr>
            <p:nvPr/>
          </p:nvCxnSpPr>
          <p:spPr>
            <a:xfrm flipV="1">
              <a:off x="2582041" y="5438799"/>
              <a:ext cx="6939330" cy="522674"/>
            </a:xfrm>
            <a:prstGeom prst="straightConnector1">
              <a:avLst/>
            </a:prstGeom>
            <a:noFill/>
            <a:ln w="25400" cap="flat" cmpd="sng" algn="ctr">
              <a:solidFill>
                <a:srgbClr val="FF2F92"/>
              </a:solidFill>
              <a:prstDash val="solid"/>
              <a:tailEnd type="triangle" w="lg" len="lg"/>
            </a:ln>
            <a:effectLst/>
          </p:spPr>
        </p:cxnSp>
        <p:cxnSp>
          <p:nvCxnSpPr>
            <p:cNvPr id="50" name="Straight Arrow Connector 49">
              <a:extLst>
                <a:ext uri="{FF2B5EF4-FFF2-40B4-BE49-F238E27FC236}">
                  <a16:creationId xmlns:a16="http://schemas.microsoft.com/office/drawing/2014/main" id="{7B14AD34-DBE5-8C44-959E-000A3F7822AE}"/>
                </a:ext>
              </a:extLst>
            </p:cNvPr>
            <p:cNvCxnSpPr>
              <a:cxnSpLocks/>
              <a:stCxn id="45" idx="0"/>
              <a:endCxn id="27" idx="2"/>
            </p:cNvCxnSpPr>
            <p:nvPr/>
          </p:nvCxnSpPr>
          <p:spPr>
            <a:xfrm flipH="1" flipV="1">
              <a:off x="6132807" y="5438799"/>
              <a:ext cx="6554" cy="533659"/>
            </a:xfrm>
            <a:prstGeom prst="straightConnector1">
              <a:avLst/>
            </a:prstGeom>
            <a:noFill/>
            <a:ln w="25400" cap="flat" cmpd="sng" algn="ctr">
              <a:solidFill>
                <a:srgbClr val="0432FF"/>
              </a:solidFill>
              <a:prstDash val="solid"/>
              <a:tailEnd type="triangle" w="lg" len="lg"/>
            </a:ln>
            <a:effectLst/>
          </p:spPr>
        </p:cxnSp>
        <p:cxnSp>
          <p:nvCxnSpPr>
            <p:cNvPr id="51" name="Straight Arrow Connector 50">
              <a:extLst>
                <a:ext uri="{FF2B5EF4-FFF2-40B4-BE49-F238E27FC236}">
                  <a16:creationId xmlns:a16="http://schemas.microsoft.com/office/drawing/2014/main" id="{92E0A817-240C-444D-8955-C0DABDB2CBFF}"/>
                </a:ext>
              </a:extLst>
            </p:cNvPr>
            <p:cNvCxnSpPr>
              <a:stCxn id="45" idx="0"/>
              <a:endCxn id="34" idx="2"/>
            </p:cNvCxnSpPr>
            <p:nvPr/>
          </p:nvCxnSpPr>
          <p:spPr>
            <a:xfrm flipV="1">
              <a:off x="6139359" y="5438799"/>
              <a:ext cx="3382012" cy="533658"/>
            </a:xfrm>
            <a:prstGeom prst="straightConnector1">
              <a:avLst/>
            </a:prstGeom>
            <a:noFill/>
            <a:ln w="25400" cap="flat" cmpd="sng" algn="ctr">
              <a:solidFill>
                <a:srgbClr val="0432FF"/>
              </a:solidFill>
              <a:prstDash val="solid"/>
              <a:tailEnd type="triangle" w="lg" len="lg"/>
            </a:ln>
            <a:effectLst/>
          </p:spPr>
        </p:cxnSp>
        <p:cxnSp>
          <p:nvCxnSpPr>
            <p:cNvPr id="52" name="Straight Arrow Connector 51">
              <a:extLst>
                <a:ext uri="{FF2B5EF4-FFF2-40B4-BE49-F238E27FC236}">
                  <a16:creationId xmlns:a16="http://schemas.microsoft.com/office/drawing/2014/main" id="{4D1861BF-FFAC-1742-8458-7BB18E413565}"/>
                </a:ext>
              </a:extLst>
            </p:cNvPr>
            <p:cNvCxnSpPr>
              <a:stCxn id="46" idx="0"/>
              <a:endCxn id="34" idx="2"/>
            </p:cNvCxnSpPr>
            <p:nvPr/>
          </p:nvCxnSpPr>
          <p:spPr>
            <a:xfrm flipH="1" flipV="1">
              <a:off x="9521371" y="5438799"/>
              <a:ext cx="4895" cy="516115"/>
            </a:xfrm>
            <a:prstGeom prst="straightConnector1">
              <a:avLst/>
            </a:prstGeom>
            <a:noFill/>
            <a:ln w="25400" cap="flat" cmpd="sng" algn="ctr">
              <a:solidFill>
                <a:srgbClr val="D883FF"/>
              </a:solidFill>
              <a:prstDash val="solid"/>
              <a:tailEnd type="triangle" w="lg" len="lg"/>
            </a:ln>
            <a:effectLst/>
          </p:spPr>
        </p:cxnSp>
      </p:grpSp>
    </p:spTree>
    <p:custDataLst>
      <p:tags r:id="rId1"/>
    </p:custDataLst>
    <p:extLst>
      <p:ext uri="{BB962C8B-B14F-4D97-AF65-F5344CB8AC3E}">
        <p14:creationId xmlns:p14="http://schemas.microsoft.com/office/powerpoint/2010/main" val="676724895"/>
      </p:ext>
    </p:extLst>
  </p:cSld>
  <p:clrMapOvr>
    <a:masterClrMapping/>
  </p:clrMapOvr>
  <p:transition spd="med" advTm="6296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par>
                                <p:cTn id="34" presetID="9" presetClass="entr" presetSubtype="0" fill="hold" nodeType="withEffect">
                                  <p:stCondLst>
                                    <p:cond delay="0"/>
                                  </p:stCondLst>
                                  <p:childTnLst>
                                    <p:set>
                                      <p:cBhvr>
                                        <p:cTn id="35" dur="1" fill="hold">
                                          <p:stCondLst>
                                            <p:cond delay="0"/>
                                          </p:stCondLst>
                                        </p:cTn>
                                        <p:tgtEl>
                                          <p:spTgt spid="15">
                                            <p:txEl>
                                              <p:pRg st="1" end="1"/>
                                            </p:txEl>
                                          </p:spTgt>
                                        </p:tgtEl>
                                        <p:attrNameLst>
                                          <p:attrName>style.visibility</p:attrName>
                                        </p:attrNameLst>
                                      </p:cBhvr>
                                      <p:to>
                                        <p:strVal val="visible"/>
                                      </p:to>
                                    </p:set>
                                    <p:animEffect transition="in" filter="dissolve">
                                      <p:cBhvr>
                                        <p:cTn id="36" dur="500"/>
                                        <p:tgtEl>
                                          <p:spTgt spid="1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5">
                                            <p:txEl>
                                              <p:pRg st="2" end="2"/>
                                            </p:txEl>
                                          </p:spTgt>
                                        </p:tgtEl>
                                        <p:attrNameLst>
                                          <p:attrName>style.visibility</p:attrName>
                                        </p:attrNameLst>
                                      </p:cBhvr>
                                      <p:to>
                                        <p:strVal val="visible"/>
                                      </p:to>
                                    </p:set>
                                    <p:animEffect transition="in" filter="dissolve">
                                      <p:cBhvr>
                                        <p:cTn id="41" dur="500"/>
                                        <p:tgtEl>
                                          <p:spTgt spid="1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5">
                                            <p:txEl>
                                              <p:pRg st="3" end="3"/>
                                            </p:txEl>
                                          </p:spTgt>
                                        </p:tgtEl>
                                        <p:attrNameLst>
                                          <p:attrName>style.visibility</p:attrName>
                                        </p:attrNameLst>
                                      </p:cBhvr>
                                      <p:to>
                                        <p:strVal val="visible"/>
                                      </p:to>
                                    </p:set>
                                    <p:animEffect transition="in" filter="dissolve">
                                      <p:cBhvr>
                                        <p:cTn id="46"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A1FB-F096-E245-9530-830822E6551B}"/>
              </a:ext>
            </a:extLst>
          </p:cNvPr>
          <p:cNvSpPr>
            <a:spLocks noGrp="1"/>
          </p:cNvSpPr>
          <p:nvPr>
            <p:ph type="title"/>
          </p:nvPr>
        </p:nvSpPr>
        <p:spPr/>
        <p:txBody>
          <a:bodyPr>
            <a:normAutofit/>
          </a:bodyPr>
          <a:lstStyle/>
          <a:p>
            <a:r>
              <a:rPr lang="en-US" sz="4400" dirty="0"/>
              <a:t>What is a Vulnerability?</a:t>
            </a:r>
          </a:p>
        </p:txBody>
      </p:sp>
      <p:sp>
        <p:nvSpPr>
          <p:cNvPr id="4" name="Slide Number Placeholder 3">
            <a:extLst>
              <a:ext uri="{FF2B5EF4-FFF2-40B4-BE49-F238E27FC236}">
                <a16:creationId xmlns:a16="http://schemas.microsoft.com/office/drawing/2014/main" id="{6A6FE924-0A5F-D848-87A8-64ECBB0FDC87}"/>
              </a:ext>
            </a:extLst>
          </p:cNvPr>
          <p:cNvSpPr>
            <a:spLocks noGrp="1"/>
          </p:cNvSpPr>
          <p:nvPr>
            <p:ph type="sldNum" sz="quarter" idx="2"/>
          </p:nvPr>
        </p:nvSpPr>
        <p:spPr/>
        <p:txBody>
          <a:bodyPr/>
          <a:lstStyle/>
          <a:p>
            <a:fld id="{86CB4B4D-7CA3-9044-876B-883B54F8677D}" type="slidenum">
              <a:rPr lang="en-US" smtClean="0"/>
              <a:pPr/>
              <a:t>2</a:t>
            </a:fld>
            <a:endParaRPr lang="en-US" dirty="0"/>
          </a:p>
        </p:txBody>
      </p:sp>
      <p:sp>
        <p:nvSpPr>
          <p:cNvPr id="13" name="Google Shape;505;p36">
            <a:extLst>
              <a:ext uri="{FF2B5EF4-FFF2-40B4-BE49-F238E27FC236}">
                <a16:creationId xmlns:a16="http://schemas.microsoft.com/office/drawing/2014/main" id="{B9CA38A1-50A0-5B46-BD86-5D3DFB61678C}"/>
              </a:ext>
            </a:extLst>
          </p:cNvPr>
          <p:cNvSpPr txBox="1">
            <a:spLocks noGrp="1"/>
          </p:cNvSpPr>
          <p:nvPr>
            <p:ph type="body" idx="1"/>
          </p:nvPr>
        </p:nvSpPr>
        <p:spPr>
          <a:xfrm>
            <a:off x="620309" y="1442511"/>
            <a:ext cx="10709843" cy="2380865"/>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Font typeface="Nunito"/>
              <a:buChar char="●"/>
            </a:pPr>
            <a:r>
              <a:rPr lang="en" sz="2400" dirty="0">
                <a:solidFill>
                  <a:schemeClr val="tx2">
                    <a:lumMod val="75000"/>
                  </a:schemeClr>
                </a:solidFill>
                <a:latin typeface="Gill Sans MT" panose="020B0502020104020203" pitchFamily="34" charset="77"/>
                <a:ea typeface="Nunito"/>
                <a:cs typeface="Nunito"/>
                <a:sym typeface="Nunito"/>
              </a:rPr>
              <a:t>A vulnerability is a </a:t>
            </a:r>
            <a:r>
              <a:rPr lang="en" sz="2400" i="1" dirty="0">
                <a:solidFill>
                  <a:srgbClr val="0432FF"/>
                </a:solidFill>
                <a:latin typeface="Gill Sans MT" panose="020B0502020104020203" pitchFamily="34" charset="77"/>
                <a:ea typeface="Nunito"/>
                <a:cs typeface="Nunito"/>
                <a:sym typeface="Nunito"/>
              </a:rPr>
              <a:t>weakness</a:t>
            </a:r>
            <a:r>
              <a:rPr lang="en" sz="2400" dirty="0">
                <a:solidFill>
                  <a:schemeClr val="tx2">
                    <a:lumMod val="75000"/>
                  </a:schemeClr>
                </a:solidFill>
                <a:latin typeface="Gill Sans MT" panose="020B0502020104020203" pitchFamily="34" charset="77"/>
                <a:ea typeface="Nunito"/>
                <a:cs typeface="Nunito"/>
                <a:sym typeface="Nunito"/>
              </a:rPr>
              <a:t> (usually a </a:t>
            </a:r>
            <a:r>
              <a:rPr lang="en" sz="2400" i="1" dirty="0">
                <a:solidFill>
                  <a:srgbClr val="0432FF"/>
                </a:solidFill>
                <a:latin typeface="Gill Sans MT" panose="020B0502020104020203" pitchFamily="34" charset="77"/>
                <a:ea typeface="Nunito"/>
                <a:cs typeface="Nunito"/>
                <a:sym typeface="Nunito"/>
              </a:rPr>
              <a:t>bug</a:t>
            </a:r>
            <a:r>
              <a:rPr lang="en" sz="2400" dirty="0">
                <a:solidFill>
                  <a:schemeClr val="tx2">
                    <a:lumMod val="75000"/>
                  </a:schemeClr>
                </a:solidFill>
                <a:latin typeface="Gill Sans MT" panose="020B0502020104020203" pitchFamily="34" charset="77"/>
                <a:ea typeface="Nunito"/>
                <a:cs typeface="Nunito"/>
                <a:sym typeface="Nunito"/>
              </a:rPr>
              <a:t>) that can be exploited by the attacker to perform unauthorized activities.</a:t>
            </a:r>
          </a:p>
          <a:p>
            <a:pPr marL="457200" lvl="0" indent="-342900" algn="l" rtl="0">
              <a:lnSpc>
                <a:spcPct val="100000"/>
              </a:lnSpc>
              <a:spcBef>
                <a:spcPts val="0"/>
              </a:spcBef>
              <a:spcAft>
                <a:spcPts val="0"/>
              </a:spcAft>
              <a:buClr>
                <a:srgbClr val="000000"/>
              </a:buClr>
              <a:buSzPts val="1800"/>
              <a:buFont typeface="Nunito"/>
              <a:buChar char="●"/>
            </a:pPr>
            <a:endParaRPr lang="en-US" dirty="0">
              <a:solidFill>
                <a:schemeClr val="tx2">
                  <a:lumMod val="75000"/>
                </a:schemeClr>
              </a:solidFill>
              <a:latin typeface="Gill Sans MT" panose="020B0502020104020203" pitchFamily="34" charset="77"/>
              <a:ea typeface="Nunito"/>
              <a:cs typeface="Nunito"/>
              <a:sym typeface="Nunito"/>
            </a:endParaRPr>
          </a:p>
        </p:txBody>
      </p:sp>
      <p:pic>
        <p:nvPicPr>
          <p:cNvPr id="17" name="Picture 16">
            <a:extLst>
              <a:ext uri="{FF2B5EF4-FFF2-40B4-BE49-F238E27FC236}">
                <a16:creationId xmlns:a16="http://schemas.microsoft.com/office/drawing/2014/main" id="{C44C065F-B6C3-FB4C-B9A2-297EEE60A3D1}"/>
              </a:ext>
            </a:extLst>
          </p:cNvPr>
          <p:cNvPicPr>
            <a:picLocks noChangeAspect="1"/>
          </p:cNvPicPr>
          <p:nvPr/>
        </p:nvPicPr>
        <p:blipFill>
          <a:blip r:embed="rId4"/>
          <a:stretch>
            <a:fillRect/>
          </a:stretch>
        </p:blipFill>
        <p:spPr>
          <a:xfrm>
            <a:off x="4203175" y="3047776"/>
            <a:ext cx="3410658" cy="2573275"/>
          </a:xfrm>
          <a:prstGeom prst="rect">
            <a:avLst/>
          </a:prstGeom>
        </p:spPr>
      </p:pic>
      <p:sp>
        <p:nvSpPr>
          <p:cNvPr id="18" name="Rounded Rectangle 17">
            <a:extLst>
              <a:ext uri="{FF2B5EF4-FFF2-40B4-BE49-F238E27FC236}">
                <a16:creationId xmlns:a16="http://schemas.microsoft.com/office/drawing/2014/main" id="{EE8286FF-2DE6-F545-8443-C7DF8C1F4954}"/>
              </a:ext>
            </a:extLst>
          </p:cNvPr>
          <p:cNvSpPr/>
          <p:nvPr/>
        </p:nvSpPr>
        <p:spPr>
          <a:xfrm>
            <a:off x="5559804" y="4433340"/>
            <a:ext cx="1941637" cy="439996"/>
          </a:xfrm>
          <a:prstGeom prst="roundRect">
            <a:avLst/>
          </a:prstGeom>
          <a:noFill/>
          <a:ln w="2540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6" name="TextBox 5">
            <a:extLst>
              <a:ext uri="{FF2B5EF4-FFF2-40B4-BE49-F238E27FC236}">
                <a16:creationId xmlns:a16="http://schemas.microsoft.com/office/drawing/2014/main" id="{82FB7C84-2288-C543-9BEB-FF71A5E2F883}"/>
              </a:ext>
            </a:extLst>
          </p:cNvPr>
          <p:cNvSpPr txBox="1"/>
          <p:nvPr/>
        </p:nvSpPr>
        <p:spPr>
          <a:xfrm>
            <a:off x="7698539" y="4322983"/>
            <a:ext cx="118239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0000"/>
                </a:solidFill>
                <a:effectLst/>
                <a:uFillTx/>
                <a:latin typeface="Gill Sans MT" panose="020B0502020104020203" pitchFamily="34" charset="77"/>
                <a:sym typeface="Palatino"/>
              </a:rPr>
              <a:t>Integer overflow</a:t>
            </a:r>
          </a:p>
        </p:txBody>
      </p:sp>
    </p:spTree>
    <p:custDataLst>
      <p:tags r:id="rId1"/>
    </p:custDataLst>
    <p:extLst>
      <p:ext uri="{BB962C8B-B14F-4D97-AF65-F5344CB8AC3E}">
        <p14:creationId xmlns:p14="http://schemas.microsoft.com/office/powerpoint/2010/main" val="330959114"/>
      </p:ext>
    </p:extLst>
  </p:cSld>
  <p:clrMapOvr>
    <a:masterClrMapping/>
  </p:clrMapOvr>
  <p:transition spd="med" advTm="4903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04A6E-8732-BC4A-A37D-B8F9EF4CD140}"/>
              </a:ext>
            </a:extLst>
          </p:cNvPr>
          <p:cNvSpPr>
            <a:spLocks noGrp="1"/>
          </p:cNvSpPr>
          <p:nvPr>
            <p:ph type="title"/>
          </p:nvPr>
        </p:nvSpPr>
        <p:spPr>
          <a:xfrm>
            <a:off x="350129" y="69421"/>
            <a:ext cx="11715750" cy="831850"/>
          </a:xfrm>
        </p:spPr>
        <p:txBody>
          <a:bodyPr>
            <a:noAutofit/>
          </a:bodyPr>
          <a:lstStyle/>
          <a:p>
            <a:r>
              <a:rPr lang="en-US" sz="4400" dirty="0"/>
              <a:t>Challenge #1: Low Accuracy</a:t>
            </a:r>
          </a:p>
        </p:txBody>
      </p:sp>
      <p:sp>
        <p:nvSpPr>
          <p:cNvPr id="4" name="Slide Number Placeholder 3">
            <a:extLst>
              <a:ext uri="{FF2B5EF4-FFF2-40B4-BE49-F238E27FC236}">
                <a16:creationId xmlns:a16="http://schemas.microsoft.com/office/drawing/2014/main" id="{D965DAEE-24B3-EC49-839F-F528FD988D48}"/>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20</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pic>
        <p:nvPicPr>
          <p:cNvPr id="160" name="Picture 159">
            <a:extLst>
              <a:ext uri="{FF2B5EF4-FFF2-40B4-BE49-F238E27FC236}">
                <a16:creationId xmlns:a16="http://schemas.microsoft.com/office/drawing/2014/main" id="{02F0205E-57DB-4547-850A-FC185D8F157D}"/>
              </a:ext>
            </a:extLst>
          </p:cNvPr>
          <p:cNvPicPr>
            <a:picLocks noChangeAspect="1"/>
          </p:cNvPicPr>
          <p:nvPr/>
        </p:nvPicPr>
        <p:blipFill>
          <a:blip r:embed="rId4"/>
          <a:stretch>
            <a:fillRect/>
          </a:stretch>
        </p:blipFill>
        <p:spPr>
          <a:xfrm>
            <a:off x="0" y="3618373"/>
            <a:ext cx="3109983" cy="2346421"/>
          </a:xfrm>
          <a:prstGeom prst="rect">
            <a:avLst/>
          </a:prstGeom>
        </p:spPr>
      </p:pic>
      <p:pic>
        <p:nvPicPr>
          <p:cNvPr id="172" name="Picture 171">
            <a:extLst>
              <a:ext uri="{FF2B5EF4-FFF2-40B4-BE49-F238E27FC236}">
                <a16:creationId xmlns:a16="http://schemas.microsoft.com/office/drawing/2014/main" id="{288E01D8-28C3-2945-A508-EBF8821CB057}"/>
              </a:ext>
            </a:extLst>
          </p:cNvPr>
          <p:cNvPicPr>
            <a:picLocks noChangeAspect="1"/>
          </p:cNvPicPr>
          <p:nvPr/>
        </p:nvPicPr>
        <p:blipFill>
          <a:blip r:embed="rId5"/>
          <a:stretch>
            <a:fillRect/>
          </a:stretch>
        </p:blipFill>
        <p:spPr>
          <a:xfrm>
            <a:off x="4484774" y="3344509"/>
            <a:ext cx="3222452" cy="2805545"/>
          </a:xfrm>
          <a:prstGeom prst="rect">
            <a:avLst/>
          </a:prstGeom>
        </p:spPr>
      </p:pic>
      <p:pic>
        <p:nvPicPr>
          <p:cNvPr id="255" name="Picture 254">
            <a:extLst>
              <a:ext uri="{FF2B5EF4-FFF2-40B4-BE49-F238E27FC236}">
                <a16:creationId xmlns:a16="http://schemas.microsoft.com/office/drawing/2014/main" id="{7C4A51C9-4970-B248-8EB0-4A3752F10BC0}"/>
              </a:ext>
            </a:extLst>
          </p:cNvPr>
          <p:cNvPicPr>
            <a:picLocks noChangeAspect="1"/>
          </p:cNvPicPr>
          <p:nvPr/>
        </p:nvPicPr>
        <p:blipFill>
          <a:blip r:embed="rId6"/>
          <a:stretch>
            <a:fillRect/>
          </a:stretch>
        </p:blipFill>
        <p:spPr>
          <a:xfrm>
            <a:off x="8160980" y="3324542"/>
            <a:ext cx="2489712" cy="2752601"/>
          </a:xfrm>
          <a:prstGeom prst="rect">
            <a:avLst/>
          </a:prstGeom>
        </p:spPr>
      </p:pic>
      <p:sp>
        <p:nvSpPr>
          <p:cNvPr id="256" name="TextBox 255">
            <a:extLst>
              <a:ext uri="{FF2B5EF4-FFF2-40B4-BE49-F238E27FC236}">
                <a16:creationId xmlns:a16="http://schemas.microsoft.com/office/drawing/2014/main" id="{5128B115-7BD4-DC47-96B3-47AE70416126}"/>
              </a:ext>
            </a:extLst>
          </p:cNvPr>
          <p:cNvSpPr txBox="1"/>
          <p:nvPr/>
        </p:nvSpPr>
        <p:spPr>
          <a:xfrm>
            <a:off x="284980" y="6231053"/>
            <a:ext cx="2652492"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Gill Sans MT" panose="020B0502020104020203" pitchFamily="34" charset="77"/>
                <a:ea typeface="Palatino"/>
                <a:cs typeface="Arial" panose="020B0604020202020204" pitchFamily="34" charset="0"/>
                <a:sym typeface="Palatino"/>
              </a:rPr>
              <a:t>Example source code  </a:t>
            </a:r>
          </a:p>
        </p:txBody>
      </p:sp>
      <p:sp>
        <p:nvSpPr>
          <p:cNvPr id="5" name="Right Arrow 4">
            <a:extLst>
              <a:ext uri="{FF2B5EF4-FFF2-40B4-BE49-F238E27FC236}">
                <a16:creationId xmlns:a16="http://schemas.microsoft.com/office/drawing/2014/main" id="{BFD6E695-4D1F-8D46-BE9F-F41DD0FE82AA}"/>
              </a:ext>
            </a:extLst>
          </p:cNvPr>
          <p:cNvSpPr/>
          <p:nvPr/>
        </p:nvSpPr>
        <p:spPr>
          <a:xfrm>
            <a:off x="3222452" y="4373910"/>
            <a:ext cx="1354649" cy="194483"/>
          </a:xfrm>
          <a:prstGeom prst="rightArrow">
            <a:avLst/>
          </a:prstGeom>
          <a:solidFill>
            <a:srgbClr val="8597FF"/>
          </a:solidFill>
          <a:ln w="12700" cap="flat">
            <a:solidFill>
              <a:sysClr val="windowText" lastClr="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2" name="TextBox 11">
            <a:extLst>
              <a:ext uri="{FF2B5EF4-FFF2-40B4-BE49-F238E27FC236}">
                <a16:creationId xmlns:a16="http://schemas.microsoft.com/office/drawing/2014/main" id="{50CD816E-2916-0748-A3EF-A8A7608F7E0B}"/>
              </a:ext>
            </a:extLst>
          </p:cNvPr>
          <p:cNvSpPr txBox="1"/>
          <p:nvPr/>
        </p:nvSpPr>
        <p:spPr>
          <a:xfrm>
            <a:off x="3109983" y="4040485"/>
            <a:ext cx="1579589"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432FF"/>
                </a:solidFill>
                <a:effectLst/>
                <a:uLnTx/>
                <a:uFillTx/>
                <a:latin typeface="Gill Sans MT" panose="020B0502020104020203" pitchFamily="34" charset="77"/>
                <a:ea typeface="Palatino"/>
                <a:cs typeface="Arial" panose="020B0604020202020204" pitchFamily="34" charset="0"/>
                <a:sym typeface="Palatino"/>
              </a:rPr>
              <a:t>x86-LLVM-3.3-O1  </a:t>
            </a:r>
          </a:p>
        </p:txBody>
      </p:sp>
      <p:sp>
        <p:nvSpPr>
          <p:cNvPr id="6" name="Curved Right Arrow 5">
            <a:extLst>
              <a:ext uri="{FF2B5EF4-FFF2-40B4-BE49-F238E27FC236}">
                <a16:creationId xmlns:a16="http://schemas.microsoft.com/office/drawing/2014/main" id="{2972F040-4F50-AA4A-A86C-931C871898D7}"/>
              </a:ext>
            </a:extLst>
          </p:cNvPr>
          <p:cNvSpPr/>
          <p:nvPr/>
        </p:nvSpPr>
        <p:spPr>
          <a:xfrm rot="16200000">
            <a:off x="5370183" y="3545955"/>
            <a:ext cx="654422" cy="5174822"/>
          </a:xfrm>
          <a:prstGeom prst="curvedRightArrow">
            <a:avLst/>
          </a:prstGeom>
          <a:solidFill>
            <a:srgbClr val="8597FF"/>
          </a:solidFill>
          <a:ln w="12700" cap="flat">
            <a:solidFill>
              <a:sysClr val="windowText" lastClr="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258" name="TextBox 257">
            <a:extLst>
              <a:ext uri="{FF2B5EF4-FFF2-40B4-BE49-F238E27FC236}">
                <a16:creationId xmlns:a16="http://schemas.microsoft.com/office/drawing/2014/main" id="{FE39749E-D83E-964B-A267-5C055F371C56}"/>
              </a:ext>
            </a:extLst>
          </p:cNvPr>
          <p:cNvSpPr txBox="1"/>
          <p:nvPr/>
        </p:nvSpPr>
        <p:spPr>
          <a:xfrm>
            <a:off x="2937472" y="6301559"/>
            <a:ext cx="210550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0000"/>
                </a:solidFill>
                <a:effectLst/>
                <a:uLnTx/>
                <a:uFillTx/>
                <a:latin typeface="Gill Sans MT" panose="020B0502020104020203" pitchFamily="34" charset="77"/>
                <a:ea typeface="Palatino"/>
                <a:cs typeface="Arial" panose="020B0604020202020204" pitchFamily="34" charset="0"/>
                <a:sym typeface="Palatino"/>
              </a:rPr>
              <a:t>x64-GCC-4.8.5-O3  </a:t>
            </a:r>
          </a:p>
        </p:txBody>
      </p:sp>
      <p:sp>
        <p:nvSpPr>
          <p:cNvPr id="13" name="Rounded Rectangle 12">
            <a:extLst>
              <a:ext uri="{FF2B5EF4-FFF2-40B4-BE49-F238E27FC236}">
                <a16:creationId xmlns:a16="http://schemas.microsoft.com/office/drawing/2014/main" id="{AE4F9B21-3B0C-FA42-88CC-01834297FF00}"/>
              </a:ext>
            </a:extLst>
          </p:cNvPr>
          <p:cNvSpPr/>
          <p:nvPr/>
        </p:nvSpPr>
        <p:spPr>
          <a:xfrm>
            <a:off x="712235" y="4507900"/>
            <a:ext cx="2421495" cy="896306"/>
          </a:xfrm>
          <a:prstGeom prst="roundRect">
            <a:avLst/>
          </a:prstGeom>
          <a:noFill/>
          <a:ln w="2540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grpSp>
        <p:nvGrpSpPr>
          <p:cNvPr id="18" name="Group 17">
            <a:extLst>
              <a:ext uri="{FF2B5EF4-FFF2-40B4-BE49-F238E27FC236}">
                <a16:creationId xmlns:a16="http://schemas.microsoft.com/office/drawing/2014/main" id="{AF653C60-DDAF-F345-AE2B-2DC47E7CB448}"/>
              </a:ext>
            </a:extLst>
          </p:cNvPr>
          <p:cNvGrpSpPr/>
          <p:nvPr/>
        </p:nvGrpSpPr>
        <p:grpSpPr>
          <a:xfrm>
            <a:off x="9449221" y="3087622"/>
            <a:ext cx="2738356" cy="985251"/>
            <a:chOff x="9449221" y="3087622"/>
            <a:chExt cx="2738356" cy="985251"/>
          </a:xfrm>
        </p:grpSpPr>
        <p:sp>
          <p:nvSpPr>
            <p:cNvPr id="7" name="TextBox 6">
              <a:extLst>
                <a:ext uri="{FF2B5EF4-FFF2-40B4-BE49-F238E27FC236}">
                  <a16:creationId xmlns:a16="http://schemas.microsoft.com/office/drawing/2014/main" id="{C9A8C181-3ED8-1B40-B733-0E511654EBAB}"/>
                </a:ext>
              </a:extLst>
            </p:cNvPr>
            <p:cNvSpPr txBox="1"/>
            <p:nvPr/>
          </p:nvSpPr>
          <p:spPr>
            <a:xfrm>
              <a:off x="10392289" y="3087622"/>
              <a:ext cx="1795288" cy="985251"/>
            </a:xfrm>
            <a:prstGeom prst="rect">
              <a:avLst/>
            </a:prstGeom>
            <a:noFill/>
            <a:ln w="12700" cap="flat">
              <a:solidFill>
                <a:sysClr val="windowText" lastClr="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0" bIns="50800" numCol="1" spcCol="38100" rtlCol="0" anchor="ctr">
              <a:no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14141"/>
                  </a:solidFill>
                  <a:effectLst/>
                  <a:uLnTx/>
                  <a:uFillTx/>
                  <a:latin typeface="Courier" pitchFamily="2" charset="0"/>
                  <a:ea typeface="Palatino"/>
                  <a:sym typeface="Palatino"/>
                </a:rPr>
                <a:t>lea   </a:t>
              </a:r>
              <a:r>
                <a:rPr kumimoji="0" lang="en-US" sz="1000" b="0" i="0" u="none" strike="noStrike" kern="0" cap="none" spc="0" normalizeH="0" baseline="0" noProof="0" dirty="0" err="1">
                  <a:ln>
                    <a:noFill/>
                  </a:ln>
                  <a:solidFill>
                    <a:srgbClr val="414141"/>
                  </a:solidFill>
                  <a:effectLst/>
                  <a:uLnTx/>
                  <a:uFillTx/>
                  <a:latin typeface="Courier" pitchFamily="2" charset="0"/>
                  <a:ea typeface="Palatino"/>
                  <a:sym typeface="Palatino"/>
                </a:rPr>
                <a:t>ecx</a:t>
              </a:r>
              <a:r>
                <a:rPr kumimoji="0" lang="en-US" sz="1000" b="0" i="0" u="none" strike="noStrike" kern="0" cap="none" spc="0" normalizeH="0" baseline="0" noProof="0" dirty="0">
                  <a:ln>
                    <a:noFill/>
                  </a:ln>
                  <a:solidFill>
                    <a:srgbClr val="414141"/>
                  </a:solidFill>
                  <a:effectLst/>
                  <a:uLnTx/>
                  <a:uFillTx/>
                  <a:latin typeface="Courier" pitchFamily="2" charset="0"/>
                  <a:ea typeface="Palatino"/>
                  <a:sym typeface="Palatino"/>
                </a:rPr>
                <a:t>, [rdi-1]</a:t>
              </a: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14141"/>
                  </a:solidFill>
                  <a:effectLst/>
                  <a:uLnTx/>
                  <a:uFillTx/>
                  <a:latin typeface="Courier" pitchFamily="2" charset="0"/>
                  <a:ea typeface="Palatino"/>
                  <a:sym typeface="Palatino"/>
                </a:rPr>
                <a:t>mov   </a:t>
              </a:r>
              <a:r>
                <a:rPr kumimoji="0" lang="en-US" sz="1000" b="0" i="0" u="none" strike="noStrike" kern="0" cap="none" spc="0" normalizeH="0" baseline="0" noProof="0" dirty="0" err="1">
                  <a:ln>
                    <a:noFill/>
                  </a:ln>
                  <a:solidFill>
                    <a:srgbClr val="414141"/>
                  </a:solidFill>
                  <a:effectLst/>
                  <a:uLnTx/>
                  <a:uFillTx/>
                  <a:latin typeface="Courier" pitchFamily="2" charset="0"/>
                  <a:ea typeface="Palatino"/>
                  <a:sym typeface="Palatino"/>
                </a:rPr>
                <a:t>edx</a:t>
              </a:r>
              <a:r>
                <a:rPr kumimoji="0" lang="en-US" sz="1000" b="0" i="0" u="none" strike="noStrike" kern="0" cap="none" spc="0" normalizeH="0" baseline="0" noProof="0" dirty="0">
                  <a:ln>
                    <a:noFill/>
                  </a:ln>
                  <a:solidFill>
                    <a:srgbClr val="414141"/>
                  </a:solidFill>
                  <a:effectLst/>
                  <a:uLnTx/>
                  <a:uFillTx/>
                  <a:latin typeface="Courier" pitchFamily="2" charset="0"/>
                  <a:ea typeface="Palatino"/>
                  <a:sym typeface="Palatino"/>
                </a:rPr>
                <a:t>, </a:t>
              </a:r>
              <a:r>
                <a:rPr kumimoji="0" lang="en-US" sz="1000" b="0" i="0" u="none" strike="noStrike" kern="0" cap="none" spc="0" normalizeH="0" baseline="0" noProof="0" dirty="0" err="1">
                  <a:ln>
                    <a:noFill/>
                  </a:ln>
                  <a:solidFill>
                    <a:srgbClr val="414141"/>
                  </a:solidFill>
                  <a:effectLst/>
                  <a:uLnTx/>
                  <a:uFillTx/>
                  <a:latin typeface="Courier" pitchFamily="2" charset="0"/>
                  <a:ea typeface="Palatino"/>
                  <a:sym typeface="Palatino"/>
                </a:rPr>
                <a:t>ecx</a:t>
              </a:r>
              <a:endParaRPr kumimoji="0" lang="en-US" sz="1000" b="0" i="0" u="none" strike="noStrike" kern="0" cap="none" spc="0" normalizeH="0" baseline="0" noProof="0" dirty="0">
                <a:ln>
                  <a:noFill/>
                </a:ln>
                <a:solidFill>
                  <a:srgbClr val="414141"/>
                </a:solidFill>
                <a:effectLst/>
                <a:uLnTx/>
                <a:uFillTx/>
                <a:latin typeface="Courier" pitchFamily="2" charset="0"/>
                <a:ea typeface="Palatino"/>
                <a:sym typeface="Palatino"/>
              </a:endParaRP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rgbClr val="414141"/>
                  </a:solidFill>
                  <a:effectLst/>
                  <a:uLnTx/>
                  <a:uFillTx/>
                  <a:latin typeface="Courier" pitchFamily="2" charset="0"/>
                  <a:ea typeface="Palatino"/>
                  <a:sym typeface="Palatino"/>
                </a:rPr>
                <a:t>shr</a:t>
              </a:r>
              <a:r>
                <a:rPr kumimoji="0" lang="en-US" sz="1000" b="0" i="0" u="none" strike="noStrike" kern="0" cap="none" spc="0" normalizeH="0" baseline="0" noProof="0" dirty="0">
                  <a:ln>
                    <a:noFill/>
                  </a:ln>
                  <a:solidFill>
                    <a:srgbClr val="414141"/>
                  </a:solidFill>
                  <a:effectLst/>
                  <a:uLnTx/>
                  <a:uFillTx/>
                  <a:latin typeface="Courier" pitchFamily="2" charset="0"/>
                  <a:ea typeface="Palatino"/>
                  <a:sym typeface="Palatino"/>
                </a:rPr>
                <a:t>   </a:t>
              </a:r>
              <a:r>
                <a:rPr kumimoji="0" lang="en-US" sz="1000" b="0" i="0" u="none" strike="noStrike" kern="0" cap="none" spc="0" normalizeH="0" baseline="0" noProof="0" dirty="0" err="1">
                  <a:ln>
                    <a:noFill/>
                  </a:ln>
                  <a:solidFill>
                    <a:srgbClr val="414141"/>
                  </a:solidFill>
                  <a:effectLst/>
                  <a:uLnTx/>
                  <a:uFillTx/>
                  <a:latin typeface="Courier" pitchFamily="2" charset="0"/>
                  <a:ea typeface="Palatino"/>
                  <a:sym typeface="Palatino"/>
                </a:rPr>
                <a:t>edx</a:t>
              </a:r>
              <a:r>
                <a:rPr kumimoji="0" lang="en-US" sz="1000" b="0" i="0" u="none" strike="noStrike" kern="0" cap="none" spc="0" normalizeH="0" baseline="0" noProof="0" dirty="0">
                  <a:ln>
                    <a:noFill/>
                  </a:ln>
                  <a:solidFill>
                    <a:srgbClr val="414141"/>
                  </a:solidFill>
                  <a:effectLst/>
                  <a:uLnTx/>
                  <a:uFillTx/>
                  <a:latin typeface="Courier" pitchFamily="2" charset="0"/>
                  <a:ea typeface="Palatino"/>
                  <a:sym typeface="Palatino"/>
                </a:rPr>
                <a:t>, 2</a:t>
              </a: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14141"/>
                  </a:solidFill>
                  <a:effectLst/>
                  <a:uLnTx/>
                  <a:uFillTx/>
                  <a:latin typeface="Courier" pitchFamily="2" charset="0"/>
                  <a:ea typeface="Palatino"/>
                  <a:sym typeface="Palatino"/>
                </a:rPr>
                <a:t>lea   </a:t>
              </a:r>
              <a:r>
                <a:rPr kumimoji="0" lang="en-US" sz="1000" b="0" i="0" u="none" strike="noStrike" kern="0" cap="none" spc="0" normalizeH="0" baseline="0" noProof="0" dirty="0" err="1">
                  <a:ln>
                    <a:noFill/>
                  </a:ln>
                  <a:solidFill>
                    <a:srgbClr val="414141"/>
                  </a:solidFill>
                  <a:effectLst/>
                  <a:uLnTx/>
                  <a:uFillTx/>
                  <a:latin typeface="Courier" pitchFamily="2" charset="0"/>
                  <a:ea typeface="Palatino"/>
                  <a:sym typeface="Palatino"/>
                </a:rPr>
                <a:t>esi</a:t>
              </a:r>
              <a:r>
                <a:rPr kumimoji="0" lang="en-US" sz="1000" b="0" i="0" u="none" strike="noStrike" kern="0" cap="none" spc="0" normalizeH="0" baseline="0" noProof="0" dirty="0">
                  <a:ln>
                    <a:noFill/>
                  </a:ln>
                  <a:solidFill>
                    <a:srgbClr val="414141"/>
                  </a:solidFill>
                  <a:effectLst/>
                  <a:uLnTx/>
                  <a:uFillTx/>
                  <a:latin typeface="Courier" pitchFamily="2" charset="0"/>
                  <a:ea typeface="Palatino"/>
                  <a:sym typeface="Palatino"/>
                </a:rPr>
                <a:t>, ds:0[</a:t>
              </a:r>
              <a:r>
                <a:rPr kumimoji="0" lang="en-US" sz="1000" b="0" i="0" u="none" strike="noStrike" kern="0" cap="none" spc="0" normalizeH="0" baseline="0" noProof="0" dirty="0" err="1">
                  <a:ln>
                    <a:noFill/>
                  </a:ln>
                  <a:solidFill>
                    <a:srgbClr val="414141"/>
                  </a:solidFill>
                  <a:effectLst/>
                  <a:uLnTx/>
                  <a:uFillTx/>
                  <a:latin typeface="Courier" pitchFamily="2" charset="0"/>
                  <a:ea typeface="Palatino"/>
                  <a:sym typeface="Palatino"/>
                </a:rPr>
                <a:t>rdx</a:t>
              </a:r>
              <a:r>
                <a:rPr kumimoji="0" lang="en-US" sz="1000" b="0" i="0" u="none" strike="noStrike" kern="0" cap="none" spc="0" normalizeH="0" baseline="0" noProof="0" dirty="0">
                  <a:ln>
                    <a:noFill/>
                  </a:ln>
                  <a:solidFill>
                    <a:srgbClr val="414141"/>
                  </a:solidFill>
                  <a:effectLst/>
                  <a:uLnTx/>
                  <a:uFillTx/>
                  <a:latin typeface="Courier" pitchFamily="2" charset="0"/>
                  <a:ea typeface="Palatino"/>
                  <a:sym typeface="Palatino"/>
                </a:rPr>
                <a:t>*4]</a:t>
              </a: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14141"/>
                  </a:solidFill>
                  <a:effectLst/>
                  <a:uLnTx/>
                  <a:uFillTx/>
                  <a:latin typeface="Courier" pitchFamily="2" charset="0"/>
                  <a:ea typeface="Palatino"/>
                  <a:sym typeface="Palatino"/>
                </a:rPr>
                <a:t>test  </a:t>
              </a:r>
              <a:r>
                <a:rPr kumimoji="0" lang="en-US" sz="1000" b="0" i="0" u="none" strike="noStrike" kern="0" cap="none" spc="0" normalizeH="0" baseline="0" noProof="0" dirty="0" err="1">
                  <a:ln>
                    <a:noFill/>
                  </a:ln>
                  <a:solidFill>
                    <a:srgbClr val="414141"/>
                  </a:solidFill>
                  <a:effectLst/>
                  <a:uLnTx/>
                  <a:uFillTx/>
                  <a:latin typeface="Courier" pitchFamily="2" charset="0"/>
                  <a:ea typeface="Palatino"/>
                  <a:sym typeface="Palatino"/>
                </a:rPr>
                <a:t>esi</a:t>
              </a:r>
              <a:r>
                <a:rPr kumimoji="0" lang="en-US" sz="1000" b="0" i="0" u="none" strike="noStrike" kern="0" cap="none" spc="0" normalizeH="0" baseline="0" noProof="0" dirty="0">
                  <a:ln>
                    <a:noFill/>
                  </a:ln>
                  <a:solidFill>
                    <a:srgbClr val="414141"/>
                  </a:solidFill>
                  <a:effectLst/>
                  <a:uLnTx/>
                  <a:uFillTx/>
                  <a:latin typeface="Courier" pitchFamily="2" charset="0"/>
                  <a:ea typeface="Palatino"/>
                  <a:sym typeface="Palatino"/>
                </a:rPr>
                <a:t>, </a:t>
              </a:r>
              <a:r>
                <a:rPr kumimoji="0" lang="en-US" sz="1000" b="0" i="0" u="none" strike="noStrike" kern="0" cap="none" spc="0" normalizeH="0" baseline="0" noProof="0" dirty="0" err="1">
                  <a:ln>
                    <a:noFill/>
                  </a:ln>
                  <a:solidFill>
                    <a:srgbClr val="414141"/>
                  </a:solidFill>
                  <a:effectLst/>
                  <a:uLnTx/>
                  <a:uFillTx/>
                  <a:latin typeface="Courier" pitchFamily="2" charset="0"/>
                  <a:ea typeface="Palatino"/>
                  <a:sym typeface="Palatino"/>
                </a:rPr>
                <a:t>esi</a:t>
              </a:r>
              <a:endParaRPr kumimoji="0" lang="en-US" sz="1000" b="0" i="0" u="none" strike="noStrike" kern="0" cap="none" spc="0" normalizeH="0" baseline="0" noProof="0" dirty="0">
                <a:ln>
                  <a:noFill/>
                </a:ln>
                <a:solidFill>
                  <a:srgbClr val="414141"/>
                </a:solidFill>
                <a:effectLst/>
                <a:uLnTx/>
                <a:uFillTx/>
                <a:latin typeface="Courier" pitchFamily="2" charset="0"/>
                <a:ea typeface="Palatino"/>
                <a:sym typeface="Palatino"/>
              </a:endParaRP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rgbClr val="414141"/>
                  </a:solidFill>
                  <a:effectLst/>
                  <a:uLnTx/>
                  <a:uFillTx/>
                  <a:latin typeface="Courier" pitchFamily="2" charset="0"/>
                  <a:ea typeface="Palatino"/>
                  <a:sym typeface="Palatino"/>
                </a:rPr>
                <a:t>jz</a:t>
              </a:r>
              <a:r>
                <a:rPr kumimoji="0" lang="en-US" sz="1000" b="0" i="0" u="none" strike="noStrike" kern="0" cap="none" spc="0" normalizeH="0" baseline="0" noProof="0" dirty="0">
                  <a:ln>
                    <a:noFill/>
                  </a:ln>
                  <a:solidFill>
                    <a:srgbClr val="414141"/>
                  </a:solidFill>
                  <a:effectLst/>
                  <a:uLnTx/>
                  <a:uFillTx/>
                  <a:latin typeface="Courier" pitchFamily="2" charset="0"/>
                  <a:ea typeface="Palatino"/>
                  <a:sym typeface="Palatino"/>
                </a:rPr>
                <a:t>    </a:t>
              </a:r>
              <a:r>
                <a:rPr kumimoji="0" lang="en-US" sz="1000" b="0" i="0" u="none" strike="noStrike" kern="0" cap="none" spc="0" normalizeH="0" baseline="0" noProof="0" dirty="0">
                  <a:ln>
                    <a:noFill/>
                  </a:ln>
                  <a:solidFill>
                    <a:srgbClr val="0432FF"/>
                  </a:solidFill>
                  <a:effectLst/>
                  <a:uLnTx/>
                  <a:uFillTx/>
                  <a:latin typeface="Courier" pitchFamily="2" charset="0"/>
                  <a:ea typeface="Palatino"/>
                  <a:sym typeface="Palatino"/>
                </a:rPr>
                <a:t>loc_4007F8</a:t>
              </a:r>
            </a:p>
          </p:txBody>
        </p:sp>
        <p:sp>
          <p:nvSpPr>
            <p:cNvPr id="8" name="Rounded Rectangle 7">
              <a:extLst>
                <a:ext uri="{FF2B5EF4-FFF2-40B4-BE49-F238E27FC236}">
                  <a16:creationId xmlns:a16="http://schemas.microsoft.com/office/drawing/2014/main" id="{A9B60F83-5E47-C042-989B-F93E8A935A4F}"/>
                </a:ext>
              </a:extLst>
            </p:cNvPr>
            <p:cNvSpPr/>
            <p:nvPr/>
          </p:nvSpPr>
          <p:spPr>
            <a:xfrm>
              <a:off x="9449221" y="3484628"/>
              <a:ext cx="577523" cy="196166"/>
            </a:xfrm>
            <a:prstGeom prst="roundRect">
              <a:avLst/>
            </a:prstGeom>
            <a:noFill/>
            <a:ln w="1905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cxnSp>
          <p:nvCxnSpPr>
            <p:cNvPr id="10" name="Straight Arrow Connector 9">
              <a:extLst>
                <a:ext uri="{FF2B5EF4-FFF2-40B4-BE49-F238E27FC236}">
                  <a16:creationId xmlns:a16="http://schemas.microsoft.com/office/drawing/2014/main" id="{5AFAD5C9-434B-1B4B-BA0E-92DB85FD37B7}"/>
                </a:ext>
              </a:extLst>
            </p:cNvPr>
            <p:cNvCxnSpPr>
              <a:cxnSpLocks/>
              <a:stCxn id="8" idx="3"/>
              <a:endCxn id="7" idx="1"/>
            </p:cNvCxnSpPr>
            <p:nvPr/>
          </p:nvCxnSpPr>
          <p:spPr>
            <a:xfrm flipV="1">
              <a:off x="10026744" y="3580248"/>
              <a:ext cx="365545" cy="2463"/>
            </a:xfrm>
            <a:prstGeom prst="straightConnector1">
              <a:avLst/>
            </a:prstGeom>
            <a:noFill/>
            <a:ln w="25400" cap="flat">
              <a:solidFill>
                <a:srgbClr val="FF0000"/>
              </a:solidFill>
              <a:prstDash val="solid"/>
              <a:miter lim="400000"/>
              <a:tailEnd type="triangle" w="lg" len="med"/>
            </a:ln>
            <a:effectLst/>
            <a:sp3d/>
          </p:spPr>
          <p:style>
            <a:lnRef idx="0">
              <a:scrgbClr r="0" g="0" b="0"/>
            </a:lnRef>
            <a:fillRef idx="0">
              <a:scrgbClr r="0" g="0" b="0"/>
            </a:fillRef>
            <a:effectRef idx="0">
              <a:scrgbClr r="0" g="0" b="0"/>
            </a:effectRef>
            <a:fontRef idx="none"/>
          </p:style>
        </p:cxnSp>
      </p:grpSp>
      <p:sp>
        <p:nvSpPr>
          <p:cNvPr id="19" name="Text Placeholder 2">
            <a:extLst>
              <a:ext uri="{FF2B5EF4-FFF2-40B4-BE49-F238E27FC236}">
                <a16:creationId xmlns:a16="http://schemas.microsoft.com/office/drawing/2014/main" id="{8650A287-F5DA-B44A-93D0-660BFBE6F14E}"/>
              </a:ext>
            </a:extLst>
          </p:cNvPr>
          <p:cNvSpPr txBox="1">
            <a:spLocks/>
          </p:cNvSpPr>
          <p:nvPr/>
        </p:nvSpPr>
        <p:spPr>
          <a:xfrm>
            <a:off x="397102" y="990157"/>
            <a:ext cx="11794898" cy="1963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304800" marR="0" lvl="0" indent="-30480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Char char="•"/>
              <a:tabLst/>
              <a:defRPr/>
            </a:pPr>
            <a:r>
              <a:rPr kumimoji="0" lang="en-US" sz="2200" b="0" i="1" u="none" strike="noStrike" kern="0" cap="none" spc="0" normalizeH="0" baseline="0" noProof="0" dirty="0">
                <a:ln>
                  <a:noFill/>
                </a:ln>
                <a:solidFill>
                  <a:srgbClr val="FF0000"/>
                </a:solidFill>
                <a:effectLst/>
                <a:uLnTx/>
                <a:uFillTx/>
                <a:latin typeface="Gill Sans MT" charset="0"/>
                <a:sym typeface="Palatino Linotype"/>
              </a:rPr>
              <a:t>Low accuracy </a:t>
            </a:r>
            <a:r>
              <a:rPr kumimoji="0" lang="en-US" sz="2200" b="0" i="0" u="none" strike="noStrike" kern="0" cap="none" spc="0" normalizeH="0" baseline="0" noProof="0" dirty="0">
                <a:ln>
                  <a:noFill/>
                </a:ln>
                <a:solidFill>
                  <a:srgbClr val="414141"/>
                </a:solidFill>
                <a:effectLst/>
                <a:uLnTx/>
                <a:uFillTx/>
                <a:latin typeface="Gill Sans MT" charset="0"/>
                <a:sym typeface="Palatino Linotype"/>
              </a:rPr>
              <a:t>due to many combinations of compiling options</a:t>
            </a:r>
          </a:p>
          <a:p>
            <a:pPr marL="609600" marR="0" lvl="1" indent="-304800" algn="l" defTabSz="412750" rtl="0" eaLnBrk="1" fontAlgn="auto" latinLnBrk="0" hangingPunct="1">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2000" b="0" i="0" u="none" strike="noStrike" kern="0" cap="none" spc="0" normalizeH="0" baseline="0" noProof="0" dirty="0">
                <a:ln>
                  <a:noFill/>
                </a:ln>
                <a:solidFill>
                  <a:srgbClr val="414141"/>
                </a:solidFill>
                <a:effectLst/>
                <a:uLnTx/>
                <a:uFillTx/>
                <a:latin typeface="Gill Sans MT" charset="0"/>
                <a:sym typeface="Palatino Linotype"/>
              </a:rPr>
              <a:t>Compiler: GCC (204 versions), LLVM (55 versions), etc.</a:t>
            </a:r>
          </a:p>
          <a:p>
            <a:pPr marL="609600" marR="0" lvl="1" indent="-304800" algn="l" defTabSz="412750" rtl="0" eaLnBrk="1" fontAlgn="auto" latinLnBrk="0" hangingPunct="1">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2000" b="0" i="0" u="none" strike="noStrike" kern="0" cap="none" spc="0" normalizeH="0" baseline="0" noProof="0" dirty="0">
                <a:ln>
                  <a:noFill/>
                </a:ln>
                <a:solidFill>
                  <a:srgbClr val="414141"/>
                </a:solidFill>
                <a:effectLst/>
                <a:uLnTx/>
                <a:uFillTx/>
                <a:latin typeface="Gill Sans MT" charset="0"/>
                <a:sym typeface="Palatino Linotype"/>
              </a:rPr>
              <a:t>Optimization level: </a:t>
            </a:r>
            <a:r>
              <a:rPr kumimoji="0" lang="en-US" sz="2000" b="0" i="1" u="none" strike="noStrike" kern="0" cap="none" spc="0" normalizeH="0" baseline="0" noProof="0" dirty="0">
                <a:ln>
                  <a:noFill/>
                </a:ln>
                <a:solidFill>
                  <a:srgbClr val="414141"/>
                </a:solidFill>
                <a:effectLst/>
                <a:uLnTx/>
                <a:uFillTx/>
                <a:latin typeface="Gill Sans MT" charset="0"/>
                <a:sym typeface="Palatino Linotype"/>
              </a:rPr>
              <a:t>O-{0, 1, 2, 3, s, fast, g}</a:t>
            </a:r>
          </a:p>
          <a:p>
            <a:pPr marL="609600" marR="0" lvl="1" indent="-304800" algn="l" defTabSz="412750" rtl="0" eaLnBrk="1" fontAlgn="auto" latinLnBrk="0" hangingPunct="1">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2000" b="0" i="0" u="none" strike="noStrike" kern="0" cap="none" spc="0" normalizeH="0" baseline="0" noProof="0" dirty="0">
                <a:ln>
                  <a:noFill/>
                </a:ln>
                <a:solidFill>
                  <a:srgbClr val="414141"/>
                </a:solidFill>
                <a:effectLst/>
                <a:uLnTx/>
                <a:uFillTx/>
                <a:latin typeface="Gill Sans MT" charset="0"/>
                <a:sym typeface="Palatino Linotype"/>
              </a:rPr>
              <a:t>Architecture: x86, ARM, MIPS, etc.</a:t>
            </a:r>
          </a:p>
        </p:txBody>
      </p:sp>
    </p:spTree>
    <p:custDataLst>
      <p:tags r:id="rId1"/>
    </p:custDataLst>
    <p:extLst>
      <p:ext uri="{BB962C8B-B14F-4D97-AF65-F5344CB8AC3E}">
        <p14:creationId xmlns:p14="http://schemas.microsoft.com/office/powerpoint/2010/main" val="1043580121"/>
      </p:ext>
    </p:extLst>
  </p:cSld>
  <p:clrMapOvr>
    <a:masterClrMapping/>
  </p:clrMapOvr>
  <p:transition spd="med" advTm="5641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172"/>
                                        </p:tgtEl>
                                        <p:attrNameLst>
                                          <p:attrName>style.visibility</p:attrName>
                                        </p:attrNameLst>
                                      </p:cBhvr>
                                      <p:to>
                                        <p:strVal val="visible"/>
                                      </p:to>
                                    </p:set>
                                    <p:animEffect transition="in" filter="dissolve">
                                      <p:cBhvr>
                                        <p:cTn id="13" dur="500"/>
                                        <p:tgtEl>
                                          <p:spTgt spid="17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58"/>
                                        </p:tgtEl>
                                        <p:attrNameLst>
                                          <p:attrName>style.visibility</p:attrName>
                                        </p:attrNameLst>
                                      </p:cBhvr>
                                      <p:to>
                                        <p:strVal val="visible"/>
                                      </p:to>
                                    </p:set>
                                    <p:animEffect transition="in" filter="dissolve">
                                      <p:cBhvr>
                                        <p:cTn id="21" dur="500"/>
                                        <p:tgtEl>
                                          <p:spTgt spid="258"/>
                                        </p:tgtEl>
                                      </p:cBhvr>
                                    </p:animEffect>
                                  </p:childTnLst>
                                </p:cTn>
                              </p:par>
                              <p:par>
                                <p:cTn id="22" presetID="9" presetClass="entr" presetSubtype="0" fill="hold" nodeType="withEffect">
                                  <p:stCondLst>
                                    <p:cond delay="0"/>
                                  </p:stCondLst>
                                  <p:childTnLst>
                                    <p:set>
                                      <p:cBhvr>
                                        <p:cTn id="23" dur="1" fill="hold">
                                          <p:stCondLst>
                                            <p:cond delay="0"/>
                                          </p:stCondLst>
                                        </p:cTn>
                                        <p:tgtEl>
                                          <p:spTgt spid="255"/>
                                        </p:tgtEl>
                                        <p:attrNameLst>
                                          <p:attrName>style.visibility</p:attrName>
                                        </p:attrNameLst>
                                      </p:cBhvr>
                                      <p:to>
                                        <p:strVal val="visible"/>
                                      </p:to>
                                    </p:set>
                                    <p:animEffect transition="in" filter="dissolve">
                                      <p:cBhvr>
                                        <p:cTn id="24" dur="500"/>
                                        <p:tgtEl>
                                          <p:spTgt spid="255"/>
                                        </p:tgtEl>
                                      </p:cBhvr>
                                    </p:animEffect>
                                  </p:childTnLst>
                                </p:cTn>
                              </p:par>
                              <p:par>
                                <p:cTn id="25" presetID="9"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6" grpId="0" animBg="1"/>
      <p:bldP spid="258" grpId="0"/>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EED9-DC25-A144-8BB2-97D6638C3DCF}"/>
              </a:ext>
            </a:extLst>
          </p:cNvPr>
          <p:cNvSpPr>
            <a:spLocks noGrp="1"/>
          </p:cNvSpPr>
          <p:nvPr>
            <p:ph type="title"/>
          </p:nvPr>
        </p:nvSpPr>
        <p:spPr>
          <a:xfrm>
            <a:off x="91440" y="69421"/>
            <a:ext cx="12100560" cy="831850"/>
          </a:xfrm>
        </p:spPr>
        <p:txBody>
          <a:bodyPr>
            <a:normAutofit fontScale="90000"/>
          </a:bodyPr>
          <a:lstStyle/>
          <a:p>
            <a:r>
              <a:rPr lang="en-US" dirty="0"/>
              <a:t>Challenge #2: Low Coverage of Similar Code Types</a:t>
            </a:r>
          </a:p>
        </p:txBody>
      </p:sp>
      <p:sp>
        <p:nvSpPr>
          <p:cNvPr id="4" name="Slide Number Placeholder 3">
            <a:extLst>
              <a:ext uri="{FF2B5EF4-FFF2-40B4-BE49-F238E27FC236}">
                <a16:creationId xmlns:a16="http://schemas.microsoft.com/office/drawing/2014/main" id="{C60F45F0-0A8C-8A4B-9028-CBF7AF5CED2A}"/>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21</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pic>
        <p:nvPicPr>
          <p:cNvPr id="5" name="Picture 4">
            <a:extLst>
              <a:ext uri="{FF2B5EF4-FFF2-40B4-BE49-F238E27FC236}">
                <a16:creationId xmlns:a16="http://schemas.microsoft.com/office/drawing/2014/main" id="{FA893977-91C1-4346-8D11-DFA7DF551997}"/>
              </a:ext>
            </a:extLst>
          </p:cNvPr>
          <p:cNvPicPr>
            <a:picLocks noChangeAspect="1"/>
          </p:cNvPicPr>
          <p:nvPr/>
        </p:nvPicPr>
        <p:blipFill>
          <a:blip r:embed="rId4"/>
          <a:stretch>
            <a:fillRect/>
          </a:stretch>
        </p:blipFill>
        <p:spPr>
          <a:xfrm>
            <a:off x="-129584" y="4058551"/>
            <a:ext cx="2742129" cy="2172080"/>
          </a:xfrm>
          <a:prstGeom prst="rect">
            <a:avLst/>
          </a:prstGeom>
        </p:spPr>
      </p:pic>
      <p:sp>
        <p:nvSpPr>
          <p:cNvPr id="22" name="TextBox 21">
            <a:extLst>
              <a:ext uri="{FF2B5EF4-FFF2-40B4-BE49-F238E27FC236}">
                <a16:creationId xmlns:a16="http://schemas.microsoft.com/office/drawing/2014/main" id="{D9DB203B-C11B-CD40-8DC8-B50D41F16922}"/>
              </a:ext>
            </a:extLst>
          </p:cNvPr>
          <p:cNvSpPr txBox="1"/>
          <p:nvPr/>
        </p:nvSpPr>
        <p:spPr>
          <a:xfrm>
            <a:off x="-10510" y="6210948"/>
            <a:ext cx="2652492"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Gill Sans MT" panose="020B0502020104020203" pitchFamily="34" charset="77"/>
                <a:ea typeface="Palatino"/>
                <a:cs typeface="Arial" panose="020B0604020202020204" pitchFamily="34" charset="0"/>
                <a:sym typeface="Palatino"/>
              </a:rPr>
              <a:t>Example source code  </a:t>
            </a:r>
          </a:p>
        </p:txBody>
      </p:sp>
      <p:sp>
        <p:nvSpPr>
          <p:cNvPr id="23" name="TextBox 22">
            <a:extLst>
              <a:ext uri="{FF2B5EF4-FFF2-40B4-BE49-F238E27FC236}">
                <a16:creationId xmlns:a16="http://schemas.microsoft.com/office/drawing/2014/main" id="{4D1476C2-0EA1-D742-8FF0-5769D1349602}"/>
              </a:ext>
            </a:extLst>
          </p:cNvPr>
          <p:cNvSpPr txBox="1"/>
          <p:nvPr/>
        </p:nvSpPr>
        <p:spPr>
          <a:xfrm>
            <a:off x="2970685" y="6303086"/>
            <a:ext cx="2652492"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Gill Sans MT" panose="020B0502020104020203" pitchFamily="34" charset="77"/>
                <a:ea typeface="Palatino"/>
                <a:cs typeface="Arial" panose="020B0604020202020204" pitchFamily="34" charset="0"/>
                <a:sym typeface="Palatino"/>
              </a:rPr>
              <a:t>Type-1</a:t>
            </a:r>
          </a:p>
        </p:txBody>
      </p:sp>
      <p:pic>
        <p:nvPicPr>
          <p:cNvPr id="29" name="Picture 28">
            <a:extLst>
              <a:ext uri="{FF2B5EF4-FFF2-40B4-BE49-F238E27FC236}">
                <a16:creationId xmlns:a16="http://schemas.microsoft.com/office/drawing/2014/main" id="{CAE46FFA-8A6B-1540-86A4-1AE536FC99B2}"/>
              </a:ext>
            </a:extLst>
          </p:cNvPr>
          <p:cNvPicPr>
            <a:picLocks noChangeAspect="1"/>
          </p:cNvPicPr>
          <p:nvPr/>
        </p:nvPicPr>
        <p:blipFill>
          <a:blip r:embed="rId5"/>
          <a:stretch>
            <a:fillRect/>
          </a:stretch>
        </p:blipFill>
        <p:spPr>
          <a:xfrm>
            <a:off x="2893785" y="4045702"/>
            <a:ext cx="2828009" cy="2290789"/>
          </a:xfrm>
          <a:prstGeom prst="rect">
            <a:avLst/>
          </a:prstGeom>
        </p:spPr>
      </p:pic>
      <p:sp>
        <p:nvSpPr>
          <p:cNvPr id="43" name="TextBox 42">
            <a:extLst>
              <a:ext uri="{FF2B5EF4-FFF2-40B4-BE49-F238E27FC236}">
                <a16:creationId xmlns:a16="http://schemas.microsoft.com/office/drawing/2014/main" id="{522D351D-C131-2F43-892B-6FA84607A2C7}"/>
              </a:ext>
            </a:extLst>
          </p:cNvPr>
          <p:cNvSpPr txBox="1"/>
          <p:nvPr/>
        </p:nvSpPr>
        <p:spPr>
          <a:xfrm>
            <a:off x="6041266" y="6351838"/>
            <a:ext cx="2652492"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Gill Sans MT" panose="020B0502020104020203" pitchFamily="34" charset="77"/>
                <a:ea typeface="Palatino"/>
                <a:cs typeface="Arial" panose="020B0604020202020204" pitchFamily="34" charset="0"/>
                <a:sym typeface="Palatino"/>
              </a:rPr>
              <a:t>Type-2</a:t>
            </a:r>
          </a:p>
        </p:txBody>
      </p:sp>
      <p:sp>
        <p:nvSpPr>
          <p:cNvPr id="44" name="TextBox 43">
            <a:extLst>
              <a:ext uri="{FF2B5EF4-FFF2-40B4-BE49-F238E27FC236}">
                <a16:creationId xmlns:a16="http://schemas.microsoft.com/office/drawing/2014/main" id="{C3E2119D-D8C8-E647-BA31-9A8BE73716A5}"/>
              </a:ext>
            </a:extLst>
          </p:cNvPr>
          <p:cNvSpPr txBox="1"/>
          <p:nvPr/>
        </p:nvSpPr>
        <p:spPr>
          <a:xfrm>
            <a:off x="9181131" y="6385355"/>
            <a:ext cx="2652492"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Gill Sans MT" panose="020B0502020104020203" pitchFamily="34" charset="77"/>
                <a:ea typeface="Palatino"/>
                <a:cs typeface="Arial" panose="020B0604020202020204" pitchFamily="34" charset="0"/>
                <a:sym typeface="Palatino"/>
              </a:rPr>
              <a:t>Type-3</a:t>
            </a:r>
          </a:p>
        </p:txBody>
      </p:sp>
      <p:sp>
        <p:nvSpPr>
          <p:cNvPr id="45" name="Text Placeholder 2">
            <a:extLst>
              <a:ext uri="{FF2B5EF4-FFF2-40B4-BE49-F238E27FC236}">
                <a16:creationId xmlns:a16="http://schemas.microsoft.com/office/drawing/2014/main" id="{0E20806B-5123-7C40-9F70-AD5A0F4B795E}"/>
              </a:ext>
            </a:extLst>
          </p:cNvPr>
          <p:cNvSpPr txBox="1">
            <a:spLocks/>
          </p:cNvSpPr>
          <p:nvPr/>
        </p:nvSpPr>
        <p:spPr>
          <a:xfrm>
            <a:off x="387274" y="963121"/>
            <a:ext cx="12192000" cy="271872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304800" marR="0" lvl="0" indent="-304800" algn="l" defTabSz="412750" rtl="0" eaLnBrk="1" fontAlgn="auto" latinLnBrk="0" hangingPunct="1">
              <a:lnSpc>
                <a:spcPct val="100000"/>
              </a:lnSpc>
              <a:spcBef>
                <a:spcPts val="1000"/>
              </a:spcBef>
              <a:spcAft>
                <a:spcPts val="0"/>
              </a:spcAft>
              <a:buClr>
                <a:srgbClr val="929292"/>
              </a:buClr>
              <a:buSzPct val="100000"/>
              <a:buFont typeface="Arial" panose="020B0604020202020204" pitchFamily="34" charset="0"/>
              <a:buChar char="•"/>
              <a:tabLst/>
              <a:defRPr/>
            </a:pPr>
            <a:r>
              <a:rPr kumimoji="0" lang="en-US" sz="2200" b="0" i="0" u="none" strike="noStrike" kern="0" cap="none" spc="0" normalizeH="0" baseline="0" noProof="0" dirty="0">
                <a:ln>
                  <a:noFill/>
                </a:ln>
                <a:solidFill>
                  <a:srgbClr val="414141"/>
                </a:solidFill>
                <a:effectLst/>
                <a:uLnTx/>
                <a:uFillTx/>
                <a:latin typeface="Gill Sans MT" charset="0"/>
                <a:sym typeface="Palatino Linotype"/>
              </a:rPr>
              <a:t>Three types of similar code</a:t>
            </a:r>
          </a:p>
          <a:p>
            <a:pPr marL="609600" marR="0" lvl="1" indent="-304800" algn="l" defTabSz="412750" rtl="0" eaLnBrk="1" fontAlgn="auto" latinLnBrk="0" hangingPunct="1">
              <a:lnSpc>
                <a:spcPct val="100000"/>
              </a:lnSpc>
              <a:spcBef>
                <a:spcPts val="600"/>
              </a:spcBef>
              <a:spcAft>
                <a:spcPts val="0"/>
              </a:spcAft>
              <a:buClr>
                <a:srgbClr val="929292"/>
              </a:buClr>
              <a:buSzPct val="100000"/>
              <a:buFont typeface="Arial" panose="020B0604020202020204" pitchFamily="34" charset="0"/>
              <a:buChar char="•"/>
              <a:tabLst/>
              <a:defRPr/>
            </a:pPr>
            <a:r>
              <a:rPr kumimoji="0" lang="en-US" sz="2000" b="0" i="0" u="none" strike="noStrike" kern="0" cap="none" spc="0" normalizeH="0" baseline="0" noProof="0" dirty="0">
                <a:ln>
                  <a:noFill/>
                </a:ln>
                <a:solidFill>
                  <a:srgbClr val="414141"/>
                </a:solidFill>
                <a:effectLst/>
                <a:uLnTx/>
                <a:uFillTx/>
                <a:latin typeface="Gill Sans MT" charset="0"/>
                <a:sym typeface="Palatino Linotype"/>
              </a:rPr>
              <a:t>Type-1: Difference in the white space, blank line, layout, and comment. </a:t>
            </a:r>
          </a:p>
          <a:p>
            <a:pPr marL="609600" marR="0" lvl="1" indent="-304800" algn="l" defTabSz="412750" rtl="0" eaLnBrk="1" fontAlgn="auto" latinLnBrk="0" hangingPunct="1">
              <a:lnSpc>
                <a:spcPct val="100000"/>
              </a:lnSpc>
              <a:spcBef>
                <a:spcPts val="600"/>
              </a:spcBef>
              <a:spcAft>
                <a:spcPts val="0"/>
              </a:spcAft>
              <a:buClr>
                <a:srgbClr val="929292"/>
              </a:buClr>
              <a:buSzPct val="100000"/>
              <a:buFont typeface="Arial" panose="020B0604020202020204" pitchFamily="34" charset="0"/>
              <a:buChar char="•"/>
              <a:tabLst/>
              <a:defRPr/>
            </a:pPr>
            <a:r>
              <a:rPr kumimoji="0" lang="en-US" sz="2000" b="0" i="0" u="none" strike="noStrike" kern="0" cap="none" spc="0" normalizeH="0" baseline="0" noProof="0" dirty="0">
                <a:ln>
                  <a:noFill/>
                </a:ln>
                <a:solidFill>
                  <a:srgbClr val="414141"/>
                </a:solidFill>
                <a:effectLst/>
                <a:uLnTx/>
                <a:uFillTx/>
                <a:latin typeface="Gill Sans MT" charset="0"/>
                <a:sym typeface="Palatino Linotype"/>
              </a:rPr>
              <a:t>Type-2: Difference in identifiers, literals, and data types.</a:t>
            </a:r>
          </a:p>
          <a:p>
            <a:pPr marL="609600" marR="0" lvl="1" indent="-304800" algn="l" defTabSz="412750" rtl="0" eaLnBrk="1" fontAlgn="auto" latinLnBrk="0" hangingPunct="1">
              <a:lnSpc>
                <a:spcPct val="100000"/>
              </a:lnSpc>
              <a:spcBef>
                <a:spcPts val="600"/>
              </a:spcBef>
              <a:spcAft>
                <a:spcPts val="0"/>
              </a:spcAft>
              <a:buClr>
                <a:srgbClr val="929292"/>
              </a:buClr>
              <a:buSzPct val="100000"/>
              <a:buFont typeface="Arial" panose="020B0604020202020204" pitchFamily="34" charset="0"/>
              <a:buChar char="•"/>
              <a:tabLst/>
              <a:defRPr/>
            </a:pPr>
            <a:r>
              <a:rPr kumimoji="0" lang="en-US" sz="2000" b="0" i="0" u="none" strike="noStrike" kern="0" cap="none" spc="0" normalizeH="0" baseline="0" noProof="0" dirty="0">
                <a:ln>
                  <a:noFill/>
                </a:ln>
                <a:solidFill>
                  <a:srgbClr val="414141"/>
                </a:solidFill>
                <a:effectLst/>
                <a:uLnTx/>
                <a:uFillTx/>
                <a:latin typeface="Gill Sans MT" charset="0"/>
                <a:sym typeface="Palatino Linotype"/>
              </a:rPr>
              <a:t>Type-3: Difference in statements, including changed, added, or deleted.</a:t>
            </a:r>
          </a:p>
          <a:p>
            <a:pPr marL="304800" marR="0" lvl="0" indent="-304800" algn="l" defTabSz="412750" rtl="0" eaLnBrk="1" fontAlgn="auto" latinLnBrk="0" hangingPunct="1">
              <a:lnSpc>
                <a:spcPct val="100000"/>
              </a:lnSpc>
              <a:spcBef>
                <a:spcPts val="1000"/>
              </a:spcBef>
              <a:spcAft>
                <a:spcPts val="0"/>
              </a:spcAft>
              <a:buClr>
                <a:srgbClr val="929292"/>
              </a:buClr>
              <a:buSzPct val="100000"/>
              <a:buFont typeface="Arial" panose="020B0604020202020204" pitchFamily="34" charset="0"/>
              <a:buChar char="•"/>
              <a:tabLst/>
              <a:defRPr/>
            </a:pPr>
            <a:r>
              <a:rPr kumimoji="0" lang="en-US" sz="2200" b="0" i="1" u="none" strike="noStrike" kern="0" cap="none" spc="0" normalizeH="0" baseline="0" noProof="0" dirty="0">
                <a:ln>
                  <a:noFill/>
                </a:ln>
                <a:solidFill>
                  <a:srgbClr val="FF0000"/>
                </a:solidFill>
                <a:effectLst/>
                <a:uLnTx/>
                <a:uFillTx/>
                <a:latin typeface="Gill Sans MT" charset="0"/>
                <a:sym typeface="Palatino Linotype"/>
              </a:rPr>
              <a:t>Low coverage </a:t>
            </a:r>
            <a:r>
              <a:rPr kumimoji="0" lang="en-US" sz="2200" b="0" i="0" u="none" strike="noStrike" kern="0" cap="none" spc="0" normalizeH="0" baseline="0" noProof="0" dirty="0">
                <a:ln>
                  <a:noFill/>
                </a:ln>
                <a:solidFill>
                  <a:srgbClr val="414141"/>
                </a:solidFill>
                <a:effectLst/>
                <a:uLnTx/>
                <a:uFillTx/>
                <a:latin typeface="Gill Sans MT" charset="0"/>
                <a:sym typeface="Palatino Linotype"/>
              </a:rPr>
              <a:t>as prior works only focus on Type-1/2 similar code</a:t>
            </a:r>
          </a:p>
          <a:p>
            <a:pPr marL="609600" marR="0" lvl="1" indent="-304800" algn="l" defTabSz="412750" rtl="0" eaLnBrk="1" fontAlgn="auto" latinLnBrk="0" hangingPunct="1">
              <a:lnSpc>
                <a:spcPct val="100000"/>
              </a:lnSpc>
              <a:spcBef>
                <a:spcPts val="1000"/>
              </a:spcBef>
              <a:spcAft>
                <a:spcPts val="0"/>
              </a:spcAft>
              <a:buClr>
                <a:srgbClr val="929292"/>
              </a:buClr>
              <a:buSzPct val="100000"/>
              <a:buFont typeface="Arial" panose="020B0604020202020204" pitchFamily="34" charset="0"/>
              <a:buChar char="•"/>
              <a:tabLst/>
              <a:defRPr/>
            </a:pPr>
            <a:r>
              <a:rPr kumimoji="0" lang="en-US" sz="2000" b="0" i="0" u="none" strike="noStrike" kern="0" cap="none" spc="0" normalizeH="0" baseline="0" noProof="0" dirty="0">
                <a:ln>
                  <a:noFill/>
                </a:ln>
                <a:solidFill>
                  <a:srgbClr val="414141"/>
                </a:solidFill>
                <a:effectLst/>
                <a:uLnTx/>
                <a:uFillTx/>
                <a:latin typeface="Gill Sans MT" charset="0"/>
                <a:sym typeface="Palatino Linotype"/>
              </a:rPr>
              <a:t>Type-3 contributed to over </a:t>
            </a:r>
            <a:r>
              <a:rPr kumimoji="0" lang="en-US" sz="2000" b="0" i="1" u="none" strike="noStrike" kern="0" cap="none" spc="0" normalizeH="0" baseline="0" noProof="0" dirty="0">
                <a:ln>
                  <a:noFill/>
                </a:ln>
                <a:solidFill>
                  <a:srgbClr val="FF0000"/>
                </a:solidFill>
                <a:effectLst/>
                <a:uLnTx/>
                <a:uFillTx/>
                <a:latin typeface="Gill Sans MT" charset="0"/>
                <a:sym typeface="Palatino Linotype"/>
              </a:rPr>
              <a:t>50% </a:t>
            </a:r>
            <a:r>
              <a:rPr kumimoji="0" lang="en-US" sz="2000" b="0" i="0" u="none" strike="noStrike" kern="0" cap="none" spc="0" normalizeH="0" baseline="0" noProof="0" dirty="0">
                <a:ln>
                  <a:noFill/>
                </a:ln>
                <a:solidFill>
                  <a:srgbClr val="414141"/>
                </a:solidFill>
                <a:effectLst/>
                <a:uLnTx/>
                <a:uFillTx/>
                <a:latin typeface="Gill Sans MT" charset="0"/>
                <a:sym typeface="Palatino Linotype"/>
              </a:rPr>
              <a:t>of all vulnerabilities discovered by code similarity </a:t>
            </a:r>
            <a:r>
              <a:rPr kumimoji="0" lang="en-US" sz="1800" b="0" i="0" u="none" strike="noStrike" kern="0" cap="none" spc="0" normalizeH="0" baseline="0" noProof="0" dirty="0">
                <a:ln>
                  <a:noFill/>
                </a:ln>
                <a:solidFill>
                  <a:srgbClr val="414141"/>
                </a:solidFill>
                <a:effectLst/>
                <a:uLnTx/>
                <a:uFillTx/>
                <a:latin typeface="Gill Sans MT" charset="0"/>
                <a:sym typeface="Palatino Linotype"/>
              </a:rPr>
              <a:t>[</a:t>
            </a:r>
            <a:r>
              <a:rPr kumimoji="0" lang="en-US" sz="1800" b="0" i="1" u="none" strike="noStrike" kern="0" cap="none" spc="0" normalizeH="0" baseline="0" noProof="0" dirty="0">
                <a:ln>
                  <a:noFill/>
                </a:ln>
                <a:solidFill>
                  <a:srgbClr val="414141"/>
                </a:solidFill>
                <a:effectLst/>
                <a:uLnTx/>
                <a:uFillTx/>
                <a:latin typeface="Gill Sans MT" charset="0"/>
                <a:sym typeface="Palatino Linotype"/>
              </a:rPr>
              <a:t>Islam et al. ESEM’17</a:t>
            </a:r>
            <a:r>
              <a:rPr kumimoji="0" lang="en-US" sz="1800" b="0" i="0" u="none" strike="noStrike" kern="0" cap="none" spc="0" normalizeH="0" baseline="0" noProof="0" dirty="0">
                <a:ln>
                  <a:noFill/>
                </a:ln>
                <a:solidFill>
                  <a:srgbClr val="414141"/>
                </a:solidFill>
                <a:effectLst/>
                <a:uLnTx/>
                <a:uFillTx/>
                <a:latin typeface="Gill Sans MT" charset="0"/>
                <a:sym typeface="Palatino Linotype"/>
              </a:rPr>
              <a:t>]</a:t>
            </a:r>
            <a:endParaRPr kumimoji="0" lang="en-US" sz="2000" b="0" i="0" u="none" strike="noStrike" kern="0" cap="none" spc="0" normalizeH="0" baseline="0" noProof="0" dirty="0">
              <a:ln>
                <a:noFill/>
              </a:ln>
              <a:solidFill>
                <a:srgbClr val="414141"/>
              </a:solidFill>
              <a:effectLst/>
              <a:uLnTx/>
              <a:uFillTx/>
              <a:latin typeface="Gill Sans MT" charset="0"/>
              <a:sym typeface="Palatino Linotype"/>
            </a:endParaRPr>
          </a:p>
        </p:txBody>
      </p:sp>
      <p:pic>
        <p:nvPicPr>
          <p:cNvPr id="3" name="Picture 2">
            <a:extLst>
              <a:ext uri="{FF2B5EF4-FFF2-40B4-BE49-F238E27FC236}">
                <a16:creationId xmlns:a16="http://schemas.microsoft.com/office/drawing/2014/main" id="{C0DCEBFA-A56E-1A44-B329-77EC2C4A7B93}"/>
              </a:ext>
            </a:extLst>
          </p:cNvPr>
          <p:cNvPicPr>
            <a:picLocks noChangeAspect="1"/>
          </p:cNvPicPr>
          <p:nvPr/>
        </p:nvPicPr>
        <p:blipFill>
          <a:blip r:embed="rId6"/>
          <a:stretch>
            <a:fillRect/>
          </a:stretch>
        </p:blipFill>
        <p:spPr>
          <a:xfrm>
            <a:off x="8995777" y="3958195"/>
            <a:ext cx="2849285" cy="2506552"/>
          </a:xfrm>
          <a:prstGeom prst="rect">
            <a:avLst/>
          </a:prstGeom>
        </p:spPr>
      </p:pic>
      <p:pic>
        <p:nvPicPr>
          <p:cNvPr id="13" name="Picture 12">
            <a:extLst>
              <a:ext uri="{FF2B5EF4-FFF2-40B4-BE49-F238E27FC236}">
                <a16:creationId xmlns:a16="http://schemas.microsoft.com/office/drawing/2014/main" id="{FDAB3A70-7A3C-C246-A247-20CC885AF25D}"/>
              </a:ext>
            </a:extLst>
          </p:cNvPr>
          <p:cNvPicPr>
            <a:picLocks noChangeAspect="1"/>
          </p:cNvPicPr>
          <p:nvPr/>
        </p:nvPicPr>
        <p:blipFill>
          <a:blip r:embed="rId7"/>
          <a:stretch>
            <a:fillRect/>
          </a:stretch>
        </p:blipFill>
        <p:spPr>
          <a:xfrm>
            <a:off x="5905569" y="4040842"/>
            <a:ext cx="2954511" cy="2344513"/>
          </a:xfrm>
          <a:prstGeom prst="rect">
            <a:avLst/>
          </a:prstGeom>
        </p:spPr>
      </p:pic>
      <p:sp>
        <p:nvSpPr>
          <p:cNvPr id="15" name="Rounded Rectangle 14">
            <a:extLst>
              <a:ext uri="{FF2B5EF4-FFF2-40B4-BE49-F238E27FC236}">
                <a16:creationId xmlns:a16="http://schemas.microsoft.com/office/drawing/2014/main" id="{E028BDEB-8ED7-A349-ACC2-3F9B20F0D717}"/>
              </a:ext>
            </a:extLst>
          </p:cNvPr>
          <p:cNvSpPr/>
          <p:nvPr/>
        </p:nvSpPr>
        <p:spPr>
          <a:xfrm>
            <a:off x="9617808" y="4390272"/>
            <a:ext cx="2215815" cy="448660"/>
          </a:xfrm>
          <a:prstGeom prst="roundRect">
            <a:avLst/>
          </a:prstGeom>
          <a:noFill/>
          <a:ln w="2540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Tree>
    <p:custDataLst>
      <p:tags r:id="rId1"/>
    </p:custDataLst>
    <p:extLst>
      <p:ext uri="{BB962C8B-B14F-4D97-AF65-F5344CB8AC3E}">
        <p14:creationId xmlns:p14="http://schemas.microsoft.com/office/powerpoint/2010/main" val="1919738097"/>
      </p:ext>
    </p:extLst>
  </p:cSld>
  <p:clrMapOvr>
    <a:masterClrMapping/>
  </p:clrMapOvr>
  <p:transition spd="med" advTm="515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5">
                                            <p:txEl>
                                              <p:pRg st="1" end="1"/>
                                            </p:txEl>
                                          </p:spTgt>
                                        </p:tgtEl>
                                        <p:attrNameLst>
                                          <p:attrName>style.visibility</p:attrName>
                                        </p:attrNameLst>
                                      </p:cBhvr>
                                      <p:to>
                                        <p:strVal val="visible"/>
                                      </p:to>
                                    </p:set>
                                    <p:animEffect transition="in" filter="dissolve">
                                      <p:cBhvr>
                                        <p:cTn id="7" dur="500"/>
                                        <p:tgtEl>
                                          <p:spTgt spid="45">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dissolve">
                                      <p:cBhvr>
                                        <p:cTn id="10" dur="500"/>
                                        <p:tgtEl>
                                          <p:spTgt spid="2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dissolv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45">
                                            <p:txEl>
                                              <p:pRg st="2" end="2"/>
                                            </p:txEl>
                                          </p:spTgt>
                                        </p:tgtEl>
                                        <p:attrNameLst>
                                          <p:attrName>style.visibility</p:attrName>
                                        </p:attrNameLst>
                                      </p:cBhvr>
                                      <p:to>
                                        <p:strVal val="visible"/>
                                      </p:to>
                                    </p:set>
                                    <p:animEffect transition="in" filter="dissolve">
                                      <p:cBhvr>
                                        <p:cTn id="18" dur="500"/>
                                        <p:tgtEl>
                                          <p:spTgt spid="45">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dissolve">
                                      <p:cBhvr>
                                        <p:cTn id="24" dur="500"/>
                                        <p:tgtEl>
                                          <p:spTgt spid="4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5">
                                            <p:txEl>
                                              <p:pRg st="3" end="3"/>
                                            </p:txEl>
                                          </p:spTgt>
                                        </p:tgtEl>
                                        <p:attrNameLst>
                                          <p:attrName>style.visibility</p:attrName>
                                        </p:attrNameLst>
                                      </p:cBhvr>
                                      <p:to>
                                        <p:strVal val="visible"/>
                                      </p:to>
                                    </p:set>
                                    <p:animEffect transition="in" filter="dissolve">
                                      <p:cBhvr>
                                        <p:cTn id="29" dur="500"/>
                                        <p:tgtEl>
                                          <p:spTgt spid="45">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dissolve">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45">
                                            <p:txEl>
                                              <p:pRg st="4" end="4"/>
                                            </p:txEl>
                                          </p:spTgt>
                                        </p:tgtEl>
                                        <p:attrNameLst>
                                          <p:attrName>style.visibility</p:attrName>
                                        </p:attrNameLst>
                                      </p:cBhvr>
                                      <p:to>
                                        <p:strVal val="visible"/>
                                      </p:to>
                                    </p:set>
                                    <p:animEffect transition="in" filter="dissolve">
                                      <p:cBhvr>
                                        <p:cTn id="40" dur="500"/>
                                        <p:tgtEl>
                                          <p:spTgt spid="45">
                                            <p:txEl>
                                              <p:pRg st="4" end="4"/>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45">
                                            <p:txEl>
                                              <p:pRg st="5" end="5"/>
                                            </p:txEl>
                                          </p:spTgt>
                                        </p:tgtEl>
                                        <p:attrNameLst>
                                          <p:attrName>style.visibility</p:attrName>
                                        </p:attrNameLst>
                                      </p:cBhvr>
                                      <p:to>
                                        <p:strVal val="visible"/>
                                      </p:to>
                                    </p:set>
                                    <p:animEffect transition="in" filter="dissolve">
                                      <p:cBhvr>
                                        <p:cTn id="43" dur="500"/>
                                        <p:tgtEl>
                                          <p:spTgt spid="45">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ssolv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3" grpId="0"/>
      <p:bldP spid="44"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EED9-DC25-A144-8BB2-97D6638C3DCF}"/>
              </a:ext>
            </a:extLst>
          </p:cNvPr>
          <p:cNvSpPr>
            <a:spLocks noGrp="1"/>
          </p:cNvSpPr>
          <p:nvPr>
            <p:ph type="title"/>
          </p:nvPr>
        </p:nvSpPr>
        <p:spPr/>
        <p:txBody>
          <a:bodyPr>
            <a:normAutofit/>
          </a:bodyPr>
          <a:lstStyle/>
          <a:p>
            <a:r>
              <a:rPr lang="en-US" sz="4400" dirty="0"/>
              <a:t>Overview of </a:t>
            </a:r>
            <a:r>
              <a:rPr lang="en-US" sz="4400" dirty="0" err="1"/>
              <a:t>BugGraph</a:t>
            </a:r>
            <a:endParaRPr lang="en-US" sz="4400" dirty="0"/>
          </a:p>
        </p:txBody>
      </p:sp>
      <p:sp>
        <p:nvSpPr>
          <p:cNvPr id="3" name="Text Placeholder 2">
            <a:extLst>
              <a:ext uri="{FF2B5EF4-FFF2-40B4-BE49-F238E27FC236}">
                <a16:creationId xmlns:a16="http://schemas.microsoft.com/office/drawing/2014/main" id="{A800735D-7F1B-0042-8965-EF8771FD9826}"/>
              </a:ext>
            </a:extLst>
          </p:cNvPr>
          <p:cNvSpPr>
            <a:spLocks noGrp="1"/>
          </p:cNvSpPr>
          <p:nvPr>
            <p:ph type="body" idx="1"/>
          </p:nvPr>
        </p:nvSpPr>
        <p:spPr>
          <a:xfrm>
            <a:off x="616071" y="1078992"/>
            <a:ext cx="11239501" cy="2371289"/>
          </a:xfrm>
        </p:spPr>
        <p:txBody>
          <a:bodyPr>
            <a:normAutofit/>
          </a:bodyPr>
          <a:lstStyle/>
          <a:p>
            <a:pPr>
              <a:spcBef>
                <a:spcPts val="1100"/>
              </a:spcBef>
            </a:pPr>
            <a:r>
              <a:rPr lang="en-US" sz="2400" dirty="0" err="1"/>
              <a:t>BugGraph</a:t>
            </a:r>
            <a:r>
              <a:rPr lang="en-US" sz="2400" dirty="0"/>
              <a:t>: a two-step source-binary code similarity detection system</a:t>
            </a:r>
          </a:p>
          <a:p>
            <a:pPr lvl="1">
              <a:spcBef>
                <a:spcPts val="1100"/>
              </a:spcBef>
            </a:pPr>
            <a:r>
              <a:rPr lang="en-US" sz="2000" dirty="0"/>
              <a:t>Step 1: Source binary canonicalization</a:t>
            </a:r>
          </a:p>
          <a:p>
            <a:pPr lvl="2">
              <a:spcBef>
                <a:spcPts val="1100"/>
              </a:spcBef>
            </a:pPr>
            <a:r>
              <a:rPr lang="en-US" sz="2000" i="1" dirty="0">
                <a:solidFill>
                  <a:srgbClr val="FF0000"/>
                </a:solidFill>
              </a:rPr>
              <a:t>First work </a:t>
            </a:r>
            <a:r>
              <a:rPr lang="en-US" sz="2000" dirty="0"/>
              <a:t>to </a:t>
            </a:r>
            <a:r>
              <a:rPr lang="en-US" sz="2000" i="1" dirty="0">
                <a:solidFill>
                  <a:srgbClr val="0432FF"/>
                </a:solidFill>
              </a:rPr>
              <a:t>identify</a:t>
            </a:r>
            <a:r>
              <a:rPr lang="en-US" sz="2000" dirty="0"/>
              <a:t> </a:t>
            </a:r>
            <a:r>
              <a:rPr lang="en-US" sz="2000" i="1" dirty="0">
                <a:solidFill>
                  <a:srgbClr val="0432FF"/>
                </a:solidFill>
              </a:rPr>
              <a:t>compilation provenance </a:t>
            </a:r>
            <a:r>
              <a:rPr lang="en-US" sz="2000" dirty="0"/>
              <a:t>for source-binary code similarity detection.</a:t>
            </a:r>
          </a:p>
          <a:p>
            <a:pPr lvl="1">
              <a:spcBef>
                <a:spcPts val="1100"/>
              </a:spcBef>
            </a:pPr>
            <a:r>
              <a:rPr lang="en-US" sz="2000" dirty="0"/>
              <a:t>Step 2: Code similarity computation</a:t>
            </a:r>
          </a:p>
          <a:p>
            <a:pPr lvl="2">
              <a:spcBef>
                <a:spcPts val="1100"/>
              </a:spcBef>
            </a:pPr>
            <a:r>
              <a:rPr lang="en-US" sz="2000" i="1" dirty="0">
                <a:solidFill>
                  <a:srgbClr val="0432FF"/>
                </a:solidFill>
              </a:rPr>
              <a:t>Ranking-based</a:t>
            </a:r>
            <a:r>
              <a:rPr lang="en-US" sz="2000" dirty="0"/>
              <a:t> graph triplet-loss network to better detect type-3 similar code.</a:t>
            </a:r>
          </a:p>
        </p:txBody>
      </p:sp>
      <p:sp>
        <p:nvSpPr>
          <p:cNvPr id="4" name="Slide Number Placeholder 3">
            <a:extLst>
              <a:ext uri="{FF2B5EF4-FFF2-40B4-BE49-F238E27FC236}">
                <a16:creationId xmlns:a16="http://schemas.microsoft.com/office/drawing/2014/main" id="{C60F45F0-0A8C-8A4B-9028-CBF7AF5CED2A}"/>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22</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pic>
        <p:nvPicPr>
          <p:cNvPr id="26" name="Picture 25">
            <a:extLst>
              <a:ext uri="{FF2B5EF4-FFF2-40B4-BE49-F238E27FC236}">
                <a16:creationId xmlns:a16="http://schemas.microsoft.com/office/drawing/2014/main" id="{76BC93D7-FC7B-1048-AD8C-254BEECA3E26}"/>
              </a:ext>
            </a:extLst>
          </p:cNvPr>
          <p:cNvPicPr>
            <a:picLocks noChangeAspect="1"/>
          </p:cNvPicPr>
          <p:nvPr/>
        </p:nvPicPr>
        <p:blipFill>
          <a:blip r:embed="rId4"/>
          <a:stretch>
            <a:fillRect/>
          </a:stretch>
        </p:blipFill>
        <p:spPr>
          <a:xfrm>
            <a:off x="1882659" y="5295477"/>
            <a:ext cx="2611901" cy="735441"/>
          </a:xfrm>
          <a:prstGeom prst="rect">
            <a:avLst/>
          </a:prstGeom>
          <a:solidFill>
            <a:srgbClr val="FFFFFF"/>
          </a:solidFill>
        </p:spPr>
      </p:pic>
      <p:pic>
        <p:nvPicPr>
          <p:cNvPr id="27" name="Picture 26">
            <a:extLst>
              <a:ext uri="{FF2B5EF4-FFF2-40B4-BE49-F238E27FC236}">
                <a16:creationId xmlns:a16="http://schemas.microsoft.com/office/drawing/2014/main" id="{C0BE8AE2-43DE-414D-87AD-5EA704EC37AA}"/>
              </a:ext>
            </a:extLst>
          </p:cNvPr>
          <p:cNvPicPr>
            <a:picLocks noChangeAspect="1"/>
          </p:cNvPicPr>
          <p:nvPr/>
        </p:nvPicPr>
        <p:blipFill>
          <a:blip r:embed="rId5"/>
          <a:stretch>
            <a:fillRect/>
          </a:stretch>
        </p:blipFill>
        <p:spPr>
          <a:xfrm>
            <a:off x="476251" y="3889071"/>
            <a:ext cx="1406408" cy="2188812"/>
          </a:xfrm>
          <a:prstGeom prst="rect">
            <a:avLst/>
          </a:prstGeom>
          <a:solidFill>
            <a:srgbClr val="FFFFFF"/>
          </a:solidFill>
        </p:spPr>
      </p:pic>
      <p:pic>
        <p:nvPicPr>
          <p:cNvPr id="28" name="Picture 27">
            <a:extLst>
              <a:ext uri="{FF2B5EF4-FFF2-40B4-BE49-F238E27FC236}">
                <a16:creationId xmlns:a16="http://schemas.microsoft.com/office/drawing/2014/main" id="{96FEE7B8-C75F-3941-A92C-5ADD1DE5F489}"/>
              </a:ext>
            </a:extLst>
          </p:cNvPr>
          <p:cNvPicPr>
            <a:picLocks noChangeAspect="1"/>
          </p:cNvPicPr>
          <p:nvPr/>
        </p:nvPicPr>
        <p:blipFill>
          <a:blip r:embed="rId6"/>
          <a:stretch>
            <a:fillRect/>
          </a:stretch>
        </p:blipFill>
        <p:spPr>
          <a:xfrm>
            <a:off x="1882659" y="3992826"/>
            <a:ext cx="2640957" cy="594360"/>
          </a:xfrm>
          <a:prstGeom prst="rect">
            <a:avLst/>
          </a:prstGeom>
          <a:solidFill>
            <a:srgbClr val="FFFFFF"/>
          </a:solidFill>
        </p:spPr>
      </p:pic>
      <p:pic>
        <p:nvPicPr>
          <p:cNvPr id="29" name="Picture 28">
            <a:extLst>
              <a:ext uri="{FF2B5EF4-FFF2-40B4-BE49-F238E27FC236}">
                <a16:creationId xmlns:a16="http://schemas.microsoft.com/office/drawing/2014/main" id="{F4E422E7-4FA3-B742-BF5D-7172FCDCE9E3}"/>
              </a:ext>
            </a:extLst>
          </p:cNvPr>
          <p:cNvPicPr>
            <a:picLocks noChangeAspect="1"/>
          </p:cNvPicPr>
          <p:nvPr/>
        </p:nvPicPr>
        <p:blipFill>
          <a:blip r:embed="rId7"/>
          <a:stretch>
            <a:fillRect/>
          </a:stretch>
        </p:blipFill>
        <p:spPr>
          <a:xfrm>
            <a:off x="2867812" y="4595348"/>
            <a:ext cx="1624066" cy="875525"/>
          </a:xfrm>
          <a:prstGeom prst="rect">
            <a:avLst/>
          </a:prstGeom>
          <a:noFill/>
        </p:spPr>
      </p:pic>
      <p:pic>
        <p:nvPicPr>
          <p:cNvPr id="30" name="Picture 29">
            <a:extLst>
              <a:ext uri="{FF2B5EF4-FFF2-40B4-BE49-F238E27FC236}">
                <a16:creationId xmlns:a16="http://schemas.microsoft.com/office/drawing/2014/main" id="{154F7F00-D900-CF4F-BFA1-84FEEB3CF804}"/>
              </a:ext>
            </a:extLst>
          </p:cNvPr>
          <p:cNvPicPr>
            <a:picLocks noChangeAspect="1"/>
          </p:cNvPicPr>
          <p:nvPr/>
        </p:nvPicPr>
        <p:blipFill>
          <a:blip r:embed="rId8"/>
          <a:stretch>
            <a:fillRect/>
          </a:stretch>
        </p:blipFill>
        <p:spPr>
          <a:xfrm>
            <a:off x="2109193" y="6436567"/>
            <a:ext cx="3331848" cy="385231"/>
          </a:xfrm>
          <a:prstGeom prst="rect">
            <a:avLst/>
          </a:prstGeom>
          <a:solidFill>
            <a:srgbClr val="FFFFFF"/>
          </a:solidFill>
        </p:spPr>
      </p:pic>
      <p:pic>
        <p:nvPicPr>
          <p:cNvPr id="31" name="Picture 30">
            <a:extLst>
              <a:ext uri="{FF2B5EF4-FFF2-40B4-BE49-F238E27FC236}">
                <a16:creationId xmlns:a16="http://schemas.microsoft.com/office/drawing/2014/main" id="{37B30843-9176-4446-8B8A-9B75438C586E}"/>
              </a:ext>
            </a:extLst>
          </p:cNvPr>
          <p:cNvPicPr>
            <a:picLocks noChangeAspect="1"/>
          </p:cNvPicPr>
          <p:nvPr/>
        </p:nvPicPr>
        <p:blipFill>
          <a:blip r:embed="rId9"/>
          <a:stretch>
            <a:fillRect/>
          </a:stretch>
        </p:blipFill>
        <p:spPr>
          <a:xfrm>
            <a:off x="4533413" y="4983477"/>
            <a:ext cx="1289207" cy="910546"/>
          </a:xfrm>
          <a:prstGeom prst="rect">
            <a:avLst/>
          </a:prstGeom>
          <a:solidFill>
            <a:srgbClr val="FFFFFF"/>
          </a:solidFill>
        </p:spPr>
      </p:pic>
      <p:pic>
        <p:nvPicPr>
          <p:cNvPr id="32" name="Picture 31">
            <a:extLst>
              <a:ext uri="{FF2B5EF4-FFF2-40B4-BE49-F238E27FC236}">
                <a16:creationId xmlns:a16="http://schemas.microsoft.com/office/drawing/2014/main" id="{69B3307E-1850-A04C-9D3C-33696FA53D9C}"/>
              </a:ext>
            </a:extLst>
          </p:cNvPr>
          <p:cNvPicPr>
            <a:picLocks noChangeAspect="1"/>
          </p:cNvPicPr>
          <p:nvPr/>
        </p:nvPicPr>
        <p:blipFill>
          <a:blip r:embed="rId10"/>
          <a:stretch>
            <a:fillRect/>
          </a:stretch>
        </p:blipFill>
        <p:spPr>
          <a:xfrm>
            <a:off x="1890617" y="3597531"/>
            <a:ext cx="4202481" cy="420252"/>
          </a:xfrm>
          <a:prstGeom prst="rect">
            <a:avLst/>
          </a:prstGeom>
          <a:solidFill>
            <a:srgbClr val="FFFFFF"/>
          </a:solidFill>
        </p:spPr>
      </p:pic>
      <p:cxnSp>
        <p:nvCxnSpPr>
          <p:cNvPr id="33" name="Straight Connector 32">
            <a:extLst>
              <a:ext uri="{FF2B5EF4-FFF2-40B4-BE49-F238E27FC236}">
                <a16:creationId xmlns:a16="http://schemas.microsoft.com/office/drawing/2014/main" id="{CDCF10E3-A36B-7C4D-B2ED-7321EF91AB3E}"/>
              </a:ext>
            </a:extLst>
          </p:cNvPr>
          <p:cNvCxnSpPr>
            <a:cxnSpLocks/>
          </p:cNvCxnSpPr>
          <p:nvPr/>
        </p:nvCxnSpPr>
        <p:spPr>
          <a:xfrm>
            <a:off x="1998323" y="3720077"/>
            <a:ext cx="0" cy="2387907"/>
          </a:xfrm>
          <a:prstGeom prst="line">
            <a:avLst/>
          </a:prstGeom>
          <a:solidFill>
            <a:srgbClr val="FFFFFF"/>
          </a:solidFill>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6EEA0EA6-272B-7948-A304-93E14A51075C}"/>
              </a:ext>
            </a:extLst>
          </p:cNvPr>
          <p:cNvPicPr>
            <a:picLocks noChangeAspect="1"/>
          </p:cNvPicPr>
          <p:nvPr/>
        </p:nvPicPr>
        <p:blipFill>
          <a:blip r:embed="rId11"/>
          <a:stretch>
            <a:fillRect/>
          </a:stretch>
        </p:blipFill>
        <p:spPr>
          <a:xfrm>
            <a:off x="5793069" y="5295477"/>
            <a:ext cx="351602" cy="175105"/>
          </a:xfrm>
          <a:prstGeom prst="rect">
            <a:avLst/>
          </a:prstGeom>
          <a:solidFill>
            <a:srgbClr val="FFFFFF"/>
          </a:solidFill>
        </p:spPr>
      </p:pic>
      <p:pic>
        <p:nvPicPr>
          <p:cNvPr id="35" name="Picture 34">
            <a:extLst>
              <a:ext uri="{FF2B5EF4-FFF2-40B4-BE49-F238E27FC236}">
                <a16:creationId xmlns:a16="http://schemas.microsoft.com/office/drawing/2014/main" id="{CEAD8E84-CA11-7047-B9D3-DB0E5AAFA450}"/>
              </a:ext>
            </a:extLst>
          </p:cNvPr>
          <p:cNvPicPr>
            <a:picLocks noChangeAspect="1"/>
          </p:cNvPicPr>
          <p:nvPr/>
        </p:nvPicPr>
        <p:blipFill>
          <a:blip r:embed="rId12"/>
          <a:stretch>
            <a:fillRect/>
          </a:stretch>
        </p:blipFill>
        <p:spPr>
          <a:xfrm>
            <a:off x="6925082" y="6440683"/>
            <a:ext cx="3884365" cy="385231"/>
          </a:xfrm>
          <a:prstGeom prst="rect">
            <a:avLst/>
          </a:prstGeom>
          <a:solidFill>
            <a:srgbClr val="FFFFFF"/>
          </a:solidFill>
        </p:spPr>
      </p:pic>
      <p:pic>
        <p:nvPicPr>
          <p:cNvPr id="36" name="Picture 35">
            <a:extLst>
              <a:ext uri="{FF2B5EF4-FFF2-40B4-BE49-F238E27FC236}">
                <a16:creationId xmlns:a16="http://schemas.microsoft.com/office/drawing/2014/main" id="{212F1487-8ED1-0441-B5B9-47D28C0A91E2}"/>
              </a:ext>
            </a:extLst>
          </p:cNvPr>
          <p:cNvPicPr>
            <a:picLocks noChangeAspect="1"/>
          </p:cNvPicPr>
          <p:nvPr/>
        </p:nvPicPr>
        <p:blipFill>
          <a:blip r:embed="rId13"/>
          <a:stretch>
            <a:fillRect/>
          </a:stretch>
        </p:blipFill>
        <p:spPr>
          <a:xfrm>
            <a:off x="6144671" y="3878237"/>
            <a:ext cx="1004577" cy="1733539"/>
          </a:xfrm>
          <a:prstGeom prst="rect">
            <a:avLst/>
          </a:prstGeom>
          <a:solidFill>
            <a:srgbClr val="FFFFFF"/>
          </a:solidFill>
        </p:spPr>
      </p:pic>
      <p:pic>
        <p:nvPicPr>
          <p:cNvPr id="37" name="Picture 36">
            <a:extLst>
              <a:ext uri="{FF2B5EF4-FFF2-40B4-BE49-F238E27FC236}">
                <a16:creationId xmlns:a16="http://schemas.microsoft.com/office/drawing/2014/main" id="{E570764C-644A-5142-B5F5-16F6D05E8888}"/>
              </a:ext>
            </a:extLst>
          </p:cNvPr>
          <p:cNvPicPr>
            <a:picLocks noChangeAspect="1"/>
          </p:cNvPicPr>
          <p:nvPr/>
        </p:nvPicPr>
        <p:blipFill>
          <a:blip r:embed="rId14"/>
          <a:stretch>
            <a:fillRect/>
          </a:stretch>
        </p:blipFill>
        <p:spPr>
          <a:xfrm>
            <a:off x="7215184" y="4588183"/>
            <a:ext cx="351602" cy="175105"/>
          </a:xfrm>
          <a:prstGeom prst="rect">
            <a:avLst/>
          </a:prstGeom>
          <a:solidFill>
            <a:srgbClr val="FFFFFF"/>
          </a:solidFill>
        </p:spPr>
      </p:pic>
      <p:pic>
        <p:nvPicPr>
          <p:cNvPr id="38" name="Picture 37">
            <a:extLst>
              <a:ext uri="{FF2B5EF4-FFF2-40B4-BE49-F238E27FC236}">
                <a16:creationId xmlns:a16="http://schemas.microsoft.com/office/drawing/2014/main" id="{77D79446-2CD4-4C4F-B188-C7D724D5BAB8}"/>
              </a:ext>
            </a:extLst>
          </p:cNvPr>
          <p:cNvPicPr>
            <a:picLocks noChangeAspect="1"/>
          </p:cNvPicPr>
          <p:nvPr/>
        </p:nvPicPr>
        <p:blipFill>
          <a:blip r:embed="rId15"/>
          <a:stretch>
            <a:fillRect/>
          </a:stretch>
        </p:blipFill>
        <p:spPr>
          <a:xfrm>
            <a:off x="9269397" y="3889071"/>
            <a:ext cx="904119" cy="1716029"/>
          </a:xfrm>
          <a:prstGeom prst="rect">
            <a:avLst/>
          </a:prstGeom>
          <a:solidFill>
            <a:srgbClr val="FFFFFF"/>
          </a:solidFill>
        </p:spPr>
      </p:pic>
      <p:pic>
        <p:nvPicPr>
          <p:cNvPr id="39" name="Picture 38">
            <a:extLst>
              <a:ext uri="{FF2B5EF4-FFF2-40B4-BE49-F238E27FC236}">
                <a16:creationId xmlns:a16="http://schemas.microsoft.com/office/drawing/2014/main" id="{C0557DE2-CEF5-7047-A0FC-65E9F8B24F34}"/>
              </a:ext>
            </a:extLst>
          </p:cNvPr>
          <p:cNvPicPr>
            <a:picLocks noChangeAspect="1"/>
          </p:cNvPicPr>
          <p:nvPr/>
        </p:nvPicPr>
        <p:blipFill>
          <a:blip r:embed="rId16"/>
          <a:stretch>
            <a:fillRect/>
          </a:stretch>
        </p:blipFill>
        <p:spPr>
          <a:xfrm>
            <a:off x="10679877" y="3859907"/>
            <a:ext cx="1272464" cy="1821092"/>
          </a:xfrm>
          <a:prstGeom prst="rect">
            <a:avLst/>
          </a:prstGeom>
          <a:solidFill>
            <a:srgbClr val="FFFFFF"/>
          </a:solidFill>
        </p:spPr>
      </p:pic>
      <p:pic>
        <p:nvPicPr>
          <p:cNvPr id="40" name="Picture 39">
            <a:extLst>
              <a:ext uri="{FF2B5EF4-FFF2-40B4-BE49-F238E27FC236}">
                <a16:creationId xmlns:a16="http://schemas.microsoft.com/office/drawing/2014/main" id="{8E38BC77-AB44-AF4A-9AE0-3B62EFB2FDBF}"/>
              </a:ext>
            </a:extLst>
          </p:cNvPr>
          <p:cNvPicPr>
            <a:picLocks noChangeAspect="1"/>
          </p:cNvPicPr>
          <p:nvPr/>
        </p:nvPicPr>
        <p:blipFill>
          <a:blip r:embed="rId17"/>
          <a:stretch>
            <a:fillRect/>
          </a:stretch>
        </p:blipFill>
        <p:spPr>
          <a:xfrm>
            <a:off x="10936604" y="5941723"/>
            <a:ext cx="954348" cy="385231"/>
          </a:xfrm>
          <a:prstGeom prst="rect">
            <a:avLst/>
          </a:prstGeom>
          <a:solidFill>
            <a:srgbClr val="FFFFFF"/>
          </a:solidFill>
        </p:spPr>
      </p:pic>
      <p:cxnSp>
        <p:nvCxnSpPr>
          <p:cNvPr id="41" name="Straight Connector 40">
            <a:extLst>
              <a:ext uri="{FF2B5EF4-FFF2-40B4-BE49-F238E27FC236}">
                <a16:creationId xmlns:a16="http://schemas.microsoft.com/office/drawing/2014/main" id="{CE581CD7-BF26-FE48-BC67-12ED75CE6E1E}"/>
              </a:ext>
            </a:extLst>
          </p:cNvPr>
          <p:cNvCxnSpPr>
            <a:cxnSpLocks/>
          </p:cNvCxnSpPr>
          <p:nvPr/>
        </p:nvCxnSpPr>
        <p:spPr>
          <a:xfrm>
            <a:off x="5968870" y="3720077"/>
            <a:ext cx="0" cy="2387907"/>
          </a:xfrm>
          <a:prstGeom prst="line">
            <a:avLst/>
          </a:prstGeom>
          <a:solidFill>
            <a:srgbClr val="FFFFFF"/>
          </a:solidFill>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49718602-BAD0-7043-9ADD-35A96301B0B1}"/>
              </a:ext>
            </a:extLst>
          </p:cNvPr>
          <p:cNvPicPr>
            <a:picLocks noChangeAspect="1"/>
          </p:cNvPicPr>
          <p:nvPr/>
        </p:nvPicPr>
        <p:blipFill>
          <a:blip r:embed="rId14"/>
          <a:stretch>
            <a:fillRect/>
          </a:stretch>
        </p:blipFill>
        <p:spPr>
          <a:xfrm>
            <a:off x="8836526" y="4580987"/>
            <a:ext cx="351602" cy="175105"/>
          </a:xfrm>
          <a:prstGeom prst="rect">
            <a:avLst/>
          </a:prstGeom>
          <a:solidFill>
            <a:srgbClr val="FFFFFF"/>
          </a:solidFill>
        </p:spPr>
      </p:pic>
      <p:pic>
        <p:nvPicPr>
          <p:cNvPr id="43" name="Picture 42">
            <a:extLst>
              <a:ext uri="{FF2B5EF4-FFF2-40B4-BE49-F238E27FC236}">
                <a16:creationId xmlns:a16="http://schemas.microsoft.com/office/drawing/2014/main" id="{07DBE144-5E2A-B14F-9949-6868729DE768}"/>
              </a:ext>
            </a:extLst>
          </p:cNvPr>
          <p:cNvPicPr>
            <a:picLocks noChangeAspect="1"/>
          </p:cNvPicPr>
          <p:nvPr/>
        </p:nvPicPr>
        <p:blipFill>
          <a:blip r:embed="rId14"/>
          <a:stretch>
            <a:fillRect/>
          </a:stretch>
        </p:blipFill>
        <p:spPr>
          <a:xfrm>
            <a:off x="10279718" y="4595348"/>
            <a:ext cx="351602" cy="175105"/>
          </a:xfrm>
          <a:prstGeom prst="rect">
            <a:avLst/>
          </a:prstGeom>
          <a:solidFill>
            <a:srgbClr val="FFFFFF"/>
          </a:solidFill>
        </p:spPr>
      </p:pic>
      <p:cxnSp>
        <p:nvCxnSpPr>
          <p:cNvPr id="44" name="Straight Connector 43">
            <a:extLst>
              <a:ext uri="{FF2B5EF4-FFF2-40B4-BE49-F238E27FC236}">
                <a16:creationId xmlns:a16="http://schemas.microsoft.com/office/drawing/2014/main" id="{652AFAFF-0458-7844-B76A-F4001801CCA4}"/>
              </a:ext>
            </a:extLst>
          </p:cNvPr>
          <p:cNvCxnSpPr>
            <a:cxnSpLocks/>
          </p:cNvCxnSpPr>
          <p:nvPr/>
        </p:nvCxnSpPr>
        <p:spPr>
          <a:xfrm>
            <a:off x="10455519" y="3720076"/>
            <a:ext cx="0" cy="2387907"/>
          </a:xfrm>
          <a:prstGeom prst="line">
            <a:avLst/>
          </a:prstGeom>
          <a:solidFill>
            <a:srgbClr val="FFFFFF"/>
          </a:solidFill>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1CC86A77-EA87-7B4B-A6C9-6C9D29BAC123}"/>
              </a:ext>
            </a:extLst>
          </p:cNvPr>
          <p:cNvPicPr>
            <a:picLocks noChangeAspect="1"/>
          </p:cNvPicPr>
          <p:nvPr/>
        </p:nvPicPr>
        <p:blipFill>
          <a:blip r:embed="rId18"/>
          <a:stretch>
            <a:fillRect/>
          </a:stretch>
        </p:blipFill>
        <p:spPr>
          <a:xfrm>
            <a:off x="1114209" y="6211739"/>
            <a:ext cx="1104862" cy="392048"/>
          </a:xfrm>
          <a:prstGeom prst="rect">
            <a:avLst/>
          </a:prstGeom>
        </p:spPr>
      </p:pic>
      <p:pic>
        <p:nvPicPr>
          <p:cNvPr id="46" name="Picture 45">
            <a:extLst>
              <a:ext uri="{FF2B5EF4-FFF2-40B4-BE49-F238E27FC236}">
                <a16:creationId xmlns:a16="http://schemas.microsoft.com/office/drawing/2014/main" id="{94A55033-BDCC-9446-982B-165A42697325}"/>
              </a:ext>
            </a:extLst>
          </p:cNvPr>
          <p:cNvPicPr>
            <a:picLocks noChangeAspect="1"/>
          </p:cNvPicPr>
          <p:nvPr/>
        </p:nvPicPr>
        <p:blipFill>
          <a:blip r:embed="rId19"/>
          <a:stretch>
            <a:fillRect/>
          </a:stretch>
        </p:blipFill>
        <p:spPr>
          <a:xfrm>
            <a:off x="7582289" y="3890457"/>
            <a:ext cx="1284973" cy="1783619"/>
          </a:xfrm>
          <a:prstGeom prst="rect">
            <a:avLst/>
          </a:prstGeom>
        </p:spPr>
      </p:pic>
    </p:spTree>
    <p:custDataLst>
      <p:tags r:id="rId1"/>
    </p:custDataLst>
    <p:extLst>
      <p:ext uri="{BB962C8B-B14F-4D97-AF65-F5344CB8AC3E}">
        <p14:creationId xmlns:p14="http://schemas.microsoft.com/office/powerpoint/2010/main" val="3172531414"/>
      </p:ext>
    </p:extLst>
  </p:cSld>
  <p:clrMapOvr>
    <a:masterClrMapping/>
  </p:clrMapOvr>
  <p:transition spd="med" advTm="5557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dissolve">
                                      <p:cBhvr>
                                        <p:cTn id="17" dur="500"/>
                                        <p:tgtEl>
                                          <p:spTgt spid="28"/>
                                        </p:tgtEl>
                                      </p:cBhvr>
                                    </p:animEffect>
                                  </p:childTnLst>
                                </p:cTn>
                              </p:par>
                              <p:par>
                                <p:cTn id="18" presetID="9"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dissolv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5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dissolve">
                                      <p:cBhvr>
                                        <p:cTn id="28" dur="500"/>
                                        <p:tgtEl>
                                          <p:spTgt spid="31"/>
                                        </p:tgtEl>
                                      </p:cBhvr>
                                    </p:animEffec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dissolve">
                                      <p:cBhvr>
                                        <p:cTn id="32" dur="500"/>
                                        <p:tgtEl>
                                          <p:spTgt spid="34"/>
                                        </p:tgtEl>
                                      </p:cBhvr>
                                    </p:animEffect>
                                  </p:childTnLst>
                                </p:cTn>
                              </p:par>
                              <p:par>
                                <p:cTn id="33" presetID="9"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dissolve">
                                      <p:cBhvr>
                                        <p:cTn id="35" dur="500"/>
                                        <p:tgtEl>
                                          <p:spTgt spid="32"/>
                                        </p:tgtEl>
                                      </p:cBhvr>
                                    </p:animEffect>
                                  </p:childTnLst>
                                </p:cTn>
                              </p:par>
                              <p:par>
                                <p:cTn id="36" presetID="9" presetClass="entr" presetSubtype="0"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dissolve">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dissolve">
                                      <p:cBhvr>
                                        <p:cTn id="43" dur="500"/>
                                        <p:tgtEl>
                                          <p:spTgt spid="3">
                                            <p:txEl>
                                              <p:pRg st="3" end="3"/>
                                            </p:txEl>
                                          </p:spTgt>
                                        </p:tgtEl>
                                      </p:cBhvr>
                                    </p:animEffect>
                                  </p:childTnLst>
                                </p:cTn>
                              </p:par>
                              <p:par>
                                <p:cTn id="44" presetID="9"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dissolve">
                                      <p:cBhvr>
                                        <p:cTn id="46" dur="500"/>
                                        <p:tgtEl>
                                          <p:spTgt spid="35"/>
                                        </p:tgtEl>
                                      </p:cBhvr>
                                    </p:animEffect>
                                  </p:childTnLst>
                                </p:cTn>
                              </p:par>
                              <p:par>
                                <p:cTn id="47" presetID="9" presetClass="entr" presetSubtype="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dissolve">
                                      <p:cBhvr>
                                        <p:cTn id="49" dur="500"/>
                                        <p:tgtEl>
                                          <p:spTgt spid="3">
                                            <p:txEl>
                                              <p:pRg st="4" end="4"/>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dissolve">
                                      <p:cBhvr>
                                        <p:cTn id="52" dur="500"/>
                                        <p:tgtEl>
                                          <p:spTgt spid="36"/>
                                        </p:tgtEl>
                                      </p:cBhvr>
                                    </p:animEffect>
                                  </p:childTnLst>
                                </p:cTn>
                              </p:par>
                              <p:par>
                                <p:cTn id="53" presetID="9"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dissolve">
                                      <p:cBhvr>
                                        <p:cTn id="55" dur="500"/>
                                        <p:tgtEl>
                                          <p:spTgt spid="37"/>
                                        </p:tgtEl>
                                      </p:cBhvr>
                                    </p:animEffect>
                                  </p:childTnLst>
                                </p:cTn>
                              </p:par>
                              <p:par>
                                <p:cTn id="56" presetID="9" presetClass="entr" presetSubtype="0" fill="hold"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dissolve">
                                      <p:cBhvr>
                                        <p:cTn id="58" dur="500"/>
                                        <p:tgtEl>
                                          <p:spTgt spid="46"/>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dissolve">
                                      <p:cBhvr>
                                        <p:cTn id="63" dur="500"/>
                                        <p:tgtEl>
                                          <p:spTgt spid="42"/>
                                        </p:tgtEl>
                                      </p:cBhvr>
                                    </p:animEffect>
                                  </p:childTnLst>
                                </p:cTn>
                              </p:par>
                              <p:par>
                                <p:cTn id="64" presetID="9" presetClass="entr" presetSubtype="0"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dissolve">
                                      <p:cBhvr>
                                        <p:cTn id="66" dur="500"/>
                                        <p:tgtEl>
                                          <p:spTgt spid="38"/>
                                        </p:tgtEl>
                                      </p:cBhvr>
                                    </p:animEffect>
                                  </p:childTnLst>
                                </p:cTn>
                              </p:par>
                            </p:childTnLst>
                          </p:cTn>
                        </p:par>
                        <p:par>
                          <p:cTn id="67" fill="hold">
                            <p:stCondLst>
                              <p:cond delay="500"/>
                            </p:stCondLst>
                            <p:childTnLst>
                              <p:par>
                                <p:cTn id="68" presetID="9" presetClass="entr" presetSubtype="0"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dissolve">
                                      <p:cBhvr>
                                        <p:cTn id="70" dur="500"/>
                                        <p:tgtEl>
                                          <p:spTgt spid="43"/>
                                        </p:tgtEl>
                                      </p:cBhvr>
                                    </p:animEffect>
                                  </p:childTnLst>
                                </p:cTn>
                              </p:par>
                              <p:par>
                                <p:cTn id="71" presetID="9" presetClass="entr" presetSubtype="0" fill="hold"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dissolve">
                                      <p:cBhvr>
                                        <p:cTn id="73" dur="500"/>
                                        <p:tgtEl>
                                          <p:spTgt spid="44"/>
                                        </p:tgtEl>
                                      </p:cBhvr>
                                    </p:animEffect>
                                  </p:childTnLst>
                                </p:cTn>
                              </p:par>
                              <p:par>
                                <p:cTn id="74" presetID="9" presetClass="entr" presetSubtype="0" fill="hold"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dissolve">
                                      <p:cBhvr>
                                        <p:cTn id="76" dur="500"/>
                                        <p:tgtEl>
                                          <p:spTgt spid="39"/>
                                        </p:tgtEl>
                                      </p:cBhvr>
                                    </p:animEffect>
                                  </p:childTnLst>
                                </p:cTn>
                              </p:par>
                              <p:par>
                                <p:cTn id="77" presetID="9" presetClass="entr" presetSubtype="0"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dissolve">
                                      <p:cBhvr>
                                        <p:cTn id="7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2">
            <a:extLst>
              <a:ext uri="{FF2B5EF4-FFF2-40B4-BE49-F238E27FC236}">
                <a16:creationId xmlns:a16="http://schemas.microsoft.com/office/drawing/2014/main" id="{0D59B97A-5531-9D4B-9688-C05D8507F9B7}"/>
              </a:ext>
            </a:extLst>
          </p:cNvPr>
          <p:cNvSpPr txBox="1">
            <a:spLocks/>
          </p:cNvSpPr>
          <p:nvPr/>
        </p:nvSpPr>
        <p:spPr>
          <a:xfrm>
            <a:off x="616072" y="1047964"/>
            <a:ext cx="11239501" cy="254916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304800" marR="0" lvl="0" indent="-304800" algn="l" defTabSz="412750" rtl="0" eaLnBrk="1" fontAlgn="auto" latinLnBrk="0" hangingPunct="0">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2400" b="0" i="0" u="none" strike="noStrike" kern="0" cap="none" spc="0" normalizeH="0" baseline="0" noProof="0" dirty="0">
                <a:ln>
                  <a:noFill/>
                </a:ln>
                <a:solidFill>
                  <a:srgbClr val="414141"/>
                </a:solidFill>
                <a:effectLst/>
                <a:uLnTx/>
                <a:uFillTx/>
                <a:latin typeface="Gill Sans MT" charset="0"/>
                <a:sym typeface="Palatino Linotype"/>
              </a:rPr>
              <a:t>Key Insight:</a:t>
            </a:r>
          </a:p>
          <a:p>
            <a:pPr marL="609600" marR="0" lvl="1" indent="-304800" algn="l" defTabSz="412750" rtl="0" eaLnBrk="1" fontAlgn="auto" latinLnBrk="0" hangingPunct="0">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2200" b="0" i="1" u="none" strike="noStrike" kern="0" cap="none" spc="0" normalizeH="0" baseline="0" noProof="0" dirty="0">
                <a:ln>
                  <a:noFill/>
                </a:ln>
                <a:solidFill>
                  <a:srgbClr val="0432FF"/>
                </a:solidFill>
                <a:effectLst/>
                <a:uLnTx/>
                <a:uFillTx/>
                <a:latin typeface="Gill Sans MT" charset="0"/>
                <a:sym typeface="Palatino Linotype"/>
              </a:rPr>
              <a:t>Provenance</a:t>
            </a:r>
            <a:r>
              <a:rPr kumimoji="0" lang="en-US" sz="2200" b="0" i="0" u="none" strike="noStrike" kern="0" cap="none" spc="0" normalizeH="0" baseline="0" noProof="0" dirty="0">
                <a:ln>
                  <a:noFill/>
                </a:ln>
                <a:solidFill>
                  <a:srgbClr val="414141"/>
                </a:solidFill>
                <a:effectLst/>
                <a:uLnTx/>
                <a:uFillTx/>
                <a:latin typeface="Gill Sans MT" charset="0"/>
                <a:sym typeface="Palatino Linotype"/>
              </a:rPr>
              <a:t>-guided source binary canonicalization</a:t>
            </a:r>
            <a:br>
              <a:rPr kumimoji="0" lang="en-US" sz="2200" b="0" i="0" u="none" strike="noStrike" kern="0" cap="none" spc="0" normalizeH="0" baseline="0" noProof="0" dirty="0">
                <a:ln>
                  <a:noFill/>
                </a:ln>
                <a:solidFill>
                  <a:srgbClr val="414141"/>
                </a:solidFill>
                <a:effectLst/>
                <a:uLnTx/>
                <a:uFillTx/>
                <a:latin typeface="Gill Sans MT" charset="0"/>
                <a:sym typeface="Palatino Linotype"/>
              </a:rPr>
            </a:br>
            <a:endParaRPr kumimoji="0" lang="en-US" sz="2200" b="0" i="0" u="none" strike="noStrike" kern="0" cap="none" spc="0" normalizeH="0" baseline="0" noProof="0" dirty="0">
              <a:ln>
                <a:noFill/>
              </a:ln>
              <a:solidFill>
                <a:srgbClr val="414141"/>
              </a:solidFill>
              <a:effectLst/>
              <a:uLnTx/>
              <a:uFillTx/>
              <a:latin typeface="Gill Sans MT" charset="0"/>
              <a:sym typeface="Palatino Linotype"/>
            </a:endParaRPr>
          </a:p>
          <a:p>
            <a:pPr marL="304800" marR="0" lvl="0" indent="-304800" algn="l" defTabSz="412750" rtl="0" eaLnBrk="1" fontAlgn="auto" latinLnBrk="0" hangingPunct="0">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2400" b="0" i="0" u="none" strike="noStrike" kern="0" cap="none" spc="0" normalizeH="0" baseline="0" noProof="0" dirty="0">
                <a:ln>
                  <a:noFill/>
                </a:ln>
                <a:solidFill>
                  <a:srgbClr val="414141"/>
                </a:solidFill>
                <a:effectLst/>
                <a:uLnTx/>
                <a:uFillTx/>
                <a:latin typeface="Gill Sans MT" charset="0"/>
                <a:sym typeface="Palatino Linotype"/>
              </a:rPr>
              <a:t>Compilation Provenance</a:t>
            </a:r>
          </a:p>
          <a:p>
            <a:pPr marL="914400" marR="0" lvl="2" indent="-304800" algn="l" defTabSz="412750" rtl="0" eaLnBrk="1" fontAlgn="auto" latinLnBrk="0" hangingPunct="0">
              <a:lnSpc>
                <a:spcPct val="100000"/>
              </a:lnSpc>
              <a:spcBef>
                <a:spcPts val="500"/>
              </a:spcBef>
              <a:spcAft>
                <a:spcPts val="0"/>
              </a:spcAft>
              <a:buClr>
                <a:srgbClr val="929292"/>
              </a:buClr>
              <a:buSzPct val="100000"/>
              <a:buFont typeface="Arial" panose="020B0604020202020204" pitchFamily="34" charset="0"/>
              <a:buChar char="•"/>
              <a:tabLst/>
              <a:defRPr/>
            </a:pPr>
            <a:r>
              <a:rPr kumimoji="0" lang="en-US" sz="2200" b="0" i="0" u="none" strike="noStrike" kern="0" cap="none" spc="0" normalizeH="0" baseline="0" noProof="0" dirty="0">
                <a:ln>
                  <a:noFill/>
                </a:ln>
                <a:solidFill>
                  <a:srgbClr val="414141"/>
                </a:solidFill>
                <a:effectLst/>
                <a:uLnTx/>
                <a:uFillTx/>
                <a:latin typeface="Gill Sans MT" charset="0"/>
                <a:sym typeface="Palatino Linotype"/>
              </a:rPr>
              <a:t>&lt;</a:t>
            </a:r>
            <a:r>
              <a:rPr kumimoji="0" lang="en-US" sz="2200" b="0" i="1" u="none" strike="noStrike" kern="0" cap="none" spc="0" normalizeH="0" baseline="0" noProof="0" dirty="0">
                <a:ln>
                  <a:noFill/>
                </a:ln>
                <a:solidFill>
                  <a:srgbClr val="414141"/>
                </a:solidFill>
                <a:effectLst/>
                <a:uLnTx/>
                <a:uFillTx/>
                <a:latin typeface="Gill Sans MT" charset="0"/>
                <a:sym typeface="Palatino Linotype"/>
              </a:rPr>
              <a:t>architecture, compiler family, compiler version, optimization level</a:t>
            </a:r>
            <a:r>
              <a:rPr kumimoji="0" lang="en-US" sz="2200" b="0" i="0" u="none" strike="noStrike" kern="0" cap="none" spc="0" normalizeH="0" baseline="0" noProof="0" dirty="0">
                <a:ln>
                  <a:noFill/>
                </a:ln>
                <a:solidFill>
                  <a:srgbClr val="414141"/>
                </a:solidFill>
                <a:effectLst/>
                <a:uLnTx/>
                <a:uFillTx/>
                <a:latin typeface="Gill Sans MT" charset="0"/>
                <a:sym typeface="Palatino Linotype"/>
              </a:rPr>
              <a:t>&gt;</a:t>
            </a:r>
          </a:p>
        </p:txBody>
      </p:sp>
      <p:sp>
        <p:nvSpPr>
          <p:cNvPr id="48" name="Title 1">
            <a:extLst>
              <a:ext uri="{FF2B5EF4-FFF2-40B4-BE49-F238E27FC236}">
                <a16:creationId xmlns:a16="http://schemas.microsoft.com/office/drawing/2014/main" id="{7976CD6D-D4AE-A847-B21F-1BD834637734}"/>
              </a:ext>
            </a:extLst>
          </p:cNvPr>
          <p:cNvSpPr>
            <a:spLocks noGrp="1"/>
          </p:cNvSpPr>
          <p:nvPr>
            <p:ph type="title"/>
          </p:nvPr>
        </p:nvSpPr>
        <p:spPr>
          <a:xfrm>
            <a:off x="123569" y="69421"/>
            <a:ext cx="12171404" cy="831850"/>
          </a:xfrm>
        </p:spPr>
        <p:txBody>
          <a:bodyPr>
            <a:normAutofit/>
          </a:bodyPr>
          <a:lstStyle/>
          <a:p>
            <a:r>
              <a:rPr lang="en-US" sz="4400" dirty="0"/>
              <a:t>Step 1: Source Binary Canonicalization</a:t>
            </a:r>
          </a:p>
        </p:txBody>
      </p:sp>
      <p:sp>
        <p:nvSpPr>
          <p:cNvPr id="77" name="圆角矩形 69">
            <a:extLst>
              <a:ext uri="{FF2B5EF4-FFF2-40B4-BE49-F238E27FC236}">
                <a16:creationId xmlns:a16="http://schemas.microsoft.com/office/drawing/2014/main" id="{F1233005-BC29-AF4E-B51A-5D5D92937AA3}"/>
              </a:ext>
            </a:extLst>
          </p:cNvPr>
          <p:cNvSpPr/>
          <p:nvPr/>
        </p:nvSpPr>
        <p:spPr>
          <a:xfrm>
            <a:off x="2406247" y="4249517"/>
            <a:ext cx="1382614" cy="512831"/>
          </a:xfrm>
          <a:prstGeom prst="roundRect">
            <a:avLst/>
          </a:prstGeom>
          <a:solidFill>
            <a:srgbClr val="F79646">
              <a:lumMod val="20000"/>
              <a:lumOff val="80000"/>
            </a:srgbClr>
          </a:solidFill>
          <a:ln w="12700" cap="flat" cmpd="sng" algn="ctr">
            <a:solidFill>
              <a:sysClr val="windowText" lastClr="000000">
                <a:lumMod val="50000"/>
                <a:lumOff val="50000"/>
              </a:sysClr>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Idiom feature extraction</a:t>
            </a:r>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endParaRPr>
          </a:p>
        </p:txBody>
      </p:sp>
      <p:grpSp>
        <p:nvGrpSpPr>
          <p:cNvPr id="78" name="组合 71">
            <a:extLst>
              <a:ext uri="{FF2B5EF4-FFF2-40B4-BE49-F238E27FC236}">
                <a16:creationId xmlns:a16="http://schemas.microsoft.com/office/drawing/2014/main" id="{300C1B81-469A-5444-BFA2-9ADC5635DD52}"/>
              </a:ext>
            </a:extLst>
          </p:cNvPr>
          <p:cNvGrpSpPr/>
          <p:nvPr/>
        </p:nvGrpSpPr>
        <p:grpSpPr>
          <a:xfrm>
            <a:off x="4535080" y="4990866"/>
            <a:ext cx="460089" cy="311606"/>
            <a:chOff x="7279719" y="2666550"/>
            <a:chExt cx="703115" cy="500510"/>
          </a:xfrm>
          <a:noFill/>
        </p:grpSpPr>
        <p:sp>
          <p:nvSpPr>
            <p:cNvPr id="136" name="椭圆 73">
              <a:extLst>
                <a:ext uri="{FF2B5EF4-FFF2-40B4-BE49-F238E27FC236}">
                  <a16:creationId xmlns:a16="http://schemas.microsoft.com/office/drawing/2014/main" id="{2D0E38CB-3C24-4A4D-BDD0-FFA8063B40E3}"/>
                </a:ext>
              </a:extLst>
            </p:cNvPr>
            <p:cNvSpPr/>
            <p:nvPr/>
          </p:nvSpPr>
          <p:spPr>
            <a:xfrm>
              <a:off x="7550036" y="2666550"/>
              <a:ext cx="234726" cy="214314"/>
            </a:xfrm>
            <a:prstGeom prst="ellipse">
              <a:avLst/>
            </a:prstGeom>
            <a:grp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137" name="椭圆 75">
              <a:extLst>
                <a:ext uri="{FF2B5EF4-FFF2-40B4-BE49-F238E27FC236}">
                  <a16:creationId xmlns:a16="http://schemas.microsoft.com/office/drawing/2014/main" id="{7981A20C-0454-1A49-9BFB-22E2EED05D53}"/>
                </a:ext>
              </a:extLst>
            </p:cNvPr>
            <p:cNvSpPr/>
            <p:nvPr/>
          </p:nvSpPr>
          <p:spPr>
            <a:xfrm>
              <a:off x="7748108" y="2952746"/>
              <a:ext cx="234726" cy="214314"/>
            </a:xfrm>
            <a:prstGeom prst="ellipse">
              <a:avLst/>
            </a:prstGeom>
            <a:grp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138" name="椭圆 76">
              <a:extLst>
                <a:ext uri="{FF2B5EF4-FFF2-40B4-BE49-F238E27FC236}">
                  <a16:creationId xmlns:a16="http://schemas.microsoft.com/office/drawing/2014/main" id="{E892B171-2347-FD4F-9A4B-3A2ECBA000DE}"/>
                </a:ext>
              </a:extLst>
            </p:cNvPr>
            <p:cNvSpPr/>
            <p:nvPr/>
          </p:nvSpPr>
          <p:spPr>
            <a:xfrm>
              <a:off x="7279719" y="2919408"/>
              <a:ext cx="234726" cy="214314"/>
            </a:xfrm>
            <a:prstGeom prst="ellipse">
              <a:avLst/>
            </a:prstGeom>
            <a:grp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cxnSp>
          <p:nvCxnSpPr>
            <p:cNvPr id="139" name="直接连接符 77">
              <a:extLst>
                <a:ext uri="{FF2B5EF4-FFF2-40B4-BE49-F238E27FC236}">
                  <a16:creationId xmlns:a16="http://schemas.microsoft.com/office/drawing/2014/main" id="{15C7D5DB-2AFF-104A-BA36-421DBC5AFBEE}"/>
                </a:ext>
              </a:extLst>
            </p:cNvPr>
            <p:cNvCxnSpPr/>
            <p:nvPr/>
          </p:nvCxnSpPr>
          <p:spPr>
            <a:xfrm rot="16200000" flipH="1">
              <a:off x="7756295" y="2843568"/>
              <a:ext cx="103267" cy="115087"/>
            </a:xfrm>
            <a:prstGeom prst="line">
              <a:avLst/>
            </a:prstGeom>
            <a:grpFill/>
            <a:ln w="12700" cap="flat" cmpd="sng" algn="ctr">
              <a:solidFill>
                <a:sysClr val="windowText" lastClr="000000"/>
              </a:solidFill>
              <a:prstDash val="solid"/>
            </a:ln>
            <a:effectLst/>
          </p:spPr>
        </p:cxnSp>
        <p:cxnSp>
          <p:nvCxnSpPr>
            <p:cNvPr id="140" name="直接连接符 78">
              <a:extLst>
                <a:ext uri="{FF2B5EF4-FFF2-40B4-BE49-F238E27FC236}">
                  <a16:creationId xmlns:a16="http://schemas.microsoft.com/office/drawing/2014/main" id="{AEEA4DC7-3C98-6B41-AA06-E0D5C443240D}"/>
                </a:ext>
              </a:extLst>
            </p:cNvPr>
            <p:cNvCxnSpPr/>
            <p:nvPr/>
          </p:nvCxnSpPr>
          <p:spPr>
            <a:xfrm rot="5400000">
              <a:off x="7481584" y="2847965"/>
              <a:ext cx="101315" cy="104341"/>
            </a:xfrm>
            <a:prstGeom prst="line">
              <a:avLst/>
            </a:prstGeom>
            <a:grpFill/>
            <a:ln w="12700" cap="flat" cmpd="sng" algn="ctr">
              <a:solidFill>
                <a:sysClr val="windowText" lastClr="000000"/>
              </a:solidFill>
              <a:prstDash val="solid"/>
            </a:ln>
            <a:effectLst/>
          </p:spPr>
        </p:cxnSp>
      </p:grpSp>
      <p:grpSp>
        <p:nvGrpSpPr>
          <p:cNvPr id="79" name="Group 78">
            <a:extLst>
              <a:ext uri="{FF2B5EF4-FFF2-40B4-BE49-F238E27FC236}">
                <a16:creationId xmlns:a16="http://schemas.microsoft.com/office/drawing/2014/main" id="{1622B42C-A1B9-C14B-8EAF-69E1CED292F2}"/>
              </a:ext>
            </a:extLst>
          </p:cNvPr>
          <p:cNvGrpSpPr/>
          <p:nvPr/>
        </p:nvGrpSpPr>
        <p:grpSpPr>
          <a:xfrm>
            <a:off x="249277" y="4803480"/>
            <a:ext cx="571913" cy="702394"/>
            <a:chOff x="244663" y="1779679"/>
            <a:chExt cx="436191" cy="535707"/>
          </a:xfrm>
        </p:grpSpPr>
        <p:sp>
          <p:nvSpPr>
            <p:cNvPr id="134" name="Folded Corner 133">
              <a:extLst>
                <a:ext uri="{FF2B5EF4-FFF2-40B4-BE49-F238E27FC236}">
                  <a16:creationId xmlns:a16="http://schemas.microsoft.com/office/drawing/2014/main" id="{78F818A3-6607-D243-8F72-488409F8AFCC}"/>
                </a:ext>
              </a:extLst>
            </p:cNvPr>
            <p:cNvSpPr/>
            <p:nvPr/>
          </p:nvSpPr>
          <p:spPr>
            <a:xfrm>
              <a:off x="303903" y="1779679"/>
              <a:ext cx="376951" cy="535707"/>
            </a:xfrm>
            <a:prstGeom prst="foldedCorner">
              <a:avLst/>
            </a:prstGeom>
            <a:noFill/>
            <a:ln w="19050" cap="flat" cmpd="sng" algn="ctr">
              <a:solidFill>
                <a:sysClr val="windowText" lastClr="000000"/>
              </a:solidFill>
              <a:prstDash val="solid"/>
            </a:ln>
            <a:effectLst/>
          </p:spPr>
          <p:txBody>
            <a:bodyPr l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1010100111</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135" name="Rectangle 134">
              <a:extLst>
                <a:ext uri="{FF2B5EF4-FFF2-40B4-BE49-F238E27FC236}">
                  <a16:creationId xmlns:a16="http://schemas.microsoft.com/office/drawing/2014/main" id="{B5BF5DCD-F044-824C-8E29-5A269F9DD34A}"/>
                </a:ext>
              </a:extLst>
            </p:cNvPr>
            <p:cNvSpPr/>
            <p:nvPr/>
          </p:nvSpPr>
          <p:spPr>
            <a:xfrm>
              <a:off x="244663" y="1821663"/>
              <a:ext cx="346785" cy="137152"/>
            </a:xfrm>
            <a:prstGeom prst="rect">
              <a:avLst/>
            </a:prstGeom>
            <a:solidFill>
              <a:sysClr val="windowText" lastClr="000000"/>
            </a:solidFill>
            <a:ln w="15875" cap="flat" cmpd="sng" algn="ctr">
              <a:solidFill>
                <a:sysClr val="windowText" lastClr="000000"/>
              </a:solid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rPr>
                <a:t>BIN</a:t>
              </a:r>
            </a:p>
          </p:txBody>
        </p:sp>
      </p:grpSp>
      <p:sp>
        <p:nvSpPr>
          <p:cNvPr id="80" name="TextBox 79">
            <a:extLst>
              <a:ext uri="{FF2B5EF4-FFF2-40B4-BE49-F238E27FC236}">
                <a16:creationId xmlns:a16="http://schemas.microsoft.com/office/drawing/2014/main" id="{BEEF73E8-C8D7-FD41-933A-D355EFAE9FDF}"/>
              </a:ext>
            </a:extLst>
          </p:cNvPr>
          <p:cNvSpPr txBox="1"/>
          <p:nvPr/>
        </p:nvSpPr>
        <p:spPr>
          <a:xfrm>
            <a:off x="4108581" y="4216693"/>
            <a:ext cx="109800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I1: </a:t>
            </a:r>
            <a:r>
              <a:rPr kumimoji="0" lang="en-US" sz="1000" b="0" i="0" u="none" strike="noStrike" kern="1200" cap="none" spc="0" normalizeH="0" baseline="0" noProof="0" dirty="0" err="1">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mov</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 </a:t>
            </a:r>
            <a:r>
              <a:rPr kumimoji="0" lang="en-US" sz="1000" b="0" i="0" u="none" strike="noStrike" kern="1200" cap="none" spc="0" normalizeH="0" baseline="0" noProof="0" dirty="0" err="1">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rax</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 MEM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I2: </a:t>
            </a:r>
            <a:r>
              <a:rPr kumimoji="0" lang="en-US" sz="1000" b="0" i="0" u="none" strike="noStrike" kern="1200" cap="none" spc="0" normalizeH="0" baseline="0" noProof="0" dirty="0" err="1">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mov</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 MEM, </a:t>
            </a:r>
            <a:r>
              <a:rPr kumimoji="0" lang="en-US" sz="1000" b="0" i="0" u="none" strike="noStrike" kern="1200" cap="none" spc="0" normalizeH="0" baseline="0" noProof="0" dirty="0" err="1">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rax</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81" name="TextBox 80">
            <a:extLst>
              <a:ext uri="{FF2B5EF4-FFF2-40B4-BE49-F238E27FC236}">
                <a16:creationId xmlns:a16="http://schemas.microsoft.com/office/drawing/2014/main" id="{EFD56272-96BB-7941-8D6D-978793E9A746}"/>
              </a:ext>
            </a:extLst>
          </p:cNvPr>
          <p:cNvSpPr txBox="1"/>
          <p:nvPr/>
        </p:nvSpPr>
        <p:spPr>
          <a:xfrm>
            <a:off x="4841466" y="4998407"/>
            <a:ext cx="578467" cy="28248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a:t>
            </a:r>
          </a:p>
        </p:txBody>
      </p:sp>
      <p:sp>
        <p:nvSpPr>
          <p:cNvPr id="82" name="Right Arrow 81">
            <a:extLst>
              <a:ext uri="{FF2B5EF4-FFF2-40B4-BE49-F238E27FC236}">
                <a16:creationId xmlns:a16="http://schemas.microsoft.com/office/drawing/2014/main" id="{A43A39D7-2354-C544-96F1-F03635EFAB5B}"/>
              </a:ext>
            </a:extLst>
          </p:cNvPr>
          <p:cNvSpPr/>
          <p:nvPr/>
        </p:nvSpPr>
        <p:spPr>
          <a:xfrm rot="963181">
            <a:off x="5278101" y="4524246"/>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grpSp>
        <p:nvGrpSpPr>
          <p:cNvPr id="83" name="组合 45">
            <a:extLst>
              <a:ext uri="{FF2B5EF4-FFF2-40B4-BE49-F238E27FC236}">
                <a16:creationId xmlns:a16="http://schemas.microsoft.com/office/drawing/2014/main" id="{37A4716C-1BFB-AF45-9853-B50E08F898FA}"/>
              </a:ext>
            </a:extLst>
          </p:cNvPr>
          <p:cNvGrpSpPr/>
          <p:nvPr/>
        </p:nvGrpSpPr>
        <p:grpSpPr>
          <a:xfrm>
            <a:off x="4160032" y="4999291"/>
            <a:ext cx="322211" cy="284174"/>
            <a:chOff x="7280784" y="2666550"/>
            <a:chExt cx="503978" cy="467174"/>
          </a:xfrm>
          <a:noFill/>
        </p:grpSpPr>
        <p:sp>
          <p:nvSpPr>
            <p:cNvPr id="131" name="椭圆 46">
              <a:extLst>
                <a:ext uri="{FF2B5EF4-FFF2-40B4-BE49-F238E27FC236}">
                  <a16:creationId xmlns:a16="http://schemas.microsoft.com/office/drawing/2014/main" id="{305D153F-D822-D344-9C82-40999418C7F4}"/>
                </a:ext>
              </a:extLst>
            </p:cNvPr>
            <p:cNvSpPr/>
            <p:nvPr/>
          </p:nvSpPr>
          <p:spPr>
            <a:xfrm>
              <a:off x="7550036" y="2666550"/>
              <a:ext cx="234726" cy="214314"/>
            </a:xfrm>
            <a:prstGeom prst="ellipse">
              <a:avLst/>
            </a:prstGeom>
            <a:grp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132" name="椭圆 50">
              <a:extLst>
                <a:ext uri="{FF2B5EF4-FFF2-40B4-BE49-F238E27FC236}">
                  <a16:creationId xmlns:a16="http://schemas.microsoft.com/office/drawing/2014/main" id="{06D55162-2D1E-1548-B1E7-02400776F22B}"/>
                </a:ext>
              </a:extLst>
            </p:cNvPr>
            <p:cNvSpPr/>
            <p:nvPr/>
          </p:nvSpPr>
          <p:spPr>
            <a:xfrm>
              <a:off x="7280784" y="2919410"/>
              <a:ext cx="234726" cy="214314"/>
            </a:xfrm>
            <a:prstGeom prst="ellipse">
              <a:avLst/>
            </a:prstGeom>
            <a:grp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cxnSp>
          <p:nvCxnSpPr>
            <p:cNvPr id="133" name="直接连接符 52">
              <a:extLst>
                <a:ext uri="{FF2B5EF4-FFF2-40B4-BE49-F238E27FC236}">
                  <a16:creationId xmlns:a16="http://schemas.microsoft.com/office/drawing/2014/main" id="{F19373D6-FDD8-F947-9E7C-778BA09747C9}"/>
                </a:ext>
              </a:extLst>
            </p:cNvPr>
            <p:cNvCxnSpPr/>
            <p:nvPr/>
          </p:nvCxnSpPr>
          <p:spPr>
            <a:xfrm rot="5400000">
              <a:off x="7482118" y="2848498"/>
              <a:ext cx="101316" cy="103281"/>
            </a:xfrm>
            <a:prstGeom prst="line">
              <a:avLst/>
            </a:prstGeom>
            <a:grpFill/>
            <a:ln w="12700" cap="flat" cmpd="sng" algn="ctr">
              <a:solidFill>
                <a:sysClr val="windowText" lastClr="000000"/>
              </a:solidFill>
              <a:prstDash val="solid"/>
            </a:ln>
            <a:effectLst/>
          </p:spPr>
        </p:cxnSp>
      </p:grpSp>
      <p:sp>
        <p:nvSpPr>
          <p:cNvPr id="84" name="Right Arrow 83">
            <a:extLst>
              <a:ext uri="{FF2B5EF4-FFF2-40B4-BE49-F238E27FC236}">
                <a16:creationId xmlns:a16="http://schemas.microsoft.com/office/drawing/2014/main" id="{06AB2938-778F-C944-A97D-D3ABD7E939E8}"/>
              </a:ext>
            </a:extLst>
          </p:cNvPr>
          <p:cNvSpPr/>
          <p:nvPr/>
        </p:nvSpPr>
        <p:spPr>
          <a:xfrm>
            <a:off x="918997" y="5105260"/>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85" name="Right Arrow 84">
            <a:extLst>
              <a:ext uri="{FF2B5EF4-FFF2-40B4-BE49-F238E27FC236}">
                <a16:creationId xmlns:a16="http://schemas.microsoft.com/office/drawing/2014/main" id="{DB2F0556-55F1-EE43-9113-2EAAD5EA81B9}"/>
              </a:ext>
            </a:extLst>
          </p:cNvPr>
          <p:cNvSpPr/>
          <p:nvPr/>
        </p:nvSpPr>
        <p:spPr>
          <a:xfrm>
            <a:off x="5266890" y="5143732"/>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86" name="圆角矩形 69">
            <a:extLst>
              <a:ext uri="{FF2B5EF4-FFF2-40B4-BE49-F238E27FC236}">
                <a16:creationId xmlns:a16="http://schemas.microsoft.com/office/drawing/2014/main" id="{B5C722F6-4433-8049-A6A4-0D8C1A2CEE74}"/>
              </a:ext>
            </a:extLst>
          </p:cNvPr>
          <p:cNvSpPr/>
          <p:nvPr/>
        </p:nvSpPr>
        <p:spPr>
          <a:xfrm>
            <a:off x="2403228" y="5745744"/>
            <a:ext cx="1382614" cy="512831"/>
          </a:xfrm>
          <a:prstGeom prst="roundRect">
            <a:avLst/>
          </a:prstGeom>
          <a:solidFill>
            <a:srgbClr val="8064A2">
              <a:lumMod val="20000"/>
              <a:lumOff val="80000"/>
            </a:srgbClr>
          </a:solidFill>
          <a:ln w="12700" cap="flat" cmpd="sng" algn="ctr">
            <a:solidFill>
              <a:sysClr val="windowText" lastClr="000000">
                <a:lumMod val="50000"/>
                <a:lumOff val="50000"/>
              </a:sysClr>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FCG construction</a:t>
            </a:r>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87" name="圆角矩形 69">
            <a:extLst>
              <a:ext uri="{FF2B5EF4-FFF2-40B4-BE49-F238E27FC236}">
                <a16:creationId xmlns:a16="http://schemas.microsoft.com/office/drawing/2014/main" id="{6EBE07DB-A1B3-0C43-AD54-DAB0B71EE196}"/>
              </a:ext>
            </a:extLst>
          </p:cNvPr>
          <p:cNvSpPr/>
          <p:nvPr/>
        </p:nvSpPr>
        <p:spPr>
          <a:xfrm>
            <a:off x="5603107" y="4744161"/>
            <a:ext cx="1166131" cy="944135"/>
          </a:xfrm>
          <a:prstGeom prst="roundRect">
            <a:avLst/>
          </a:prstGeom>
          <a:solidFill>
            <a:srgbClr val="4BACC6">
              <a:lumMod val="20000"/>
              <a:lumOff val="80000"/>
            </a:srgbClr>
          </a:solidFill>
          <a:ln w="12700" cap="flat" cmpd="sng" algn="ctr">
            <a:solidFill>
              <a:sysClr val="windowText" lastClr="000000">
                <a:lumMod val="50000"/>
                <a:lumOff val="50000"/>
              </a:sysClr>
            </a:solidFill>
            <a:prstDash val="solid"/>
          </a:ln>
          <a:effectLst/>
        </p:spPr>
        <p:txBody>
          <a:bodyPr lIns="9144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Build attributed function call graph</a:t>
            </a:r>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88" name="圆角矩形 88">
            <a:extLst>
              <a:ext uri="{FF2B5EF4-FFF2-40B4-BE49-F238E27FC236}">
                <a16:creationId xmlns:a16="http://schemas.microsoft.com/office/drawing/2014/main" id="{6BDE08A4-90E7-7446-9B78-C07204441469}"/>
              </a:ext>
            </a:extLst>
          </p:cNvPr>
          <p:cNvSpPr/>
          <p:nvPr/>
        </p:nvSpPr>
        <p:spPr>
          <a:xfrm>
            <a:off x="8987852" y="4746543"/>
            <a:ext cx="1315124" cy="947145"/>
          </a:xfrm>
          <a:prstGeom prst="roundRect">
            <a:avLst/>
          </a:prstGeom>
          <a:solidFill>
            <a:srgbClr val="F79646">
              <a:lumMod val="20000"/>
              <a:lumOff val="80000"/>
            </a:srgbClr>
          </a:solidFill>
          <a:ln w="12700" cap="flat" cmpd="sng" algn="ctr">
            <a:solidFill>
              <a:sysClr val="windowText" lastClr="000000">
                <a:lumMod val="50000"/>
                <a:lumOff val="50000"/>
              </a:sysClr>
            </a:solidFill>
            <a:prstDash val="solid"/>
          </a:ln>
          <a:effectLst/>
        </p:spPr>
        <p:txBody>
          <a:bodyPr lIns="91440" tIns="91440" rIns="9144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Attention-based Graph Neural Network</a:t>
            </a:r>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89" name="圆角矩形 69">
            <a:extLst>
              <a:ext uri="{FF2B5EF4-FFF2-40B4-BE49-F238E27FC236}">
                <a16:creationId xmlns:a16="http://schemas.microsoft.com/office/drawing/2014/main" id="{5F4A3A70-E7CA-E94A-9711-101622BA2658}"/>
              </a:ext>
            </a:extLst>
          </p:cNvPr>
          <p:cNvSpPr/>
          <p:nvPr/>
        </p:nvSpPr>
        <p:spPr>
          <a:xfrm>
            <a:off x="1288060" y="4718399"/>
            <a:ext cx="671364" cy="867059"/>
          </a:xfrm>
          <a:prstGeom prst="roundRect">
            <a:avLst/>
          </a:prstGeom>
          <a:solidFill>
            <a:srgbClr val="C0504D">
              <a:lumMod val="20000"/>
              <a:lumOff val="80000"/>
            </a:srgbClr>
          </a:solidFill>
          <a:ln w="12700" cap="flat" cmpd="sng" algn="ctr">
            <a:solidFill>
              <a:sysClr val="windowText" lastClr="000000">
                <a:lumMod val="50000"/>
                <a:lumOff val="50000"/>
              </a:sysClr>
            </a:solidFill>
            <a:prstDash val="solid"/>
          </a:ln>
          <a:effectLst/>
        </p:spPr>
        <p:txBody>
          <a:bodyPr lIns="4572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Disassembly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tool</a:t>
            </a:r>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90" name="Right Arrow 89">
            <a:extLst>
              <a:ext uri="{FF2B5EF4-FFF2-40B4-BE49-F238E27FC236}">
                <a16:creationId xmlns:a16="http://schemas.microsoft.com/office/drawing/2014/main" id="{47D94C70-D006-6042-A5AF-E182EAF0F273}"/>
              </a:ext>
            </a:extLst>
          </p:cNvPr>
          <p:cNvSpPr/>
          <p:nvPr/>
        </p:nvSpPr>
        <p:spPr>
          <a:xfrm>
            <a:off x="2074587" y="5113291"/>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91" name="圆角矩形 69">
            <a:extLst>
              <a:ext uri="{FF2B5EF4-FFF2-40B4-BE49-F238E27FC236}">
                <a16:creationId xmlns:a16="http://schemas.microsoft.com/office/drawing/2014/main" id="{58CE4308-E5C3-9D4C-AA92-18F6D94FDA78}"/>
              </a:ext>
            </a:extLst>
          </p:cNvPr>
          <p:cNvSpPr/>
          <p:nvPr/>
        </p:nvSpPr>
        <p:spPr>
          <a:xfrm>
            <a:off x="2403228" y="4974694"/>
            <a:ext cx="1382614" cy="512831"/>
          </a:xfrm>
          <a:prstGeom prst="roundRect">
            <a:avLst/>
          </a:prstGeom>
          <a:solidFill>
            <a:srgbClr val="9BBB59">
              <a:lumMod val="20000"/>
              <a:lumOff val="80000"/>
            </a:srgbClr>
          </a:solidFill>
          <a:ln w="12700" cap="flat" cmpd="sng" algn="ctr">
            <a:solidFill>
              <a:sysClr val="windowText" lastClr="000000">
                <a:lumMod val="50000"/>
                <a:lumOff val="50000"/>
              </a:sysClr>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Graphlet</a:t>
            </a: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 feature extraction</a:t>
            </a:r>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92" name="Right Arrow 91">
            <a:extLst>
              <a:ext uri="{FF2B5EF4-FFF2-40B4-BE49-F238E27FC236}">
                <a16:creationId xmlns:a16="http://schemas.microsoft.com/office/drawing/2014/main" id="{5C1378F7-CE7E-2942-B9AA-3F2D21AA37AF}"/>
              </a:ext>
            </a:extLst>
          </p:cNvPr>
          <p:cNvSpPr/>
          <p:nvPr/>
        </p:nvSpPr>
        <p:spPr>
          <a:xfrm>
            <a:off x="3869492" y="4421668"/>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93" name="Right Arrow 92">
            <a:extLst>
              <a:ext uri="{FF2B5EF4-FFF2-40B4-BE49-F238E27FC236}">
                <a16:creationId xmlns:a16="http://schemas.microsoft.com/office/drawing/2014/main" id="{0EB64008-A785-8349-9B4A-06DE94177126}"/>
              </a:ext>
            </a:extLst>
          </p:cNvPr>
          <p:cNvSpPr/>
          <p:nvPr/>
        </p:nvSpPr>
        <p:spPr>
          <a:xfrm rot="20092183">
            <a:off x="5287972" y="5788643"/>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94" name="Right Arrow 93">
            <a:extLst>
              <a:ext uri="{FF2B5EF4-FFF2-40B4-BE49-F238E27FC236}">
                <a16:creationId xmlns:a16="http://schemas.microsoft.com/office/drawing/2014/main" id="{B55312F1-7ED3-4A48-9D64-93356E4BE69A}"/>
              </a:ext>
            </a:extLst>
          </p:cNvPr>
          <p:cNvSpPr/>
          <p:nvPr/>
        </p:nvSpPr>
        <p:spPr>
          <a:xfrm>
            <a:off x="6846879" y="5119671"/>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95" name="Right Arrow 94">
            <a:extLst>
              <a:ext uri="{FF2B5EF4-FFF2-40B4-BE49-F238E27FC236}">
                <a16:creationId xmlns:a16="http://schemas.microsoft.com/office/drawing/2014/main" id="{8E6930CA-2499-2044-8C62-CE30F6196D49}"/>
              </a:ext>
            </a:extLst>
          </p:cNvPr>
          <p:cNvSpPr/>
          <p:nvPr/>
        </p:nvSpPr>
        <p:spPr>
          <a:xfrm>
            <a:off x="3871918" y="5165434"/>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96" name="Right Arrow 95">
            <a:extLst>
              <a:ext uri="{FF2B5EF4-FFF2-40B4-BE49-F238E27FC236}">
                <a16:creationId xmlns:a16="http://schemas.microsoft.com/office/drawing/2014/main" id="{3F7B3F49-F46E-924E-A1A5-DB337587FE2D}"/>
              </a:ext>
            </a:extLst>
          </p:cNvPr>
          <p:cNvSpPr/>
          <p:nvPr/>
        </p:nvSpPr>
        <p:spPr>
          <a:xfrm>
            <a:off x="3869492" y="5933035"/>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97" name="Right Arrow 96">
            <a:extLst>
              <a:ext uri="{FF2B5EF4-FFF2-40B4-BE49-F238E27FC236}">
                <a16:creationId xmlns:a16="http://schemas.microsoft.com/office/drawing/2014/main" id="{A0FD5F0D-B702-1A4C-98B8-57EEDCA08C5C}"/>
              </a:ext>
            </a:extLst>
          </p:cNvPr>
          <p:cNvSpPr/>
          <p:nvPr/>
        </p:nvSpPr>
        <p:spPr>
          <a:xfrm>
            <a:off x="8657508" y="5147137"/>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98" name="Right Arrow 97">
            <a:extLst>
              <a:ext uri="{FF2B5EF4-FFF2-40B4-BE49-F238E27FC236}">
                <a16:creationId xmlns:a16="http://schemas.microsoft.com/office/drawing/2014/main" id="{0A29E53A-5AEC-0B47-892F-E13607B942CD}"/>
              </a:ext>
            </a:extLst>
          </p:cNvPr>
          <p:cNvSpPr/>
          <p:nvPr/>
        </p:nvSpPr>
        <p:spPr>
          <a:xfrm>
            <a:off x="10521016" y="5071924"/>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99" name="Rounded Rectangle 98">
            <a:extLst>
              <a:ext uri="{FF2B5EF4-FFF2-40B4-BE49-F238E27FC236}">
                <a16:creationId xmlns:a16="http://schemas.microsoft.com/office/drawing/2014/main" id="{4C594D16-D4CA-544E-89CD-15EC5F1CC493}"/>
              </a:ext>
            </a:extLst>
          </p:cNvPr>
          <p:cNvSpPr/>
          <p:nvPr/>
        </p:nvSpPr>
        <p:spPr>
          <a:xfrm>
            <a:off x="1161299" y="3967750"/>
            <a:ext cx="9298788" cy="2549164"/>
          </a:xfrm>
          <a:prstGeom prst="roundRect">
            <a:avLst/>
          </a:prstGeom>
          <a:noFill/>
          <a:ln w="12700" cap="flat" cmpd="sng" algn="ctr">
            <a:solidFill>
              <a:sysClr val="windowText" lastClr="00000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grpSp>
        <p:nvGrpSpPr>
          <p:cNvPr id="100" name="Group 99">
            <a:extLst>
              <a:ext uri="{FF2B5EF4-FFF2-40B4-BE49-F238E27FC236}">
                <a16:creationId xmlns:a16="http://schemas.microsoft.com/office/drawing/2014/main" id="{5355B7C3-5C7A-B14C-9B6C-AB12CE4BC85D}"/>
              </a:ext>
            </a:extLst>
          </p:cNvPr>
          <p:cNvGrpSpPr/>
          <p:nvPr/>
        </p:nvGrpSpPr>
        <p:grpSpPr>
          <a:xfrm>
            <a:off x="4222226" y="5594228"/>
            <a:ext cx="663273" cy="741395"/>
            <a:chOff x="2906997" y="3047036"/>
            <a:chExt cx="895519" cy="1000997"/>
          </a:xfrm>
        </p:grpSpPr>
        <p:sp>
          <p:nvSpPr>
            <p:cNvPr id="121" name="椭圆 46">
              <a:extLst>
                <a:ext uri="{FF2B5EF4-FFF2-40B4-BE49-F238E27FC236}">
                  <a16:creationId xmlns:a16="http://schemas.microsoft.com/office/drawing/2014/main" id="{EA0F4469-58E6-4244-8945-9B8BBC9177B7}"/>
                </a:ext>
              </a:extLst>
            </p:cNvPr>
            <p:cNvSpPr/>
            <p:nvPr/>
          </p:nvSpPr>
          <p:spPr>
            <a:xfrm>
              <a:off x="3251381" y="3047036"/>
              <a:ext cx="298903" cy="259653"/>
            </a:xfrm>
            <a:prstGeom prst="ellipse">
              <a:avLst/>
            </a:prstGeom>
            <a:solidFill>
              <a:srgbClr val="0432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122" name="椭圆 47">
              <a:extLst>
                <a:ext uri="{FF2B5EF4-FFF2-40B4-BE49-F238E27FC236}">
                  <a16:creationId xmlns:a16="http://schemas.microsoft.com/office/drawing/2014/main" id="{66F1D398-1491-0D4B-8FED-F39BEECAA5A5}"/>
                </a:ext>
              </a:extLst>
            </p:cNvPr>
            <p:cNvSpPr/>
            <p:nvPr/>
          </p:nvSpPr>
          <p:spPr>
            <a:xfrm>
              <a:off x="2906997" y="3788379"/>
              <a:ext cx="298903" cy="259653"/>
            </a:xfrm>
            <a:prstGeom prst="ellipse">
              <a:avLst/>
            </a:prstGeom>
            <a:solidFill>
              <a:srgbClr val="9BBB59">
                <a:lumMod val="60000"/>
                <a:lumOff val="40000"/>
              </a:srgbClr>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123" name="椭圆 48">
              <a:extLst>
                <a:ext uri="{FF2B5EF4-FFF2-40B4-BE49-F238E27FC236}">
                  <a16:creationId xmlns:a16="http://schemas.microsoft.com/office/drawing/2014/main" id="{FC236090-3BC4-AC40-BFA7-DCA3649A330F}"/>
                </a:ext>
              </a:extLst>
            </p:cNvPr>
            <p:cNvSpPr/>
            <p:nvPr/>
          </p:nvSpPr>
          <p:spPr>
            <a:xfrm>
              <a:off x="3503613" y="3393778"/>
              <a:ext cx="298903" cy="259653"/>
            </a:xfrm>
            <a:prstGeom prst="ellipse">
              <a:avLst/>
            </a:prstGeom>
            <a:solidFill>
              <a:srgbClr val="8064A2"/>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124" name="椭圆 49">
              <a:extLst>
                <a:ext uri="{FF2B5EF4-FFF2-40B4-BE49-F238E27FC236}">
                  <a16:creationId xmlns:a16="http://schemas.microsoft.com/office/drawing/2014/main" id="{F6AE35F6-560A-6F45-8CF7-6F7C0EFF5500}"/>
                </a:ext>
              </a:extLst>
            </p:cNvPr>
            <p:cNvSpPr/>
            <p:nvPr/>
          </p:nvSpPr>
          <p:spPr>
            <a:xfrm>
              <a:off x="3503613" y="3788380"/>
              <a:ext cx="298903" cy="259653"/>
            </a:xfrm>
            <a:prstGeom prst="ellipse">
              <a:avLst/>
            </a:prstGeom>
            <a:solidFill>
              <a:srgbClr val="FFC000"/>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125" name="椭圆 50">
              <a:extLst>
                <a:ext uri="{FF2B5EF4-FFF2-40B4-BE49-F238E27FC236}">
                  <a16:creationId xmlns:a16="http://schemas.microsoft.com/office/drawing/2014/main" id="{B3177190-D20C-C34A-9E8D-559AD35F1BCE}"/>
                </a:ext>
              </a:extLst>
            </p:cNvPr>
            <p:cNvSpPr/>
            <p:nvPr/>
          </p:nvSpPr>
          <p:spPr>
            <a:xfrm>
              <a:off x="2908513" y="3353390"/>
              <a:ext cx="298903" cy="259653"/>
            </a:xfrm>
            <a:prstGeom prst="ellipse">
              <a:avLst/>
            </a:prstGeom>
            <a:solidFill>
              <a:srgbClr val="FF0000"/>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cxnSp>
          <p:nvCxnSpPr>
            <p:cNvPr id="126" name="直接连接符 51">
              <a:extLst>
                <a:ext uri="{FF2B5EF4-FFF2-40B4-BE49-F238E27FC236}">
                  <a16:creationId xmlns:a16="http://schemas.microsoft.com/office/drawing/2014/main" id="{D422F604-ABBF-2D42-B8B7-D0E8E8C1852E}"/>
                </a:ext>
              </a:extLst>
            </p:cNvPr>
            <p:cNvCxnSpPr/>
            <p:nvPr/>
          </p:nvCxnSpPr>
          <p:spPr>
            <a:xfrm rot="16200000" flipH="1">
              <a:off x="3517231" y="3257945"/>
              <a:ext cx="125114" cy="146553"/>
            </a:xfrm>
            <a:prstGeom prst="line">
              <a:avLst/>
            </a:prstGeom>
            <a:noFill/>
            <a:ln w="12700" cap="flat" cmpd="sng" algn="ctr">
              <a:solidFill>
                <a:sysClr val="windowText" lastClr="000000"/>
              </a:solidFill>
              <a:prstDash val="solid"/>
              <a:tailEnd type="triangle" w="sm" len="sm"/>
            </a:ln>
            <a:effectLst/>
          </p:spPr>
        </p:cxnSp>
        <p:cxnSp>
          <p:nvCxnSpPr>
            <p:cNvPr id="127" name="直接连接符 52">
              <a:extLst>
                <a:ext uri="{FF2B5EF4-FFF2-40B4-BE49-F238E27FC236}">
                  <a16:creationId xmlns:a16="http://schemas.microsoft.com/office/drawing/2014/main" id="{60E883CB-C390-D948-9391-C47A34E635A5}"/>
                </a:ext>
              </a:extLst>
            </p:cNvPr>
            <p:cNvCxnSpPr/>
            <p:nvPr/>
          </p:nvCxnSpPr>
          <p:spPr>
            <a:xfrm flipH="1">
              <a:off x="3163643" y="3268667"/>
              <a:ext cx="131519" cy="122748"/>
            </a:xfrm>
            <a:prstGeom prst="line">
              <a:avLst/>
            </a:prstGeom>
            <a:noFill/>
            <a:ln w="12700" cap="flat" cmpd="sng" algn="ctr">
              <a:solidFill>
                <a:sysClr val="windowText" lastClr="000000"/>
              </a:solidFill>
              <a:prstDash val="solid"/>
              <a:tailEnd type="triangle" w="sm" len="sm"/>
            </a:ln>
            <a:effectLst/>
          </p:spPr>
        </p:cxnSp>
        <p:cxnSp>
          <p:nvCxnSpPr>
            <p:cNvPr id="128" name="直接连接符 53">
              <a:extLst>
                <a:ext uri="{FF2B5EF4-FFF2-40B4-BE49-F238E27FC236}">
                  <a16:creationId xmlns:a16="http://schemas.microsoft.com/office/drawing/2014/main" id="{CF005714-5C45-8241-A391-39A48A911F52}"/>
                </a:ext>
              </a:extLst>
            </p:cNvPr>
            <p:cNvCxnSpPr/>
            <p:nvPr/>
          </p:nvCxnSpPr>
          <p:spPr>
            <a:xfrm rot="5400000">
              <a:off x="2970297" y="3700718"/>
              <a:ext cx="175334" cy="1323"/>
            </a:xfrm>
            <a:prstGeom prst="line">
              <a:avLst/>
            </a:prstGeom>
            <a:noFill/>
            <a:ln w="12700" cap="flat" cmpd="sng" algn="ctr">
              <a:solidFill>
                <a:sysClr val="windowText" lastClr="000000"/>
              </a:solidFill>
              <a:prstDash val="solid"/>
              <a:tailEnd type="triangle" w="sm" len="sm"/>
            </a:ln>
            <a:effectLst/>
          </p:spPr>
        </p:cxnSp>
        <p:cxnSp>
          <p:nvCxnSpPr>
            <p:cNvPr id="129" name="直接连接符 54">
              <a:extLst>
                <a:ext uri="{FF2B5EF4-FFF2-40B4-BE49-F238E27FC236}">
                  <a16:creationId xmlns:a16="http://schemas.microsoft.com/office/drawing/2014/main" id="{9675D7C3-46A6-C54B-B323-0E240B862202}"/>
                </a:ext>
              </a:extLst>
            </p:cNvPr>
            <p:cNvCxnSpPr/>
            <p:nvPr/>
          </p:nvCxnSpPr>
          <p:spPr>
            <a:xfrm rot="16200000" flipH="1">
              <a:off x="3229824" y="3508835"/>
              <a:ext cx="251386" cy="383750"/>
            </a:xfrm>
            <a:prstGeom prst="line">
              <a:avLst/>
            </a:prstGeom>
            <a:noFill/>
            <a:ln w="12700" cap="flat" cmpd="sng" algn="ctr">
              <a:solidFill>
                <a:sysClr val="windowText" lastClr="000000"/>
              </a:solidFill>
              <a:prstDash val="solid"/>
              <a:tailEnd type="triangle" w="sm" len="sm"/>
            </a:ln>
            <a:effectLst/>
          </p:spPr>
        </p:cxnSp>
        <p:cxnSp>
          <p:nvCxnSpPr>
            <p:cNvPr id="130" name="直接连接符 55">
              <a:extLst>
                <a:ext uri="{FF2B5EF4-FFF2-40B4-BE49-F238E27FC236}">
                  <a16:creationId xmlns:a16="http://schemas.microsoft.com/office/drawing/2014/main" id="{67CB379F-8ECB-5049-9719-5F4A6FF9C441}"/>
                </a:ext>
              </a:extLst>
            </p:cNvPr>
            <p:cNvCxnSpPr/>
            <p:nvPr/>
          </p:nvCxnSpPr>
          <p:spPr>
            <a:xfrm rot="5400000">
              <a:off x="3585597" y="3720914"/>
              <a:ext cx="134943" cy="1323"/>
            </a:xfrm>
            <a:prstGeom prst="line">
              <a:avLst/>
            </a:prstGeom>
            <a:noFill/>
            <a:ln w="12700" cap="flat" cmpd="sng" algn="ctr">
              <a:solidFill>
                <a:sysClr val="windowText" lastClr="000000"/>
              </a:solidFill>
              <a:prstDash val="solid"/>
              <a:tailEnd type="triangle" w="sm" len="sm"/>
            </a:ln>
            <a:effectLst/>
          </p:spPr>
        </p:cxnSp>
      </p:grpSp>
      <p:sp>
        <p:nvSpPr>
          <p:cNvPr id="105" name="Rectangle 104">
            <a:extLst>
              <a:ext uri="{FF2B5EF4-FFF2-40B4-BE49-F238E27FC236}">
                <a16:creationId xmlns:a16="http://schemas.microsoft.com/office/drawing/2014/main" id="{C7B301A4-D660-B64E-BD8D-1DD65D2BE82A}"/>
              </a:ext>
            </a:extLst>
          </p:cNvPr>
          <p:cNvSpPr/>
          <p:nvPr/>
        </p:nvSpPr>
        <p:spPr>
          <a:xfrm>
            <a:off x="7330197" y="4249517"/>
            <a:ext cx="1256430" cy="265535"/>
          </a:xfrm>
          <a:prstGeom prst="rect">
            <a:avLst/>
          </a:prstGeom>
          <a:noFill/>
          <a:ln w="635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I1: 0.5, G1: 0.3, …</a:t>
            </a: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a:t>
            </a:r>
          </a:p>
        </p:txBody>
      </p:sp>
      <p:sp>
        <p:nvSpPr>
          <p:cNvPr id="106" name="Rectangle 105">
            <a:extLst>
              <a:ext uri="{FF2B5EF4-FFF2-40B4-BE49-F238E27FC236}">
                <a16:creationId xmlns:a16="http://schemas.microsoft.com/office/drawing/2014/main" id="{FEE63B25-68B9-D446-B13E-CB40A8D175E7}"/>
              </a:ext>
            </a:extLst>
          </p:cNvPr>
          <p:cNvSpPr/>
          <p:nvPr/>
        </p:nvSpPr>
        <p:spPr>
          <a:xfrm>
            <a:off x="6757716" y="4635589"/>
            <a:ext cx="821057" cy="359011"/>
          </a:xfrm>
          <a:prstGeom prst="rect">
            <a:avLst/>
          </a:prstGeom>
          <a:noFill/>
          <a:ln w="635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I1: 0.1, I2: 0.2, …</a:t>
            </a: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a:t>
            </a:r>
          </a:p>
        </p:txBody>
      </p:sp>
      <p:sp>
        <p:nvSpPr>
          <p:cNvPr id="107" name="Rectangle 106">
            <a:extLst>
              <a:ext uri="{FF2B5EF4-FFF2-40B4-BE49-F238E27FC236}">
                <a16:creationId xmlns:a16="http://schemas.microsoft.com/office/drawing/2014/main" id="{4BB8CDC3-A379-3D49-ACA4-E3977E86842D}"/>
              </a:ext>
            </a:extLst>
          </p:cNvPr>
          <p:cNvSpPr/>
          <p:nvPr/>
        </p:nvSpPr>
        <p:spPr>
          <a:xfrm>
            <a:off x="8270327" y="4677864"/>
            <a:ext cx="697628" cy="273055"/>
          </a:xfrm>
          <a:prstGeom prst="rect">
            <a:avLst/>
          </a:prstGeom>
          <a:noFill/>
          <a:ln w="635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I2: 0.8, G2: 0.9, …</a:t>
            </a: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a:t>
            </a:r>
          </a:p>
        </p:txBody>
      </p:sp>
      <p:sp>
        <p:nvSpPr>
          <p:cNvPr id="108" name="Rectangle 107">
            <a:extLst>
              <a:ext uri="{FF2B5EF4-FFF2-40B4-BE49-F238E27FC236}">
                <a16:creationId xmlns:a16="http://schemas.microsoft.com/office/drawing/2014/main" id="{4585C312-62A0-5B43-B9B6-44E9248D58ED}"/>
              </a:ext>
            </a:extLst>
          </p:cNvPr>
          <p:cNvSpPr/>
          <p:nvPr/>
        </p:nvSpPr>
        <p:spPr>
          <a:xfrm>
            <a:off x="7055952" y="5884501"/>
            <a:ext cx="703481" cy="353568"/>
          </a:xfrm>
          <a:prstGeom prst="rect">
            <a:avLst/>
          </a:prstGeom>
          <a:noFill/>
          <a:ln w="635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I2: 0.6, G1: 0.7, …</a:t>
            </a: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a:t>
            </a:r>
          </a:p>
        </p:txBody>
      </p:sp>
      <p:sp>
        <p:nvSpPr>
          <p:cNvPr id="109" name="Rectangle 108">
            <a:extLst>
              <a:ext uri="{FF2B5EF4-FFF2-40B4-BE49-F238E27FC236}">
                <a16:creationId xmlns:a16="http://schemas.microsoft.com/office/drawing/2014/main" id="{164A56EE-FEDA-A940-BB51-B0EA375AC040}"/>
              </a:ext>
            </a:extLst>
          </p:cNvPr>
          <p:cNvSpPr/>
          <p:nvPr/>
        </p:nvSpPr>
        <p:spPr>
          <a:xfrm>
            <a:off x="7958412" y="5886456"/>
            <a:ext cx="722238" cy="345528"/>
          </a:xfrm>
          <a:prstGeom prst="rect">
            <a:avLst/>
          </a:prstGeom>
          <a:noFill/>
          <a:ln w="635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I1: 0.2, I2: 0.4, …</a:t>
            </a: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a:t>
            </a:r>
          </a:p>
        </p:txBody>
      </p:sp>
      <p:grpSp>
        <p:nvGrpSpPr>
          <p:cNvPr id="110" name="Group 109">
            <a:extLst>
              <a:ext uri="{FF2B5EF4-FFF2-40B4-BE49-F238E27FC236}">
                <a16:creationId xmlns:a16="http://schemas.microsoft.com/office/drawing/2014/main" id="{F7BBE519-A8CA-E146-A305-95EB939896B5}"/>
              </a:ext>
            </a:extLst>
          </p:cNvPr>
          <p:cNvGrpSpPr/>
          <p:nvPr/>
        </p:nvGrpSpPr>
        <p:grpSpPr>
          <a:xfrm>
            <a:off x="7236668" y="4476499"/>
            <a:ext cx="1279891" cy="1388997"/>
            <a:chOff x="2780571" y="2941604"/>
            <a:chExt cx="1155372" cy="1253865"/>
          </a:xfrm>
        </p:grpSpPr>
        <p:sp>
          <p:nvSpPr>
            <p:cNvPr id="111" name="椭圆 46">
              <a:extLst>
                <a:ext uri="{FF2B5EF4-FFF2-40B4-BE49-F238E27FC236}">
                  <a16:creationId xmlns:a16="http://schemas.microsoft.com/office/drawing/2014/main" id="{D8BBC14E-4EB2-1943-B6D0-CD7CBA83219F}"/>
                </a:ext>
              </a:extLst>
            </p:cNvPr>
            <p:cNvSpPr/>
            <p:nvPr/>
          </p:nvSpPr>
          <p:spPr>
            <a:xfrm>
              <a:off x="3207815" y="2941604"/>
              <a:ext cx="298904" cy="259653"/>
            </a:xfrm>
            <a:prstGeom prst="ellipse">
              <a:avLst/>
            </a:prstGeom>
            <a:solidFill>
              <a:srgbClr val="0432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112" name="椭圆 47">
              <a:extLst>
                <a:ext uri="{FF2B5EF4-FFF2-40B4-BE49-F238E27FC236}">
                  <a16:creationId xmlns:a16="http://schemas.microsoft.com/office/drawing/2014/main" id="{15E38527-0426-2C4C-9C2C-0F98C8F6C553}"/>
                </a:ext>
              </a:extLst>
            </p:cNvPr>
            <p:cNvSpPr/>
            <p:nvPr/>
          </p:nvSpPr>
          <p:spPr>
            <a:xfrm>
              <a:off x="2780571" y="3935816"/>
              <a:ext cx="298905" cy="259653"/>
            </a:xfrm>
            <a:prstGeom prst="ellipse">
              <a:avLst/>
            </a:prstGeom>
            <a:solidFill>
              <a:srgbClr val="9BBB59">
                <a:lumMod val="60000"/>
                <a:lumOff val="40000"/>
              </a:srgbClr>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113" name="椭圆 48">
              <a:extLst>
                <a:ext uri="{FF2B5EF4-FFF2-40B4-BE49-F238E27FC236}">
                  <a16:creationId xmlns:a16="http://schemas.microsoft.com/office/drawing/2014/main" id="{9909EA3C-3DAB-DC4C-AD33-D8A094098227}"/>
                </a:ext>
              </a:extLst>
            </p:cNvPr>
            <p:cNvSpPr/>
            <p:nvPr/>
          </p:nvSpPr>
          <p:spPr>
            <a:xfrm>
              <a:off x="3637041" y="3393779"/>
              <a:ext cx="298902" cy="259653"/>
            </a:xfrm>
            <a:prstGeom prst="ellipse">
              <a:avLst/>
            </a:prstGeom>
            <a:solidFill>
              <a:srgbClr val="8064A2"/>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114" name="椭圆 49">
              <a:extLst>
                <a:ext uri="{FF2B5EF4-FFF2-40B4-BE49-F238E27FC236}">
                  <a16:creationId xmlns:a16="http://schemas.microsoft.com/office/drawing/2014/main" id="{7A729C44-657E-A045-90BB-6BE8E5F442B2}"/>
                </a:ext>
              </a:extLst>
            </p:cNvPr>
            <p:cNvSpPr/>
            <p:nvPr/>
          </p:nvSpPr>
          <p:spPr>
            <a:xfrm>
              <a:off x="3637040" y="3931876"/>
              <a:ext cx="298903" cy="259653"/>
            </a:xfrm>
            <a:prstGeom prst="ellipse">
              <a:avLst/>
            </a:prstGeom>
            <a:solidFill>
              <a:srgbClr val="FFC000"/>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115" name="椭圆 50">
              <a:extLst>
                <a:ext uri="{FF2B5EF4-FFF2-40B4-BE49-F238E27FC236}">
                  <a16:creationId xmlns:a16="http://schemas.microsoft.com/office/drawing/2014/main" id="{054C9040-1D12-F944-AA73-4573CD6E16F2}"/>
                </a:ext>
              </a:extLst>
            </p:cNvPr>
            <p:cNvSpPr/>
            <p:nvPr/>
          </p:nvSpPr>
          <p:spPr>
            <a:xfrm>
              <a:off x="2780572" y="3392377"/>
              <a:ext cx="298902" cy="259654"/>
            </a:xfrm>
            <a:prstGeom prst="ellipse">
              <a:avLst/>
            </a:prstGeom>
            <a:solidFill>
              <a:srgbClr val="FF0000"/>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sym typeface="Palatino"/>
              </a:endParaRPr>
            </a:p>
          </p:txBody>
        </p:sp>
        <p:cxnSp>
          <p:nvCxnSpPr>
            <p:cNvPr id="116" name="直接连接符 51">
              <a:extLst>
                <a:ext uri="{FF2B5EF4-FFF2-40B4-BE49-F238E27FC236}">
                  <a16:creationId xmlns:a16="http://schemas.microsoft.com/office/drawing/2014/main" id="{BB37C109-FC42-8943-BB8C-F6CD7366C07B}"/>
                </a:ext>
              </a:extLst>
            </p:cNvPr>
            <p:cNvCxnSpPr>
              <a:stCxn id="111" idx="5"/>
              <a:endCxn id="113" idx="0"/>
            </p:cNvCxnSpPr>
            <p:nvPr/>
          </p:nvCxnSpPr>
          <p:spPr>
            <a:xfrm>
              <a:off x="3462946" y="3163232"/>
              <a:ext cx="323546" cy="230546"/>
            </a:xfrm>
            <a:prstGeom prst="line">
              <a:avLst/>
            </a:prstGeom>
            <a:noFill/>
            <a:ln w="12700" cap="flat" cmpd="sng" algn="ctr">
              <a:solidFill>
                <a:sysClr val="windowText" lastClr="000000"/>
              </a:solidFill>
              <a:prstDash val="solid"/>
              <a:tailEnd type="triangle"/>
            </a:ln>
            <a:effectLst/>
          </p:spPr>
        </p:cxnSp>
        <p:cxnSp>
          <p:nvCxnSpPr>
            <p:cNvPr id="117" name="直接连接符 52">
              <a:extLst>
                <a:ext uri="{FF2B5EF4-FFF2-40B4-BE49-F238E27FC236}">
                  <a16:creationId xmlns:a16="http://schemas.microsoft.com/office/drawing/2014/main" id="{C5B68BD2-473D-D944-BF59-A81163F06218}"/>
                </a:ext>
              </a:extLst>
            </p:cNvPr>
            <p:cNvCxnSpPr>
              <a:stCxn id="111" idx="3"/>
              <a:endCxn id="115" idx="0"/>
            </p:cNvCxnSpPr>
            <p:nvPr/>
          </p:nvCxnSpPr>
          <p:spPr>
            <a:xfrm flipH="1">
              <a:off x="2930023" y="3163232"/>
              <a:ext cx="321565" cy="229145"/>
            </a:xfrm>
            <a:prstGeom prst="line">
              <a:avLst/>
            </a:prstGeom>
            <a:noFill/>
            <a:ln w="12700" cap="flat" cmpd="sng" algn="ctr">
              <a:solidFill>
                <a:sysClr val="windowText" lastClr="000000"/>
              </a:solidFill>
              <a:prstDash val="solid"/>
              <a:tailEnd type="triangle"/>
            </a:ln>
            <a:effectLst/>
          </p:spPr>
        </p:cxnSp>
        <p:cxnSp>
          <p:nvCxnSpPr>
            <p:cNvPr id="118" name="直接连接符 53">
              <a:extLst>
                <a:ext uri="{FF2B5EF4-FFF2-40B4-BE49-F238E27FC236}">
                  <a16:creationId xmlns:a16="http://schemas.microsoft.com/office/drawing/2014/main" id="{1C3C3421-00F5-1042-8E48-216B2CA05929}"/>
                </a:ext>
              </a:extLst>
            </p:cNvPr>
            <p:cNvCxnSpPr>
              <a:stCxn id="115" idx="4"/>
              <a:endCxn id="112" idx="0"/>
            </p:cNvCxnSpPr>
            <p:nvPr/>
          </p:nvCxnSpPr>
          <p:spPr>
            <a:xfrm>
              <a:off x="2930023" y="3652031"/>
              <a:ext cx="0" cy="283784"/>
            </a:xfrm>
            <a:prstGeom prst="line">
              <a:avLst/>
            </a:prstGeom>
            <a:noFill/>
            <a:ln w="12700" cap="flat" cmpd="sng" algn="ctr">
              <a:solidFill>
                <a:sysClr val="windowText" lastClr="000000"/>
              </a:solidFill>
              <a:prstDash val="solid"/>
              <a:tailEnd type="triangle"/>
            </a:ln>
            <a:effectLst/>
          </p:spPr>
        </p:cxnSp>
        <p:cxnSp>
          <p:nvCxnSpPr>
            <p:cNvPr id="119" name="直接连接符 54">
              <a:extLst>
                <a:ext uri="{FF2B5EF4-FFF2-40B4-BE49-F238E27FC236}">
                  <a16:creationId xmlns:a16="http://schemas.microsoft.com/office/drawing/2014/main" id="{5E9DCF90-5025-3D48-AA49-8F1D01584EA0}"/>
                </a:ext>
              </a:extLst>
            </p:cNvPr>
            <p:cNvCxnSpPr>
              <a:stCxn id="115" idx="5"/>
              <a:endCxn id="114" idx="1"/>
            </p:cNvCxnSpPr>
            <p:nvPr/>
          </p:nvCxnSpPr>
          <p:spPr>
            <a:xfrm>
              <a:off x="3035701" y="3614006"/>
              <a:ext cx="645111" cy="355895"/>
            </a:xfrm>
            <a:prstGeom prst="line">
              <a:avLst/>
            </a:prstGeom>
            <a:noFill/>
            <a:ln w="12700" cap="flat" cmpd="sng" algn="ctr">
              <a:solidFill>
                <a:sysClr val="windowText" lastClr="000000"/>
              </a:solidFill>
              <a:prstDash val="solid"/>
              <a:tailEnd type="triangle"/>
            </a:ln>
            <a:effectLst/>
          </p:spPr>
        </p:cxnSp>
        <p:cxnSp>
          <p:nvCxnSpPr>
            <p:cNvPr id="120" name="直接连接符 55">
              <a:extLst>
                <a:ext uri="{FF2B5EF4-FFF2-40B4-BE49-F238E27FC236}">
                  <a16:creationId xmlns:a16="http://schemas.microsoft.com/office/drawing/2014/main" id="{DC7E1975-D5F4-DC4C-A671-18563BA6B4DB}"/>
                </a:ext>
              </a:extLst>
            </p:cNvPr>
            <p:cNvCxnSpPr>
              <a:stCxn id="113" idx="4"/>
              <a:endCxn id="114" idx="0"/>
            </p:cNvCxnSpPr>
            <p:nvPr/>
          </p:nvCxnSpPr>
          <p:spPr>
            <a:xfrm>
              <a:off x="3786492" y="3653433"/>
              <a:ext cx="0" cy="278443"/>
            </a:xfrm>
            <a:prstGeom prst="line">
              <a:avLst/>
            </a:prstGeom>
            <a:noFill/>
            <a:ln w="12700" cap="flat" cmpd="sng" algn="ctr">
              <a:solidFill>
                <a:sysClr val="windowText" lastClr="000000"/>
              </a:solidFill>
              <a:prstDash val="solid"/>
              <a:tailEnd type="triangle"/>
            </a:ln>
            <a:effectLst/>
          </p:spPr>
        </p:cxnSp>
      </p:grpSp>
      <p:sp>
        <p:nvSpPr>
          <p:cNvPr id="102" name="TextBox 101">
            <a:extLst>
              <a:ext uri="{FF2B5EF4-FFF2-40B4-BE49-F238E27FC236}">
                <a16:creationId xmlns:a16="http://schemas.microsoft.com/office/drawing/2014/main" id="{BB758B59-C606-E044-94C6-4EE025696B94}"/>
              </a:ext>
            </a:extLst>
          </p:cNvPr>
          <p:cNvSpPr txBox="1"/>
          <p:nvPr/>
        </p:nvSpPr>
        <p:spPr>
          <a:xfrm>
            <a:off x="4153464" y="5379242"/>
            <a:ext cx="26922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G1</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103" name="TextBox 102">
            <a:extLst>
              <a:ext uri="{FF2B5EF4-FFF2-40B4-BE49-F238E27FC236}">
                <a16:creationId xmlns:a16="http://schemas.microsoft.com/office/drawing/2014/main" id="{C30B581D-277F-A943-8560-9EFD860502EF}"/>
              </a:ext>
            </a:extLst>
          </p:cNvPr>
          <p:cNvSpPr txBox="1"/>
          <p:nvPr/>
        </p:nvSpPr>
        <p:spPr>
          <a:xfrm>
            <a:off x="4611490" y="5389275"/>
            <a:ext cx="26922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G2</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endParaRPr>
          </a:p>
        </p:txBody>
      </p:sp>
      <p:sp>
        <p:nvSpPr>
          <p:cNvPr id="104" name="TextBox 103">
            <a:extLst>
              <a:ext uri="{FF2B5EF4-FFF2-40B4-BE49-F238E27FC236}">
                <a16:creationId xmlns:a16="http://schemas.microsoft.com/office/drawing/2014/main" id="{3471CC74-6496-B346-921B-85B2FDDCC156}"/>
              </a:ext>
            </a:extLst>
          </p:cNvPr>
          <p:cNvSpPr txBox="1"/>
          <p:nvPr/>
        </p:nvSpPr>
        <p:spPr>
          <a:xfrm>
            <a:off x="4336139" y="4433117"/>
            <a:ext cx="578467" cy="28248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sym typeface="Palatino"/>
              </a:rPr>
              <a:t>…</a:t>
            </a:r>
          </a:p>
        </p:txBody>
      </p:sp>
      <p:grpSp>
        <p:nvGrpSpPr>
          <p:cNvPr id="141" name="Group 140">
            <a:extLst>
              <a:ext uri="{FF2B5EF4-FFF2-40B4-BE49-F238E27FC236}">
                <a16:creationId xmlns:a16="http://schemas.microsoft.com/office/drawing/2014/main" id="{0B2F3886-7812-E54B-BEFC-F537DB12CD08}"/>
              </a:ext>
            </a:extLst>
          </p:cNvPr>
          <p:cNvGrpSpPr/>
          <p:nvPr/>
        </p:nvGrpSpPr>
        <p:grpSpPr>
          <a:xfrm>
            <a:off x="10697848" y="4774057"/>
            <a:ext cx="1057910" cy="881892"/>
            <a:chOff x="8739837" y="2759817"/>
            <a:chExt cx="1057910" cy="881892"/>
          </a:xfrm>
        </p:grpSpPr>
        <p:pic>
          <p:nvPicPr>
            <p:cNvPr id="142" name="Picture 10" descr="mage result for compiler logo">
              <a:extLst>
                <a:ext uri="{FF2B5EF4-FFF2-40B4-BE49-F238E27FC236}">
                  <a16:creationId xmlns:a16="http://schemas.microsoft.com/office/drawing/2014/main" id="{A861E1F4-4421-E94E-89B9-DD3707E26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0802" y="2759817"/>
              <a:ext cx="547811" cy="690243"/>
            </a:xfrm>
            <a:prstGeom prst="rect">
              <a:avLst/>
            </a:prstGeom>
            <a:noFill/>
            <a:extLst>
              <a:ext uri="{909E8E84-426E-40DD-AFC4-6F175D3DCCD1}">
                <a14:hiddenFill xmlns:a14="http://schemas.microsoft.com/office/drawing/2010/main">
                  <a:solidFill>
                    <a:srgbClr val="FFFFFF"/>
                  </a:solidFill>
                </a14:hiddenFill>
              </a:ext>
            </a:extLst>
          </p:spPr>
        </p:pic>
        <p:sp>
          <p:nvSpPr>
            <p:cNvPr id="143" name="TextBox 142">
              <a:extLst>
                <a:ext uri="{FF2B5EF4-FFF2-40B4-BE49-F238E27FC236}">
                  <a16:creationId xmlns:a16="http://schemas.microsoft.com/office/drawing/2014/main" id="{47F9C10F-884E-9045-B88C-1FEF6F1DE63B}"/>
                </a:ext>
              </a:extLst>
            </p:cNvPr>
            <p:cNvSpPr txBox="1"/>
            <p:nvPr/>
          </p:nvSpPr>
          <p:spPr>
            <a:xfrm>
              <a:off x="8739837" y="3426265"/>
              <a:ext cx="1057910"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Arial" charset="0"/>
                  <a:cs typeface="Arial" panose="020B0604020202020204" pitchFamily="34" charset="0"/>
                  <a:sym typeface="Palatino"/>
                </a:rPr>
                <a:t>Provenance</a:t>
              </a:r>
            </a:p>
          </p:txBody>
        </p:sp>
      </p:grpSp>
      <p:sp>
        <p:nvSpPr>
          <p:cNvPr id="144" name="Slide Number Placeholder 4">
            <a:extLst>
              <a:ext uri="{FF2B5EF4-FFF2-40B4-BE49-F238E27FC236}">
                <a16:creationId xmlns:a16="http://schemas.microsoft.com/office/drawing/2014/main" id="{1D4BFD2F-C1F4-9947-A1AE-970A0647AB57}"/>
              </a:ext>
            </a:extLst>
          </p:cNvPr>
          <p:cNvSpPr>
            <a:spLocks noGrp="1"/>
          </p:cNvSpPr>
          <p:nvPr>
            <p:ph type="sldNum" sz="quarter" idx="2"/>
          </p:nvPr>
        </p:nvSpPr>
        <p:spPr>
          <a:xfrm>
            <a:off x="11405753" y="6575314"/>
            <a:ext cx="449820" cy="272180"/>
          </a:xfrm>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23</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Tree>
    <p:custDataLst>
      <p:tags r:id="rId1"/>
    </p:custDataLst>
    <p:extLst>
      <p:ext uri="{BB962C8B-B14F-4D97-AF65-F5344CB8AC3E}">
        <p14:creationId xmlns:p14="http://schemas.microsoft.com/office/powerpoint/2010/main" val="1445679152"/>
      </p:ext>
    </p:extLst>
  </p:cSld>
  <p:clrMapOvr>
    <a:masterClrMapping/>
  </p:clrMapOvr>
  <p:transition spd="med" advTm="4813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dissolve">
                                      <p:cBhvr>
                                        <p:cTn id="7" dur="500"/>
                                        <p:tgtEl>
                                          <p:spTgt spid="7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dissolve">
                                      <p:cBhvr>
                                        <p:cTn id="11" dur="500"/>
                                        <p:tgtEl>
                                          <p:spTgt spid="141"/>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dissolve">
                                      <p:cBhvr>
                                        <p:cTn id="15" dur="500"/>
                                        <p:tgtEl>
                                          <p:spTgt spid="8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dissolve">
                                      <p:cBhvr>
                                        <p:cTn id="18" dur="500"/>
                                        <p:tgtEl>
                                          <p:spTgt spid="8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dissolve">
                                      <p:cBhvr>
                                        <p:cTn id="23" dur="500"/>
                                        <p:tgtEl>
                                          <p:spTgt spid="77"/>
                                        </p:tgtEl>
                                      </p:cBhvr>
                                    </p:animEffect>
                                  </p:childTnLst>
                                </p:cTn>
                              </p:par>
                              <p:par>
                                <p:cTn id="24" presetID="9" presetClass="entr" presetSubtype="0" fill="hold"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dissolve">
                                      <p:cBhvr>
                                        <p:cTn id="26" dur="500"/>
                                        <p:tgtEl>
                                          <p:spTgt spid="7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dissolve">
                                      <p:cBhvr>
                                        <p:cTn id="29" dur="500"/>
                                        <p:tgtEl>
                                          <p:spTgt spid="80"/>
                                        </p:tgtEl>
                                      </p:cBhvr>
                                    </p:animEffect>
                                  </p:childTnLst>
                                </p:cTn>
                              </p:par>
                              <p:par>
                                <p:cTn id="30" presetID="9"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dissolve">
                                      <p:cBhvr>
                                        <p:cTn id="32" dur="500"/>
                                        <p:tgtEl>
                                          <p:spTgt spid="8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dissolve">
                                      <p:cBhvr>
                                        <p:cTn id="35" dur="500"/>
                                        <p:tgtEl>
                                          <p:spTgt spid="8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dissolve">
                                      <p:cBhvr>
                                        <p:cTn id="38" dur="500"/>
                                        <p:tgtEl>
                                          <p:spTgt spid="91"/>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dissolve">
                                      <p:cBhvr>
                                        <p:cTn id="41" dur="500"/>
                                        <p:tgtEl>
                                          <p:spTgt spid="92"/>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95"/>
                                        </p:tgtEl>
                                        <p:attrNameLst>
                                          <p:attrName>style.visibility</p:attrName>
                                        </p:attrNameLst>
                                      </p:cBhvr>
                                      <p:to>
                                        <p:strVal val="visible"/>
                                      </p:to>
                                    </p:set>
                                    <p:animEffect transition="in" filter="dissolve">
                                      <p:cBhvr>
                                        <p:cTn id="44" dur="500"/>
                                        <p:tgtEl>
                                          <p:spTgt spid="9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dissolve">
                                      <p:cBhvr>
                                        <p:cTn id="47" dur="500"/>
                                        <p:tgtEl>
                                          <p:spTgt spid="96"/>
                                        </p:tgtEl>
                                      </p:cBhvr>
                                    </p:animEffect>
                                  </p:childTnLst>
                                </p:cTn>
                              </p:par>
                              <p:par>
                                <p:cTn id="48" presetID="9" presetClass="entr" presetSubtype="0" fill="hold" nodeType="with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dissolve">
                                      <p:cBhvr>
                                        <p:cTn id="50" dur="500"/>
                                        <p:tgtEl>
                                          <p:spTgt spid="10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dissolve">
                                      <p:cBhvr>
                                        <p:cTn id="53" dur="500"/>
                                        <p:tgtEl>
                                          <p:spTgt spid="102"/>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03"/>
                                        </p:tgtEl>
                                        <p:attrNameLst>
                                          <p:attrName>style.visibility</p:attrName>
                                        </p:attrNameLst>
                                      </p:cBhvr>
                                      <p:to>
                                        <p:strVal val="visible"/>
                                      </p:to>
                                    </p:set>
                                    <p:animEffect transition="in" filter="dissolve">
                                      <p:cBhvr>
                                        <p:cTn id="56" dur="500"/>
                                        <p:tgtEl>
                                          <p:spTgt spid="10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dissolve">
                                      <p:cBhvr>
                                        <p:cTn id="59" dur="500"/>
                                        <p:tgtEl>
                                          <p:spTgt spid="90"/>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dissolve">
                                      <p:cBhvr>
                                        <p:cTn id="62" dur="500"/>
                                        <p:tgtEl>
                                          <p:spTgt spid="8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04"/>
                                        </p:tgtEl>
                                        <p:attrNameLst>
                                          <p:attrName>style.visibility</p:attrName>
                                        </p:attrNameLst>
                                      </p:cBhvr>
                                      <p:to>
                                        <p:strVal val="visible"/>
                                      </p:to>
                                    </p:set>
                                    <p:animEffect transition="in" filter="dissolve">
                                      <p:cBhvr>
                                        <p:cTn id="65" dur="500"/>
                                        <p:tgtEl>
                                          <p:spTgt spid="10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dissolve">
                                      <p:cBhvr>
                                        <p:cTn id="70" dur="500"/>
                                        <p:tgtEl>
                                          <p:spTgt spid="82"/>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85"/>
                                        </p:tgtEl>
                                        <p:attrNameLst>
                                          <p:attrName>style.visibility</p:attrName>
                                        </p:attrNameLst>
                                      </p:cBhvr>
                                      <p:to>
                                        <p:strVal val="visible"/>
                                      </p:to>
                                    </p:set>
                                    <p:animEffect transition="in" filter="dissolve">
                                      <p:cBhvr>
                                        <p:cTn id="73" dur="500"/>
                                        <p:tgtEl>
                                          <p:spTgt spid="8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87"/>
                                        </p:tgtEl>
                                        <p:attrNameLst>
                                          <p:attrName>style.visibility</p:attrName>
                                        </p:attrNameLst>
                                      </p:cBhvr>
                                      <p:to>
                                        <p:strVal val="visible"/>
                                      </p:to>
                                    </p:set>
                                    <p:animEffect transition="in" filter="dissolve">
                                      <p:cBhvr>
                                        <p:cTn id="76" dur="500"/>
                                        <p:tgtEl>
                                          <p:spTgt spid="8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93"/>
                                        </p:tgtEl>
                                        <p:attrNameLst>
                                          <p:attrName>style.visibility</p:attrName>
                                        </p:attrNameLst>
                                      </p:cBhvr>
                                      <p:to>
                                        <p:strVal val="visible"/>
                                      </p:to>
                                    </p:set>
                                    <p:animEffect transition="in" filter="dissolve">
                                      <p:cBhvr>
                                        <p:cTn id="79" dur="500"/>
                                        <p:tgtEl>
                                          <p:spTgt spid="93"/>
                                        </p:tgtEl>
                                      </p:cBhvr>
                                    </p:animEffect>
                                  </p:childTnLst>
                                </p:cTn>
                              </p:par>
                            </p:childTnLst>
                          </p:cTn>
                        </p:par>
                        <p:par>
                          <p:cTn id="80" fill="hold">
                            <p:stCondLst>
                              <p:cond delay="500"/>
                            </p:stCondLst>
                            <p:childTnLst>
                              <p:par>
                                <p:cTn id="81" presetID="9" presetClass="entr" presetSubtype="0" fill="hold" grpId="0" nodeType="afterEffect">
                                  <p:stCondLst>
                                    <p:cond delay="0"/>
                                  </p:stCondLst>
                                  <p:childTnLst>
                                    <p:set>
                                      <p:cBhvr>
                                        <p:cTn id="82" dur="1" fill="hold">
                                          <p:stCondLst>
                                            <p:cond delay="0"/>
                                          </p:stCondLst>
                                        </p:cTn>
                                        <p:tgtEl>
                                          <p:spTgt spid="94"/>
                                        </p:tgtEl>
                                        <p:attrNameLst>
                                          <p:attrName>style.visibility</p:attrName>
                                        </p:attrNameLst>
                                      </p:cBhvr>
                                      <p:to>
                                        <p:strVal val="visible"/>
                                      </p:to>
                                    </p:set>
                                    <p:animEffect transition="in" filter="dissolve">
                                      <p:cBhvr>
                                        <p:cTn id="83" dur="500"/>
                                        <p:tgtEl>
                                          <p:spTgt spid="94"/>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105"/>
                                        </p:tgtEl>
                                        <p:attrNameLst>
                                          <p:attrName>style.visibility</p:attrName>
                                        </p:attrNameLst>
                                      </p:cBhvr>
                                      <p:to>
                                        <p:strVal val="visible"/>
                                      </p:to>
                                    </p:set>
                                    <p:animEffect transition="in" filter="dissolve">
                                      <p:cBhvr>
                                        <p:cTn id="86" dur="500"/>
                                        <p:tgtEl>
                                          <p:spTgt spid="105"/>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106"/>
                                        </p:tgtEl>
                                        <p:attrNameLst>
                                          <p:attrName>style.visibility</p:attrName>
                                        </p:attrNameLst>
                                      </p:cBhvr>
                                      <p:to>
                                        <p:strVal val="visible"/>
                                      </p:to>
                                    </p:set>
                                    <p:animEffect transition="in" filter="dissolve">
                                      <p:cBhvr>
                                        <p:cTn id="89" dur="500"/>
                                        <p:tgtEl>
                                          <p:spTgt spid="106"/>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108"/>
                                        </p:tgtEl>
                                        <p:attrNameLst>
                                          <p:attrName>style.visibility</p:attrName>
                                        </p:attrNameLst>
                                      </p:cBhvr>
                                      <p:to>
                                        <p:strVal val="visible"/>
                                      </p:to>
                                    </p:set>
                                    <p:animEffect transition="in" filter="dissolve">
                                      <p:cBhvr>
                                        <p:cTn id="92" dur="500"/>
                                        <p:tgtEl>
                                          <p:spTgt spid="108"/>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109"/>
                                        </p:tgtEl>
                                        <p:attrNameLst>
                                          <p:attrName>style.visibility</p:attrName>
                                        </p:attrNameLst>
                                      </p:cBhvr>
                                      <p:to>
                                        <p:strVal val="visible"/>
                                      </p:to>
                                    </p:set>
                                    <p:animEffect transition="in" filter="dissolve">
                                      <p:cBhvr>
                                        <p:cTn id="95" dur="500"/>
                                        <p:tgtEl>
                                          <p:spTgt spid="109"/>
                                        </p:tgtEl>
                                      </p:cBhvr>
                                    </p:animEffect>
                                  </p:childTnLst>
                                </p:cTn>
                              </p:par>
                              <p:par>
                                <p:cTn id="96" presetID="9" presetClass="entr" presetSubtype="0" fill="hold" nodeType="withEffect">
                                  <p:stCondLst>
                                    <p:cond delay="0"/>
                                  </p:stCondLst>
                                  <p:childTnLst>
                                    <p:set>
                                      <p:cBhvr>
                                        <p:cTn id="97" dur="1" fill="hold">
                                          <p:stCondLst>
                                            <p:cond delay="0"/>
                                          </p:stCondLst>
                                        </p:cTn>
                                        <p:tgtEl>
                                          <p:spTgt spid="110"/>
                                        </p:tgtEl>
                                        <p:attrNameLst>
                                          <p:attrName>style.visibility</p:attrName>
                                        </p:attrNameLst>
                                      </p:cBhvr>
                                      <p:to>
                                        <p:strVal val="visible"/>
                                      </p:to>
                                    </p:set>
                                    <p:animEffect transition="in" filter="dissolve">
                                      <p:cBhvr>
                                        <p:cTn id="98" dur="500"/>
                                        <p:tgtEl>
                                          <p:spTgt spid="110"/>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107"/>
                                        </p:tgtEl>
                                        <p:attrNameLst>
                                          <p:attrName>style.visibility</p:attrName>
                                        </p:attrNameLst>
                                      </p:cBhvr>
                                      <p:to>
                                        <p:strVal val="visible"/>
                                      </p:to>
                                    </p:set>
                                    <p:animEffect transition="in" filter="dissolve">
                                      <p:cBhvr>
                                        <p:cTn id="101" dur="500"/>
                                        <p:tgtEl>
                                          <p:spTgt spid="107"/>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grpId="0" nodeType="clickEffect">
                                  <p:stCondLst>
                                    <p:cond delay="0"/>
                                  </p:stCondLst>
                                  <p:childTnLst>
                                    <p:set>
                                      <p:cBhvr>
                                        <p:cTn id="105" dur="1" fill="hold">
                                          <p:stCondLst>
                                            <p:cond delay="0"/>
                                          </p:stCondLst>
                                        </p:cTn>
                                        <p:tgtEl>
                                          <p:spTgt spid="97"/>
                                        </p:tgtEl>
                                        <p:attrNameLst>
                                          <p:attrName>style.visibility</p:attrName>
                                        </p:attrNameLst>
                                      </p:cBhvr>
                                      <p:to>
                                        <p:strVal val="visible"/>
                                      </p:to>
                                    </p:set>
                                    <p:animEffect transition="in" filter="dissolve">
                                      <p:cBhvr>
                                        <p:cTn id="106" dur="500"/>
                                        <p:tgtEl>
                                          <p:spTgt spid="9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88"/>
                                        </p:tgtEl>
                                        <p:attrNameLst>
                                          <p:attrName>style.visibility</p:attrName>
                                        </p:attrNameLst>
                                      </p:cBhvr>
                                      <p:to>
                                        <p:strVal val="visible"/>
                                      </p:to>
                                    </p:set>
                                    <p:animEffect transition="in" filter="dissolve">
                                      <p:cBhvr>
                                        <p:cTn id="109" dur="500"/>
                                        <p:tgtEl>
                                          <p:spTgt spid="8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99"/>
                                        </p:tgtEl>
                                        <p:attrNameLst>
                                          <p:attrName>style.visibility</p:attrName>
                                        </p:attrNameLst>
                                      </p:cBhvr>
                                      <p:to>
                                        <p:strVal val="visible"/>
                                      </p:to>
                                    </p:set>
                                    <p:animEffect transition="in" filter="dissolve">
                                      <p:cBhvr>
                                        <p:cTn id="112" dur="500"/>
                                        <p:tgtEl>
                                          <p:spTgt spid="9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98"/>
                                        </p:tgtEl>
                                        <p:attrNameLst>
                                          <p:attrName>style.visibility</p:attrName>
                                        </p:attrNameLst>
                                      </p:cBhvr>
                                      <p:to>
                                        <p:strVal val="visible"/>
                                      </p:to>
                                    </p:set>
                                    <p:animEffect transition="in" filter="dissolve">
                                      <p:cBhvr>
                                        <p:cTn id="115"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0" grpId="0"/>
      <p:bldP spid="81" grpId="0"/>
      <p:bldP spid="82"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5" grpId="0"/>
      <p:bldP spid="106" grpId="0"/>
      <p:bldP spid="107" grpId="0"/>
      <p:bldP spid="108" grpId="0"/>
      <p:bldP spid="109" grpId="0"/>
      <p:bldP spid="102" grpId="0"/>
      <p:bldP spid="103" grpId="0"/>
      <p:bldP spid="10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1032-2FB0-374D-9763-41632CAB4663}"/>
              </a:ext>
            </a:extLst>
          </p:cNvPr>
          <p:cNvSpPr>
            <a:spLocks noGrp="1"/>
          </p:cNvSpPr>
          <p:nvPr>
            <p:ph type="title"/>
          </p:nvPr>
        </p:nvSpPr>
        <p:spPr/>
        <p:txBody>
          <a:bodyPr>
            <a:normAutofit/>
          </a:bodyPr>
          <a:lstStyle/>
          <a:p>
            <a:r>
              <a:rPr lang="en-US" sz="4400" dirty="0"/>
              <a:t>Compilation Provenance Identification</a:t>
            </a:r>
          </a:p>
        </p:txBody>
      </p:sp>
      <p:sp>
        <p:nvSpPr>
          <p:cNvPr id="4" name="Slide Number Placeholder 3">
            <a:extLst>
              <a:ext uri="{FF2B5EF4-FFF2-40B4-BE49-F238E27FC236}">
                <a16:creationId xmlns:a16="http://schemas.microsoft.com/office/drawing/2014/main" id="{14B02034-0A5F-3648-9A30-AE373C8DD605}"/>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24</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pic>
        <p:nvPicPr>
          <p:cNvPr id="378" name="Picture 377">
            <a:extLst>
              <a:ext uri="{FF2B5EF4-FFF2-40B4-BE49-F238E27FC236}">
                <a16:creationId xmlns:a16="http://schemas.microsoft.com/office/drawing/2014/main" id="{9037B3F6-5912-1A4E-8F65-103ED1485E0B}"/>
              </a:ext>
            </a:extLst>
          </p:cNvPr>
          <p:cNvPicPr>
            <a:picLocks noChangeAspect="1"/>
          </p:cNvPicPr>
          <p:nvPr/>
        </p:nvPicPr>
        <p:blipFill>
          <a:blip r:embed="rId4"/>
          <a:stretch>
            <a:fillRect/>
          </a:stretch>
        </p:blipFill>
        <p:spPr>
          <a:xfrm>
            <a:off x="466137" y="3547093"/>
            <a:ext cx="2833676" cy="2863317"/>
          </a:xfrm>
          <a:prstGeom prst="rect">
            <a:avLst/>
          </a:prstGeom>
        </p:spPr>
      </p:pic>
      <p:grpSp>
        <p:nvGrpSpPr>
          <p:cNvPr id="460" name="Group 459">
            <a:extLst>
              <a:ext uri="{FF2B5EF4-FFF2-40B4-BE49-F238E27FC236}">
                <a16:creationId xmlns:a16="http://schemas.microsoft.com/office/drawing/2014/main" id="{6478402E-D83C-FF4B-BEB6-10548B9FC5A5}"/>
              </a:ext>
            </a:extLst>
          </p:cNvPr>
          <p:cNvGrpSpPr/>
          <p:nvPr/>
        </p:nvGrpSpPr>
        <p:grpSpPr>
          <a:xfrm>
            <a:off x="476251" y="1094889"/>
            <a:ext cx="2870163" cy="2216019"/>
            <a:chOff x="476251" y="1094889"/>
            <a:chExt cx="2870163" cy="2216019"/>
          </a:xfrm>
        </p:grpSpPr>
        <p:pic>
          <p:nvPicPr>
            <p:cNvPr id="359" name="Picture 358">
              <a:extLst>
                <a:ext uri="{FF2B5EF4-FFF2-40B4-BE49-F238E27FC236}">
                  <a16:creationId xmlns:a16="http://schemas.microsoft.com/office/drawing/2014/main" id="{2FB264E2-940C-D141-AB87-F74F19B933B4}"/>
                </a:ext>
              </a:extLst>
            </p:cNvPr>
            <p:cNvPicPr>
              <a:picLocks noChangeAspect="1"/>
            </p:cNvPicPr>
            <p:nvPr/>
          </p:nvPicPr>
          <p:blipFill>
            <a:blip r:embed="rId5"/>
            <a:stretch>
              <a:fillRect/>
            </a:stretch>
          </p:blipFill>
          <p:spPr>
            <a:xfrm>
              <a:off x="476251" y="1094889"/>
              <a:ext cx="2870163" cy="1668968"/>
            </a:xfrm>
            <a:prstGeom prst="rect">
              <a:avLst/>
            </a:prstGeom>
          </p:spPr>
        </p:pic>
        <p:sp>
          <p:nvSpPr>
            <p:cNvPr id="453" name="TextBox 452">
              <a:extLst>
                <a:ext uri="{FF2B5EF4-FFF2-40B4-BE49-F238E27FC236}">
                  <a16:creationId xmlns:a16="http://schemas.microsoft.com/office/drawing/2014/main" id="{F848C639-EC6A-6044-AE10-64DE5E5D4926}"/>
                </a:ext>
              </a:extLst>
            </p:cNvPr>
            <p:cNvSpPr txBox="1"/>
            <p:nvPr/>
          </p:nvSpPr>
          <p:spPr>
            <a:xfrm>
              <a:off x="660159" y="2777429"/>
              <a:ext cx="246225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Source code fragment of CVE-2015-1792</a:t>
              </a:r>
            </a:p>
          </p:txBody>
        </p:sp>
      </p:grpSp>
      <p:sp>
        <p:nvSpPr>
          <p:cNvPr id="454" name="TextBox 453">
            <a:extLst>
              <a:ext uri="{FF2B5EF4-FFF2-40B4-BE49-F238E27FC236}">
                <a16:creationId xmlns:a16="http://schemas.microsoft.com/office/drawing/2014/main" id="{1AF74F6C-743D-8D4B-9299-6B3D3F7C7AFC}"/>
              </a:ext>
            </a:extLst>
          </p:cNvPr>
          <p:cNvSpPr txBox="1"/>
          <p:nvPr/>
        </p:nvSpPr>
        <p:spPr>
          <a:xfrm>
            <a:off x="4734977" y="3028110"/>
            <a:ext cx="2504028"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Provenance 1: </a:t>
            </a:r>
            <a:r>
              <a:rPr kumimoji="0" lang="en-US" sz="1400" b="0" i="1" u="none" strike="noStrike" kern="0" cap="none" spc="0" normalizeH="0" baseline="0" noProof="0" dirty="0">
                <a:ln>
                  <a:noFill/>
                </a:ln>
                <a:solidFill>
                  <a:srgbClr val="FF0000"/>
                </a:solidFill>
                <a:effectLst/>
                <a:uLnTx/>
                <a:uFillTx/>
                <a:latin typeface="Gill Sans MT" panose="020B0502020104020203" pitchFamily="34" charset="77"/>
                <a:ea typeface="Palatino"/>
                <a:sym typeface="Palatino"/>
              </a:rPr>
              <a:t>x86-GCC-4.8.4-O2</a:t>
            </a:r>
          </a:p>
        </p:txBody>
      </p:sp>
      <p:grpSp>
        <p:nvGrpSpPr>
          <p:cNvPr id="462" name="Group 461">
            <a:extLst>
              <a:ext uri="{FF2B5EF4-FFF2-40B4-BE49-F238E27FC236}">
                <a16:creationId xmlns:a16="http://schemas.microsoft.com/office/drawing/2014/main" id="{1C6A6051-E1F6-0344-9D5B-CA089B4951E9}"/>
              </a:ext>
            </a:extLst>
          </p:cNvPr>
          <p:cNvGrpSpPr/>
          <p:nvPr/>
        </p:nvGrpSpPr>
        <p:grpSpPr>
          <a:xfrm>
            <a:off x="8577857" y="1052996"/>
            <a:ext cx="3062822" cy="2260741"/>
            <a:chOff x="8577857" y="1052996"/>
            <a:chExt cx="3062822" cy="2260741"/>
          </a:xfrm>
        </p:grpSpPr>
        <p:pic>
          <p:nvPicPr>
            <p:cNvPr id="366" name="Picture 365">
              <a:extLst>
                <a:ext uri="{FF2B5EF4-FFF2-40B4-BE49-F238E27FC236}">
                  <a16:creationId xmlns:a16="http://schemas.microsoft.com/office/drawing/2014/main" id="{ABA3B8B8-E3EC-3648-8E9D-AD8A33F77BA6}"/>
                </a:ext>
              </a:extLst>
            </p:cNvPr>
            <p:cNvPicPr>
              <a:picLocks noChangeAspect="1"/>
            </p:cNvPicPr>
            <p:nvPr/>
          </p:nvPicPr>
          <p:blipFill>
            <a:blip r:embed="rId6"/>
            <a:stretch>
              <a:fillRect/>
            </a:stretch>
          </p:blipFill>
          <p:spPr>
            <a:xfrm>
              <a:off x="8577857" y="1052996"/>
              <a:ext cx="3062822" cy="1855303"/>
            </a:xfrm>
            <a:prstGeom prst="rect">
              <a:avLst/>
            </a:prstGeom>
          </p:spPr>
        </p:pic>
        <p:sp>
          <p:nvSpPr>
            <p:cNvPr id="455" name="TextBox 454">
              <a:extLst>
                <a:ext uri="{FF2B5EF4-FFF2-40B4-BE49-F238E27FC236}">
                  <a16:creationId xmlns:a16="http://schemas.microsoft.com/office/drawing/2014/main" id="{9E7796F2-EF4D-1F40-993F-A56B08E91E91}"/>
                </a:ext>
              </a:extLst>
            </p:cNvPr>
            <p:cNvSpPr txBox="1"/>
            <p:nvPr/>
          </p:nvSpPr>
          <p:spPr>
            <a:xfrm>
              <a:off x="8942862" y="2995701"/>
              <a:ext cx="2462257"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Provenance 2: </a:t>
              </a:r>
              <a:r>
                <a:rPr kumimoji="0" lang="en-US" sz="1400" b="0" i="1" u="none" strike="noStrike" kern="0" cap="none" spc="0" normalizeH="0" baseline="0" noProof="0" dirty="0">
                  <a:ln>
                    <a:noFill/>
                  </a:ln>
                  <a:solidFill>
                    <a:srgbClr val="FF0000"/>
                  </a:solidFill>
                  <a:effectLst/>
                  <a:uLnTx/>
                  <a:uFillTx/>
                  <a:latin typeface="Gill Sans MT" panose="020B0502020104020203" pitchFamily="34" charset="77"/>
                  <a:ea typeface="Palatino"/>
                  <a:sym typeface="Palatino"/>
                </a:rPr>
                <a:t>x86</a:t>
              </a:r>
              <a:r>
                <a:rPr kumimoji="0" lang="en-US" sz="1400" b="0" i="0" u="none" strike="noStrike" kern="0" cap="none" spc="0" normalizeH="0" baseline="0" noProof="0" dirty="0">
                  <a:ln>
                    <a:noFill/>
                  </a:ln>
                  <a:solidFill>
                    <a:srgbClr val="FF0000"/>
                  </a:solidFill>
                  <a:effectLst/>
                  <a:uLnTx/>
                  <a:uFillTx/>
                  <a:latin typeface="Gill Sans MT" panose="020B0502020104020203" pitchFamily="34" charset="77"/>
                  <a:ea typeface="Palatino"/>
                  <a:sym typeface="Palatino"/>
                </a:rPr>
                <a:t>-</a:t>
              </a:r>
              <a:r>
                <a:rPr kumimoji="0" lang="en-US" sz="1400" b="0" i="1" u="none" strike="noStrike" kern="0" cap="none" spc="0" normalizeH="0" baseline="0" noProof="0" dirty="0">
                  <a:ln>
                    <a:noFill/>
                  </a:ln>
                  <a:solidFill>
                    <a:srgbClr val="FF0000"/>
                  </a:solidFill>
                  <a:effectLst/>
                  <a:uLnTx/>
                  <a:uFillTx/>
                  <a:latin typeface="Gill Sans MT" panose="020B0502020104020203" pitchFamily="34" charset="77"/>
                  <a:ea typeface="Palatino"/>
                  <a:sym typeface="Palatino"/>
                </a:rPr>
                <a:t>LLVM-5.0-O0</a:t>
              </a:r>
            </a:p>
          </p:txBody>
        </p:sp>
      </p:grpSp>
      <p:sp>
        <p:nvSpPr>
          <p:cNvPr id="456" name="TextBox 455">
            <a:extLst>
              <a:ext uri="{FF2B5EF4-FFF2-40B4-BE49-F238E27FC236}">
                <a16:creationId xmlns:a16="http://schemas.microsoft.com/office/drawing/2014/main" id="{BA4B1C68-3476-9149-A596-A953EE55BD19}"/>
              </a:ext>
            </a:extLst>
          </p:cNvPr>
          <p:cNvSpPr txBox="1"/>
          <p:nvPr/>
        </p:nvSpPr>
        <p:spPr>
          <a:xfrm>
            <a:off x="660159" y="6410410"/>
            <a:ext cx="2278349"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Idiom features</a:t>
            </a:r>
          </a:p>
        </p:txBody>
      </p:sp>
      <p:grpSp>
        <p:nvGrpSpPr>
          <p:cNvPr id="464" name="Group 463">
            <a:extLst>
              <a:ext uri="{FF2B5EF4-FFF2-40B4-BE49-F238E27FC236}">
                <a16:creationId xmlns:a16="http://schemas.microsoft.com/office/drawing/2014/main" id="{FE01A401-EB3C-D144-82BF-C11C93F5CCAA}"/>
              </a:ext>
            </a:extLst>
          </p:cNvPr>
          <p:cNvGrpSpPr/>
          <p:nvPr/>
        </p:nvGrpSpPr>
        <p:grpSpPr>
          <a:xfrm>
            <a:off x="4688979" y="3636822"/>
            <a:ext cx="2900259" cy="3075963"/>
            <a:chOff x="4688979" y="3636822"/>
            <a:chExt cx="2900259" cy="3075963"/>
          </a:xfrm>
        </p:grpSpPr>
        <p:pic>
          <p:nvPicPr>
            <p:cNvPr id="425" name="Picture 424">
              <a:extLst>
                <a:ext uri="{FF2B5EF4-FFF2-40B4-BE49-F238E27FC236}">
                  <a16:creationId xmlns:a16="http://schemas.microsoft.com/office/drawing/2014/main" id="{66483CF7-D857-9E47-8EC6-AB906272ACB5}"/>
                </a:ext>
              </a:extLst>
            </p:cNvPr>
            <p:cNvPicPr>
              <a:picLocks noChangeAspect="1"/>
            </p:cNvPicPr>
            <p:nvPr/>
          </p:nvPicPr>
          <p:blipFill>
            <a:blip r:embed="rId7"/>
            <a:stretch>
              <a:fillRect/>
            </a:stretch>
          </p:blipFill>
          <p:spPr>
            <a:xfrm>
              <a:off x="4688979" y="3636822"/>
              <a:ext cx="2900259" cy="2768926"/>
            </a:xfrm>
            <a:prstGeom prst="rect">
              <a:avLst/>
            </a:prstGeom>
          </p:spPr>
        </p:pic>
        <p:sp>
          <p:nvSpPr>
            <p:cNvPr id="458" name="TextBox 457">
              <a:extLst>
                <a:ext uri="{FF2B5EF4-FFF2-40B4-BE49-F238E27FC236}">
                  <a16:creationId xmlns:a16="http://schemas.microsoft.com/office/drawing/2014/main" id="{CFF74B04-1AC2-5B49-BDB4-A40E599556FD}"/>
                </a:ext>
              </a:extLst>
            </p:cNvPr>
            <p:cNvSpPr txBox="1"/>
            <p:nvPr/>
          </p:nvSpPr>
          <p:spPr>
            <a:xfrm>
              <a:off x="4776748" y="6394749"/>
              <a:ext cx="2462257"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Graphlet features</a:t>
              </a:r>
            </a:p>
          </p:txBody>
        </p:sp>
      </p:grpSp>
      <p:grpSp>
        <p:nvGrpSpPr>
          <p:cNvPr id="465" name="Group 464">
            <a:extLst>
              <a:ext uri="{FF2B5EF4-FFF2-40B4-BE49-F238E27FC236}">
                <a16:creationId xmlns:a16="http://schemas.microsoft.com/office/drawing/2014/main" id="{3E85BD92-2961-7E45-9FA5-DC7A960B26C6}"/>
              </a:ext>
            </a:extLst>
          </p:cNvPr>
          <p:cNvGrpSpPr/>
          <p:nvPr/>
        </p:nvGrpSpPr>
        <p:grpSpPr>
          <a:xfrm>
            <a:off x="8350384" y="3736457"/>
            <a:ext cx="3517766" cy="2979499"/>
            <a:chOff x="8350384" y="3736457"/>
            <a:chExt cx="3517766" cy="2979499"/>
          </a:xfrm>
        </p:grpSpPr>
        <p:pic>
          <p:nvPicPr>
            <p:cNvPr id="452" name="Picture 451">
              <a:extLst>
                <a:ext uri="{FF2B5EF4-FFF2-40B4-BE49-F238E27FC236}">
                  <a16:creationId xmlns:a16="http://schemas.microsoft.com/office/drawing/2014/main" id="{4E03231F-70CC-C647-8E86-571D447D0A39}"/>
                </a:ext>
              </a:extLst>
            </p:cNvPr>
            <p:cNvPicPr>
              <a:picLocks noChangeAspect="1"/>
            </p:cNvPicPr>
            <p:nvPr/>
          </p:nvPicPr>
          <p:blipFill>
            <a:blip r:embed="rId8"/>
            <a:stretch>
              <a:fillRect/>
            </a:stretch>
          </p:blipFill>
          <p:spPr>
            <a:xfrm>
              <a:off x="8350384" y="3736457"/>
              <a:ext cx="3517766" cy="2669291"/>
            </a:xfrm>
            <a:prstGeom prst="rect">
              <a:avLst/>
            </a:prstGeom>
          </p:spPr>
        </p:pic>
        <p:sp>
          <p:nvSpPr>
            <p:cNvPr id="459" name="TextBox 458">
              <a:extLst>
                <a:ext uri="{FF2B5EF4-FFF2-40B4-BE49-F238E27FC236}">
                  <a16:creationId xmlns:a16="http://schemas.microsoft.com/office/drawing/2014/main" id="{9DBAB878-51E8-EC47-BD29-9F63C22A3EAD}"/>
                </a:ext>
              </a:extLst>
            </p:cNvPr>
            <p:cNvSpPr txBox="1"/>
            <p:nvPr/>
          </p:nvSpPr>
          <p:spPr>
            <a:xfrm>
              <a:off x="8878138" y="6397920"/>
              <a:ext cx="2462257"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Function call graph</a:t>
              </a:r>
            </a:p>
          </p:txBody>
        </p:sp>
      </p:grpSp>
      <p:pic>
        <p:nvPicPr>
          <p:cNvPr id="3" name="Picture 2">
            <a:extLst>
              <a:ext uri="{FF2B5EF4-FFF2-40B4-BE49-F238E27FC236}">
                <a16:creationId xmlns:a16="http://schemas.microsoft.com/office/drawing/2014/main" id="{171A131B-4778-2345-8437-04379A2BA2D4}"/>
              </a:ext>
            </a:extLst>
          </p:cNvPr>
          <p:cNvPicPr>
            <a:picLocks noChangeAspect="1"/>
          </p:cNvPicPr>
          <p:nvPr/>
        </p:nvPicPr>
        <p:blipFill>
          <a:blip r:embed="rId9"/>
          <a:stretch>
            <a:fillRect/>
          </a:stretch>
        </p:blipFill>
        <p:spPr>
          <a:xfrm>
            <a:off x="4734976" y="1039185"/>
            <a:ext cx="2566824" cy="1881204"/>
          </a:xfrm>
          <a:prstGeom prst="rect">
            <a:avLst/>
          </a:prstGeom>
        </p:spPr>
      </p:pic>
      <p:sp>
        <p:nvSpPr>
          <p:cNvPr id="466" name="Rectangle 465">
            <a:extLst>
              <a:ext uri="{FF2B5EF4-FFF2-40B4-BE49-F238E27FC236}">
                <a16:creationId xmlns:a16="http://schemas.microsoft.com/office/drawing/2014/main" id="{CC0C18DE-3513-B648-98DF-13144C44B276}"/>
              </a:ext>
            </a:extLst>
          </p:cNvPr>
          <p:cNvSpPr/>
          <p:nvPr/>
        </p:nvSpPr>
        <p:spPr>
          <a:xfrm>
            <a:off x="1365813" y="1521284"/>
            <a:ext cx="1934000" cy="226494"/>
          </a:xfrm>
          <a:prstGeom prst="rect">
            <a:avLst/>
          </a:prstGeom>
          <a:noFill/>
          <a:ln w="1905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467" name="Rectangle 466">
            <a:extLst>
              <a:ext uri="{FF2B5EF4-FFF2-40B4-BE49-F238E27FC236}">
                <a16:creationId xmlns:a16="http://schemas.microsoft.com/office/drawing/2014/main" id="{A363E51A-B18C-7D45-AFAC-103DFF9A1D58}"/>
              </a:ext>
            </a:extLst>
          </p:cNvPr>
          <p:cNvSpPr/>
          <p:nvPr/>
        </p:nvSpPr>
        <p:spPr>
          <a:xfrm>
            <a:off x="4638967" y="1264310"/>
            <a:ext cx="2662833" cy="605130"/>
          </a:xfrm>
          <a:prstGeom prst="rect">
            <a:avLst/>
          </a:prstGeom>
          <a:noFill/>
          <a:ln w="1905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469" name="Rectangle 468">
            <a:extLst>
              <a:ext uri="{FF2B5EF4-FFF2-40B4-BE49-F238E27FC236}">
                <a16:creationId xmlns:a16="http://schemas.microsoft.com/office/drawing/2014/main" id="{342394F4-EF31-8B4B-9ED3-106C93CEDA1F}"/>
              </a:ext>
            </a:extLst>
          </p:cNvPr>
          <p:cNvSpPr/>
          <p:nvPr/>
        </p:nvSpPr>
        <p:spPr>
          <a:xfrm>
            <a:off x="8471971" y="1294790"/>
            <a:ext cx="3325422" cy="892826"/>
          </a:xfrm>
          <a:prstGeom prst="rect">
            <a:avLst/>
          </a:prstGeom>
          <a:noFill/>
          <a:ln w="1905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Tree>
    <p:custDataLst>
      <p:tags r:id="rId1"/>
    </p:custDataLst>
    <p:extLst>
      <p:ext uri="{BB962C8B-B14F-4D97-AF65-F5344CB8AC3E}">
        <p14:creationId xmlns:p14="http://schemas.microsoft.com/office/powerpoint/2010/main" val="57913667"/>
      </p:ext>
    </p:extLst>
  </p:cSld>
  <p:clrMapOvr>
    <a:masterClrMapping/>
  </p:clrMapOvr>
  <p:transition spd="med" advTm="12273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4"/>
                                        </p:tgtEl>
                                        <p:attrNameLst>
                                          <p:attrName>style.visibility</p:attrName>
                                        </p:attrNameLst>
                                      </p:cBhvr>
                                      <p:to>
                                        <p:strVal val="visible"/>
                                      </p:to>
                                    </p:set>
                                    <p:animEffect transition="in" filter="dissolve">
                                      <p:cBhvr>
                                        <p:cTn id="10" dur="500"/>
                                        <p:tgtEl>
                                          <p:spTgt spid="45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62"/>
                                        </p:tgtEl>
                                        <p:attrNameLst>
                                          <p:attrName>style.visibility</p:attrName>
                                        </p:attrNameLst>
                                      </p:cBhvr>
                                      <p:to>
                                        <p:strVal val="visible"/>
                                      </p:to>
                                    </p:set>
                                    <p:animEffect transition="in" filter="dissolve">
                                      <p:cBhvr>
                                        <p:cTn id="15" dur="500"/>
                                        <p:tgtEl>
                                          <p:spTgt spid="46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78"/>
                                        </p:tgtEl>
                                        <p:attrNameLst>
                                          <p:attrName>style.visibility</p:attrName>
                                        </p:attrNameLst>
                                      </p:cBhvr>
                                      <p:to>
                                        <p:strVal val="visible"/>
                                      </p:to>
                                    </p:set>
                                    <p:animEffect transition="in" filter="dissolve">
                                      <p:cBhvr>
                                        <p:cTn id="20" dur="500"/>
                                        <p:tgtEl>
                                          <p:spTgt spid="378"/>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56"/>
                                        </p:tgtEl>
                                        <p:attrNameLst>
                                          <p:attrName>style.visibility</p:attrName>
                                        </p:attrNameLst>
                                      </p:cBhvr>
                                      <p:to>
                                        <p:strVal val="visible"/>
                                      </p:to>
                                    </p:set>
                                    <p:animEffect transition="in" filter="dissolve">
                                      <p:cBhvr>
                                        <p:cTn id="23" dur="500"/>
                                        <p:tgtEl>
                                          <p:spTgt spid="45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66"/>
                                        </p:tgtEl>
                                        <p:attrNameLst>
                                          <p:attrName>style.visibility</p:attrName>
                                        </p:attrNameLst>
                                      </p:cBhvr>
                                      <p:to>
                                        <p:strVal val="visible"/>
                                      </p:to>
                                    </p:set>
                                    <p:animEffect transition="in" filter="dissolve">
                                      <p:cBhvr>
                                        <p:cTn id="28" dur="500"/>
                                        <p:tgtEl>
                                          <p:spTgt spid="46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467"/>
                                        </p:tgtEl>
                                        <p:attrNameLst>
                                          <p:attrName>style.visibility</p:attrName>
                                        </p:attrNameLst>
                                      </p:cBhvr>
                                      <p:to>
                                        <p:strVal val="visible"/>
                                      </p:to>
                                    </p:set>
                                    <p:animEffect transition="in" filter="dissolve">
                                      <p:cBhvr>
                                        <p:cTn id="33" dur="500"/>
                                        <p:tgtEl>
                                          <p:spTgt spid="467"/>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69"/>
                                        </p:tgtEl>
                                        <p:attrNameLst>
                                          <p:attrName>style.visibility</p:attrName>
                                        </p:attrNameLst>
                                      </p:cBhvr>
                                      <p:to>
                                        <p:strVal val="visible"/>
                                      </p:to>
                                    </p:set>
                                    <p:animEffect transition="in" filter="dissolve">
                                      <p:cBhvr>
                                        <p:cTn id="38" dur="500"/>
                                        <p:tgtEl>
                                          <p:spTgt spid="469"/>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464"/>
                                        </p:tgtEl>
                                        <p:attrNameLst>
                                          <p:attrName>style.visibility</p:attrName>
                                        </p:attrNameLst>
                                      </p:cBhvr>
                                      <p:to>
                                        <p:strVal val="visible"/>
                                      </p:to>
                                    </p:set>
                                    <p:animEffect transition="in" filter="dissolve">
                                      <p:cBhvr>
                                        <p:cTn id="43" dur="500"/>
                                        <p:tgtEl>
                                          <p:spTgt spid="46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465"/>
                                        </p:tgtEl>
                                        <p:attrNameLst>
                                          <p:attrName>style.visibility</p:attrName>
                                        </p:attrNameLst>
                                      </p:cBhvr>
                                      <p:to>
                                        <p:strVal val="visible"/>
                                      </p:to>
                                    </p:set>
                                    <p:animEffect transition="in" filter="dissolve">
                                      <p:cBhvr>
                                        <p:cTn id="48" dur="500"/>
                                        <p:tgtEl>
                                          <p:spTgt spid="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 grpId="0"/>
      <p:bldP spid="456" grpId="0"/>
      <p:bldP spid="466" grpId="0" animBg="1"/>
      <p:bldP spid="467" grpId="0" animBg="1"/>
      <p:bldP spid="46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120" descr="A picture containing text&#10;&#10;Description automatically generated">
            <a:extLst>
              <a:ext uri="{FF2B5EF4-FFF2-40B4-BE49-F238E27FC236}">
                <a16:creationId xmlns:a16="http://schemas.microsoft.com/office/drawing/2014/main" id="{6EE7CEE2-B188-9448-8B64-C642411423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1798" y="1894085"/>
            <a:ext cx="4225219" cy="1271097"/>
          </a:xfrm>
          <a:prstGeom prst="rect">
            <a:avLst/>
          </a:prstGeom>
        </p:spPr>
      </p:pic>
      <p:sp>
        <p:nvSpPr>
          <p:cNvPr id="2" name="Title 1">
            <a:extLst>
              <a:ext uri="{FF2B5EF4-FFF2-40B4-BE49-F238E27FC236}">
                <a16:creationId xmlns:a16="http://schemas.microsoft.com/office/drawing/2014/main" id="{B6D6EED9-DC25-A144-8BB2-97D6638C3DCF}"/>
              </a:ext>
            </a:extLst>
          </p:cNvPr>
          <p:cNvSpPr>
            <a:spLocks noGrp="1"/>
          </p:cNvSpPr>
          <p:nvPr>
            <p:ph type="title"/>
          </p:nvPr>
        </p:nvSpPr>
        <p:spPr/>
        <p:txBody>
          <a:bodyPr>
            <a:normAutofit/>
          </a:bodyPr>
          <a:lstStyle/>
          <a:p>
            <a:r>
              <a:rPr lang="en-US" sz="4400" dirty="0"/>
              <a:t>Attributed Graph Embedding</a:t>
            </a:r>
          </a:p>
        </p:txBody>
      </p:sp>
      <p:sp>
        <p:nvSpPr>
          <p:cNvPr id="3" name="Text Placeholder 2">
            <a:extLst>
              <a:ext uri="{FF2B5EF4-FFF2-40B4-BE49-F238E27FC236}">
                <a16:creationId xmlns:a16="http://schemas.microsoft.com/office/drawing/2014/main" id="{A800735D-7F1B-0042-8965-EF8771FD9826}"/>
              </a:ext>
            </a:extLst>
          </p:cNvPr>
          <p:cNvSpPr>
            <a:spLocks noGrp="1"/>
          </p:cNvSpPr>
          <p:nvPr>
            <p:ph type="body" idx="1"/>
          </p:nvPr>
        </p:nvSpPr>
        <p:spPr>
          <a:xfrm>
            <a:off x="612648" y="969264"/>
            <a:ext cx="9252928" cy="1942429"/>
          </a:xfrm>
        </p:spPr>
        <p:txBody>
          <a:bodyPr>
            <a:normAutofit/>
          </a:bodyPr>
          <a:lstStyle/>
          <a:p>
            <a:pPr>
              <a:spcBef>
                <a:spcPts val="1100"/>
              </a:spcBef>
            </a:pPr>
            <a:r>
              <a:rPr lang="en-US" dirty="0"/>
              <a:t>Graph Embedding</a:t>
            </a:r>
          </a:p>
          <a:p>
            <a:pPr lvl="1">
              <a:spcBef>
                <a:spcPts val="1100"/>
              </a:spcBef>
            </a:pPr>
            <a:r>
              <a:rPr lang="en-US" sz="2400" dirty="0"/>
              <a:t>Graph attention network (GAT) </a:t>
            </a:r>
            <a:r>
              <a:rPr lang="en-US" sz="2200" i="1" dirty="0"/>
              <a:t>[</a:t>
            </a:r>
            <a:r>
              <a:rPr lang="en-US" sz="2200" i="1" dirty="0" err="1">
                <a:latin typeface="Gill Sans MT" panose="020B0502020104020203" pitchFamily="34" charset="77"/>
              </a:rPr>
              <a:t>Veličkovic</a:t>
            </a:r>
            <a:r>
              <a:rPr lang="en-US" sz="2200" i="1" dirty="0">
                <a:latin typeface="Gill Sans MT" panose="020B0502020104020203" pitchFamily="34" charset="77"/>
              </a:rPr>
              <a:t>́ et al. ICLR’18]</a:t>
            </a:r>
            <a:endParaRPr lang="en-US" sz="2200" i="1" dirty="0"/>
          </a:p>
          <a:p>
            <a:pPr lvl="1"/>
            <a:r>
              <a:rPr lang="en-US" sz="2400" dirty="0"/>
              <a:t>Objective function:</a:t>
            </a:r>
          </a:p>
        </p:txBody>
      </p:sp>
      <p:sp>
        <p:nvSpPr>
          <p:cNvPr id="4" name="Slide Number Placeholder 3">
            <a:extLst>
              <a:ext uri="{FF2B5EF4-FFF2-40B4-BE49-F238E27FC236}">
                <a16:creationId xmlns:a16="http://schemas.microsoft.com/office/drawing/2014/main" id="{C60F45F0-0A8C-8A4B-9028-CBF7AF5CED2A}"/>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25</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62" name="TextBox 61">
            <a:extLst>
              <a:ext uri="{FF2B5EF4-FFF2-40B4-BE49-F238E27FC236}">
                <a16:creationId xmlns:a16="http://schemas.microsoft.com/office/drawing/2014/main" id="{28BDDFC2-7731-BF44-972E-2A15E1E41D35}"/>
              </a:ext>
            </a:extLst>
          </p:cNvPr>
          <p:cNvSpPr txBox="1"/>
          <p:nvPr/>
        </p:nvSpPr>
        <p:spPr>
          <a:xfrm>
            <a:off x="4000466" y="5881026"/>
            <a:ext cx="544778" cy="378623"/>
          </a:xfrm>
          <a:prstGeom prst="rect">
            <a:avLst/>
          </a:prstGeom>
          <a:noFill/>
        </p:spPr>
        <p:txBody>
          <a:bodyPr wrap="square" rtlCol="0">
            <a:spAutoFit/>
          </a:bodyPr>
          <a:lstStyle/>
          <a:p>
            <a:pPr marL="0" marR="0" lvl="0" indent="0" algn="l" defTabSz="1755648"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err="1">
                <a:ln>
                  <a:noFill/>
                </a:ln>
                <a:solidFill>
                  <a:prstClr val="black"/>
                </a:solidFill>
                <a:effectLst/>
                <a:uLnTx/>
                <a:uFillTx/>
                <a:latin typeface="Times New Roman" charset="0"/>
                <a:ea typeface="Times New Roman" charset="0"/>
                <a:cs typeface="Times New Roman" charset="0"/>
                <a:sym typeface="Palatino"/>
              </a:rPr>
              <a:t>i</a:t>
            </a:r>
            <a:r>
              <a:rPr kumimoji="0" lang="en-US" sz="1600" b="0" i="0" u="none" strike="noStrike" kern="1200" cap="none" spc="0" normalizeH="0" baseline="0" noProof="0" dirty="0" err="1">
                <a:ln>
                  <a:noFill/>
                </a:ln>
                <a:solidFill>
                  <a:prstClr val="black"/>
                </a:solidFill>
                <a:effectLst/>
                <a:uLnTx/>
                <a:uFillTx/>
                <a:latin typeface="Arial" charset="0"/>
                <a:ea typeface="Arial" charset="0"/>
                <a:cs typeface="Arial" charset="0"/>
                <a:sym typeface="Palatino"/>
              </a:rPr>
              <a:t>-th</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sym typeface="Palatino"/>
              </a:rPr>
              <a:t> </a:t>
            </a:r>
          </a:p>
        </p:txBody>
      </p:sp>
      <p:sp>
        <p:nvSpPr>
          <p:cNvPr id="63" name="TextBox 62">
            <a:extLst>
              <a:ext uri="{FF2B5EF4-FFF2-40B4-BE49-F238E27FC236}">
                <a16:creationId xmlns:a16="http://schemas.microsoft.com/office/drawing/2014/main" id="{6C5A1E3D-853B-5C49-B85A-9394C1AA13C7}"/>
              </a:ext>
            </a:extLst>
          </p:cNvPr>
          <p:cNvSpPr txBox="1"/>
          <p:nvPr/>
        </p:nvSpPr>
        <p:spPr>
          <a:xfrm>
            <a:off x="5071302" y="5881026"/>
            <a:ext cx="1046213" cy="378623"/>
          </a:xfrm>
          <a:prstGeom prst="rect">
            <a:avLst/>
          </a:prstGeom>
          <a:noFill/>
        </p:spPr>
        <p:txBody>
          <a:bodyPr wrap="square" rtlCol="0">
            <a:spAutoFit/>
          </a:bodyPr>
          <a:lstStyle/>
          <a:p>
            <a:pPr marL="0" marR="0" lvl="0" indent="0" algn="l" defTabSz="1755648"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Arial" charset="0"/>
                <a:ea typeface="Arial" charset="0"/>
                <a:cs typeface="Arial" charset="0"/>
                <a:sym typeface="Palatino"/>
              </a:rPr>
              <a:t>(</a:t>
            </a:r>
            <a:r>
              <a:rPr kumimoji="0" lang="en-US" sz="1600"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sym typeface="Palatino"/>
              </a:rPr>
              <a:t>i+1</a:t>
            </a:r>
            <a:r>
              <a:rPr kumimoji="0" lang="en-US" sz="1600" b="0" i="1" u="none" strike="noStrike" kern="1200" cap="none" spc="0" normalizeH="0" baseline="0" noProof="0" dirty="0">
                <a:ln>
                  <a:noFill/>
                </a:ln>
                <a:solidFill>
                  <a:prstClr val="black"/>
                </a:solidFill>
                <a:effectLst/>
                <a:uLnTx/>
                <a:uFillTx/>
                <a:latin typeface="Arial" charset="0"/>
                <a:ea typeface="Arial" charset="0"/>
                <a:cs typeface="Arial" charset="0"/>
                <a:sym typeface="Palatino"/>
              </a:rPr>
              <a:t>)</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sym typeface="Palatino"/>
              </a:rPr>
              <a:t>-</a:t>
            </a:r>
            <a:r>
              <a:rPr kumimoji="0" lang="en-US" sz="1600" b="0" i="0" u="none" strike="noStrike" kern="1200" cap="none" spc="0" normalizeH="0" baseline="0" noProof="0" dirty="0" err="1">
                <a:ln>
                  <a:noFill/>
                </a:ln>
                <a:solidFill>
                  <a:prstClr val="black"/>
                </a:solidFill>
                <a:effectLst/>
                <a:uLnTx/>
                <a:uFillTx/>
                <a:latin typeface="Arial" charset="0"/>
                <a:ea typeface="Arial" charset="0"/>
                <a:cs typeface="Arial" charset="0"/>
                <a:sym typeface="Palatino"/>
              </a:rPr>
              <a:t>th</a:t>
            </a:r>
            <a:endPar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sym typeface="Palatino"/>
            </a:endParaRPr>
          </a:p>
        </p:txBody>
      </p:sp>
      <p:sp>
        <p:nvSpPr>
          <p:cNvPr id="64" name="TextBox 63">
            <a:extLst>
              <a:ext uri="{FF2B5EF4-FFF2-40B4-BE49-F238E27FC236}">
                <a16:creationId xmlns:a16="http://schemas.microsoft.com/office/drawing/2014/main" id="{D0D1FF0C-B0AF-4E48-A522-17659FB69ED8}"/>
              </a:ext>
            </a:extLst>
          </p:cNvPr>
          <p:cNvSpPr txBox="1"/>
          <p:nvPr/>
        </p:nvSpPr>
        <p:spPr>
          <a:xfrm>
            <a:off x="7144004" y="5881026"/>
            <a:ext cx="1017218" cy="378623"/>
          </a:xfrm>
          <a:prstGeom prst="rect">
            <a:avLst/>
          </a:prstGeom>
          <a:noFill/>
        </p:spPr>
        <p:txBody>
          <a:bodyPr wrap="square" rtlCol="0">
            <a:spAutoFit/>
          </a:bodyPr>
          <a:lstStyle/>
          <a:p>
            <a:pPr marL="0" marR="0" lvl="0" indent="0" algn="ctr" defTabSz="17556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sym typeface="Palatino"/>
              </a:rPr>
              <a:t>Output</a:t>
            </a:r>
          </a:p>
        </p:txBody>
      </p:sp>
      <p:grpSp>
        <p:nvGrpSpPr>
          <p:cNvPr id="109" name="Group 108">
            <a:extLst>
              <a:ext uri="{FF2B5EF4-FFF2-40B4-BE49-F238E27FC236}">
                <a16:creationId xmlns:a16="http://schemas.microsoft.com/office/drawing/2014/main" id="{0A2AECC8-0ADF-E14B-BE18-B33AAAE82A6C}"/>
              </a:ext>
            </a:extLst>
          </p:cNvPr>
          <p:cNvGrpSpPr/>
          <p:nvPr/>
        </p:nvGrpSpPr>
        <p:grpSpPr>
          <a:xfrm>
            <a:off x="1926093" y="4062480"/>
            <a:ext cx="1617239" cy="2197168"/>
            <a:chOff x="2072760" y="3737311"/>
            <a:chExt cx="2087122" cy="2835545"/>
          </a:xfrm>
        </p:grpSpPr>
        <p:sp>
          <p:nvSpPr>
            <p:cNvPr id="58" name="TextBox 57">
              <a:extLst>
                <a:ext uri="{FF2B5EF4-FFF2-40B4-BE49-F238E27FC236}">
                  <a16:creationId xmlns:a16="http://schemas.microsoft.com/office/drawing/2014/main" id="{D0C5E700-BB68-5B43-9807-6A93D01C3FA1}"/>
                </a:ext>
              </a:extLst>
            </p:cNvPr>
            <p:cNvSpPr txBox="1"/>
            <p:nvPr/>
          </p:nvSpPr>
          <p:spPr>
            <a:xfrm>
              <a:off x="2072760" y="6084226"/>
              <a:ext cx="2087122" cy="488630"/>
            </a:xfrm>
            <a:prstGeom prst="rect">
              <a:avLst/>
            </a:prstGeom>
            <a:noFill/>
          </p:spPr>
          <p:txBody>
            <a:bodyPr wrap="square" rtlCol="0">
              <a:spAutoFit/>
            </a:bodyPr>
            <a:lstStyle/>
            <a:p>
              <a:pPr marL="0" marR="0" lvl="0" indent="0" algn="ctr" defTabSz="17556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sym typeface="Palatino"/>
                </a:rPr>
                <a:t>Input</a:t>
              </a:r>
            </a:p>
          </p:txBody>
        </p:sp>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B6CE9C57-16E9-D344-8769-1D043734F191}"/>
                    </a:ext>
                  </a:extLst>
                </p:cNvPr>
                <p:cNvSpPr/>
                <p:nvPr/>
              </p:nvSpPr>
              <p:spPr>
                <a:xfrm>
                  <a:off x="2850819" y="3737311"/>
                  <a:ext cx="531004" cy="531004"/>
                </a:xfrm>
                <a:prstGeom prst="ellipse">
                  <a:avLst/>
                </a:prstGeom>
                <a:solidFill>
                  <a:sysClr val="window" lastClr="FFFFFF">
                    <a:lumMod val="95000"/>
                  </a:sysClr>
                </a:solidFill>
                <a:ln w="12700" cap="flat" cmpd="sng" algn="ctr">
                  <a:solidFill>
                    <a:sysClr val="windowText" lastClr="000000"/>
                  </a:solidFill>
                  <a:prstDash val="solid"/>
                  <a:miter lim="800000"/>
                </a:ln>
                <a:effectLst/>
              </p:spPr>
              <p:txBody>
                <a:bodyPr lIns="0" tIns="0" rIns="0" bIns="0" rtlCol="0" anchor="ctr"/>
                <a:lstStyle/>
                <a:p>
                  <a:pPr marL="0" marR="0" lvl="0" indent="0" algn="ctr" defTabSz="175564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
                          <m:sSubPr>
                            <m:ctrlPr>
                              <a:rPr kumimoji="0" lang="en-US" sz="16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sym typeface="Palatino"/>
                              </a:rPr>
                            </m:ctrlPr>
                          </m:sSubPr>
                          <m:e>
                            <m:r>
                              <a:rPr kumimoji="0" lang="en-US" sz="1600" b="0" i="1" u="none" strike="noStrike" kern="1200" cap="none" spc="0" normalizeH="0" baseline="0" noProof="0" dirty="0" smtClean="0">
                                <a:ln>
                                  <a:noFill/>
                                </a:ln>
                                <a:solidFill>
                                  <a:prstClr val="black"/>
                                </a:solidFill>
                                <a:effectLst/>
                                <a:uLnTx/>
                                <a:uFillTx/>
                                <a:latin typeface="Cambria Math" charset="0"/>
                                <a:ea typeface="+mn-ea"/>
                                <a:cs typeface="+mn-cs"/>
                                <a:sym typeface="Palatino"/>
                              </a:rPr>
                              <m:t>h</m:t>
                            </m:r>
                          </m:e>
                          <m:sub>
                            <m:r>
                              <a:rPr kumimoji="0" lang="en-US" sz="1600" b="0" i="1" u="none" strike="noStrike" kern="1200" cap="none" spc="0" normalizeH="0" baseline="0" noProof="0" dirty="0" smtClean="0">
                                <a:ln>
                                  <a:noFill/>
                                </a:ln>
                                <a:solidFill>
                                  <a:prstClr val="black"/>
                                </a:solidFill>
                                <a:effectLst/>
                                <a:uLnTx/>
                                <a:uFillTx/>
                                <a:latin typeface="Cambria Math" charset="0"/>
                                <a:ea typeface="+mn-ea"/>
                                <a:cs typeface="+mn-cs"/>
                                <a:sym typeface="Palatino"/>
                              </a:rPr>
                              <m:t>1</m:t>
                            </m:r>
                          </m:sub>
                        </m:sSub>
                      </m:oMath>
                    </m:oMathPara>
                  </a14:m>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sym typeface="Palatino"/>
                  </a:endParaRPr>
                </a:p>
              </p:txBody>
            </p:sp>
          </mc:Choice>
          <mc:Fallback xmlns="">
            <p:sp>
              <p:nvSpPr>
                <p:cNvPr id="66" name="Oval 65">
                  <a:extLst>
                    <a:ext uri="{FF2B5EF4-FFF2-40B4-BE49-F238E27FC236}">
                      <a16:creationId xmlns:a16="http://schemas.microsoft.com/office/drawing/2014/main" id="{B6CE9C57-16E9-D344-8769-1D043734F191}"/>
                    </a:ext>
                  </a:extLst>
                </p:cNvPr>
                <p:cNvSpPr>
                  <a:spLocks noRot="1" noChangeAspect="1" noMove="1" noResize="1" noEditPoints="1" noAdjustHandles="1" noChangeArrowheads="1" noChangeShapeType="1" noTextEdit="1"/>
                </p:cNvSpPr>
                <p:nvPr/>
              </p:nvSpPr>
              <p:spPr>
                <a:xfrm>
                  <a:off x="2850819" y="3737311"/>
                  <a:ext cx="531004" cy="531004"/>
                </a:xfrm>
                <a:prstGeom prst="ellipse">
                  <a:avLst/>
                </a:prstGeom>
                <a:blipFill>
                  <a:blip r:embed="rId5"/>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5754EFC5-A5FC-9D47-89B1-C8B19897616D}"/>
                    </a:ext>
                  </a:extLst>
                </p:cNvPr>
                <p:cNvSpPr/>
                <p:nvPr/>
              </p:nvSpPr>
              <p:spPr>
                <a:xfrm>
                  <a:off x="2411325" y="4602902"/>
                  <a:ext cx="531004" cy="531004"/>
                </a:xfrm>
                <a:prstGeom prst="ellipse">
                  <a:avLst/>
                </a:prstGeom>
                <a:solidFill>
                  <a:sysClr val="window" lastClr="FFFFFF">
                    <a:lumMod val="95000"/>
                  </a:sysClr>
                </a:solidFill>
                <a:ln w="12700" cap="flat" cmpd="sng" algn="ctr">
                  <a:solidFill>
                    <a:sysClr val="windowText" lastClr="000000"/>
                  </a:solidFill>
                  <a:prstDash val="solid"/>
                  <a:miter lim="800000"/>
                </a:ln>
                <a:effectLst/>
              </p:spPr>
              <p:txBody>
                <a:bodyPr lIns="0" tIns="0" rIns="0" bIns="0" rtlCol="0" anchor="ctr"/>
                <a:lstStyle/>
                <a:p>
                  <a:pPr marL="0" marR="0" lvl="0" indent="0" algn="ctr" defTabSz="175564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
                          <m:sSubPr>
                            <m:ctrlPr>
                              <a:rPr kumimoji="0" lang="en-US" sz="16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sym typeface="Palatino"/>
                              </a:rPr>
                            </m:ctrlPr>
                          </m:sSubPr>
                          <m:e>
                            <m:r>
                              <a:rPr kumimoji="0" lang="en-US" sz="1600" b="0" i="1" u="none" strike="noStrike" kern="1200" cap="none" spc="0" normalizeH="0" baseline="0" noProof="0" dirty="0" smtClean="0">
                                <a:ln>
                                  <a:noFill/>
                                </a:ln>
                                <a:solidFill>
                                  <a:prstClr val="black"/>
                                </a:solidFill>
                                <a:effectLst/>
                                <a:uLnTx/>
                                <a:uFillTx/>
                                <a:latin typeface="Cambria Math" charset="0"/>
                                <a:ea typeface="+mn-ea"/>
                                <a:cs typeface="+mn-cs"/>
                                <a:sym typeface="Palatino"/>
                              </a:rPr>
                              <m:t>h</m:t>
                            </m:r>
                          </m:e>
                          <m:sub>
                            <m:r>
                              <a:rPr kumimoji="0" lang="en-US" sz="1600" b="0" i="1" u="none" strike="noStrike" kern="1200" cap="none" spc="0" normalizeH="0" baseline="0" noProof="0" dirty="0" smtClean="0">
                                <a:ln>
                                  <a:noFill/>
                                </a:ln>
                                <a:solidFill>
                                  <a:prstClr val="black"/>
                                </a:solidFill>
                                <a:effectLst/>
                                <a:uLnTx/>
                                <a:uFillTx/>
                                <a:latin typeface="Cambria Math" charset="0"/>
                                <a:ea typeface="+mn-ea"/>
                                <a:cs typeface="+mn-cs"/>
                                <a:sym typeface="Palatino"/>
                              </a:rPr>
                              <m:t>2</m:t>
                            </m:r>
                          </m:sub>
                        </m:sSub>
                      </m:oMath>
                    </m:oMathPara>
                  </a14:m>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sym typeface="Palatino"/>
                  </a:endParaRPr>
                </a:p>
              </p:txBody>
            </p:sp>
          </mc:Choice>
          <mc:Fallback xmlns="">
            <p:sp>
              <p:nvSpPr>
                <p:cNvPr id="67" name="Oval 66">
                  <a:extLst>
                    <a:ext uri="{FF2B5EF4-FFF2-40B4-BE49-F238E27FC236}">
                      <a16:creationId xmlns:a16="http://schemas.microsoft.com/office/drawing/2014/main" id="{5754EFC5-A5FC-9D47-89B1-C8B19897616D}"/>
                    </a:ext>
                  </a:extLst>
                </p:cNvPr>
                <p:cNvSpPr>
                  <a:spLocks noRot="1" noChangeAspect="1" noMove="1" noResize="1" noEditPoints="1" noAdjustHandles="1" noChangeArrowheads="1" noChangeShapeType="1" noTextEdit="1"/>
                </p:cNvSpPr>
                <p:nvPr/>
              </p:nvSpPr>
              <p:spPr>
                <a:xfrm>
                  <a:off x="2411325" y="4602902"/>
                  <a:ext cx="531004" cy="531004"/>
                </a:xfrm>
                <a:prstGeom prst="ellipse">
                  <a:avLst/>
                </a:prstGeom>
                <a:blipFill>
                  <a:blip r:embed="rId6"/>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6CB3FFB0-643E-314C-9E17-CA555E9A3E71}"/>
                    </a:ext>
                  </a:extLst>
                </p:cNvPr>
                <p:cNvSpPr/>
                <p:nvPr/>
              </p:nvSpPr>
              <p:spPr>
                <a:xfrm>
                  <a:off x="3275154" y="4597479"/>
                  <a:ext cx="531004" cy="531004"/>
                </a:xfrm>
                <a:prstGeom prst="ellipse">
                  <a:avLst/>
                </a:prstGeom>
                <a:solidFill>
                  <a:sysClr val="window" lastClr="FFFFFF">
                    <a:lumMod val="95000"/>
                  </a:sysClr>
                </a:solidFill>
                <a:ln w="12700" cap="flat" cmpd="sng" algn="ctr">
                  <a:solidFill>
                    <a:sysClr val="windowText" lastClr="000000"/>
                  </a:solidFill>
                  <a:prstDash val="solid"/>
                  <a:miter lim="800000"/>
                </a:ln>
                <a:effectLst/>
              </p:spPr>
              <p:txBody>
                <a:bodyPr lIns="0" tIns="0" rIns="0" bIns="0" rtlCol="0" anchor="ctr"/>
                <a:lstStyle/>
                <a:p>
                  <a:pPr marL="0" marR="0" lvl="0" indent="0" algn="ctr" defTabSz="175564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
                          <m:sSubPr>
                            <m:ctrlPr>
                              <a:rPr kumimoji="0" lang="en-US" sz="16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sym typeface="Palatino"/>
                              </a:rPr>
                            </m:ctrlPr>
                          </m:sSubPr>
                          <m:e>
                            <m:r>
                              <a:rPr kumimoji="0" lang="en-US" sz="1600" b="0" i="1" u="none" strike="noStrike" kern="1200" cap="none" spc="0" normalizeH="0" baseline="0" noProof="0" dirty="0" smtClean="0">
                                <a:ln>
                                  <a:noFill/>
                                </a:ln>
                                <a:solidFill>
                                  <a:prstClr val="black"/>
                                </a:solidFill>
                                <a:effectLst/>
                                <a:uLnTx/>
                                <a:uFillTx/>
                                <a:latin typeface="Cambria Math" charset="0"/>
                                <a:ea typeface="+mn-ea"/>
                                <a:cs typeface="+mn-cs"/>
                                <a:sym typeface="Palatino"/>
                              </a:rPr>
                              <m:t>h</m:t>
                            </m:r>
                          </m:e>
                          <m:sub>
                            <m:r>
                              <a:rPr kumimoji="0" lang="en-US" sz="1600" b="0" i="1" u="none" strike="noStrike" kern="1200" cap="none" spc="0" normalizeH="0" baseline="0" noProof="0" dirty="0" smtClean="0">
                                <a:ln>
                                  <a:noFill/>
                                </a:ln>
                                <a:solidFill>
                                  <a:prstClr val="black"/>
                                </a:solidFill>
                                <a:effectLst/>
                                <a:uLnTx/>
                                <a:uFillTx/>
                                <a:latin typeface="Cambria Math" charset="0"/>
                                <a:ea typeface="+mn-ea"/>
                                <a:cs typeface="+mn-cs"/>
                                <a:sym typeface="Palatino"/>
                              </a:rPr>
                              <m:t>3</m:t>
                            </m:r>
                          </m:sub>
                        </m:sSub>
                      </m:oMath>
                    </m:oMathPara>
                  </a14:m>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sym typeface="Palatino"/>
                  </a:endParaRPr>
                </a:p>
              </p:txBody>
            </p:sp>
          </mc:Choice>
          <mc:Fallback xmlns="">
            <p:sp>
              <p:nvSpPr>
                <p:cNvPr id="68" name="Oval 67">
                  <a:extLst>
                    <a:ext uri="{FF2B5EF4-FFF2-40B4-BE49-F238E27FC236}">
                      <a16:creationId xmlns:a16="http://schemas.microsoft.com/office/drawing/2014/main" id="{6CB3FFB0-643E-314C-9E17-CA555E9A3E71}"/>
                    </a:ext>
                  </a:extLst>
                </p:cNvPr>
                <p:cNvSpPr>
                  <a:spLocks noRot="1" noChangeAspect="1" noMove="1" noResize="1" noEditPoints="1" noAdjustHandles="1" noChangeArrowheads="1" noChangeShapeType="1" noTextEdit="1"/>
                </p:cNvSpPr>
                <p:nvPr/>
              </p:nvSpPr>
              <p:spPr>
                <a:xfrm>
                  <a:off x="3275154" y="4597479"/>
                  <a:ext cx="531004" cy="531004"/>
                </a:xfrm>
                <a:prstGeom prst="ellipse">
                  <a:avLst/>
                </a:prstGeom>
                <a:blipFill>
                  <a:blip r:embed="rId7"/>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82A9DEDA-25B7-F040-99CB-803D30249B71}"/>
                    </a:ext>
                  </a:extLst>
                </p:cNvPr>
                <p:cNvSpPr/>
                <p:nvPr/>
              </p:nvSpPr>
              <p:spPr>
                <a:xfrm>
                  <a:off x="2872462" y="5431685"/>
                  <a:ext cx="531004" cy="531004"/>
                </a:xfrm>
                <a:prstGeom prst="ellipse">
                  <a:avLst/>
                </a:prstGeom>
                <a:solidFill>
                  <a:sysClr val="window" lastClr="FFFFFF">
                    <a:lumMod val="95000"/>
                  </a:sysClr>
                </a:solidFill>
                <a:ln w="12700" cap="flat" cmpd="sng" algn="ctr">
                  <a:solidFill>
                    <a:sysClr val="windowText" lastClr="000000"/>
                  </a:solidFill>
                  <a:prstDash val="solid"/>
                  <a:miter lim="800000"/>
                </a:ln>
                <a:effectLst/>
              </p:spPr>
              <p:txBody>
                <a:bodyPr lIns="0" tIns="0" rIns="0" bIns="0" rtlCol="0" anchor="ctr"/>
                <a:lstStyle/>
                <a:p>
                  <a:pPr marL="0" marR="0" lvl="0" indent="0" algn="ctr" defTabSz="175564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
                          <m:sSubPr>
                            <m:ctrlPr>
                              <a:rPr kumimoji="0" lang="en-US" sz="16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sym typeface="Palatino"/>
                              </a:rPr>
                            </m:ctrlPr>
                          </m:sSubPr>
                          <m:e>
                            <m:r>
                              <a:rPr kumimoji="0" lang="en-US" sz="1600" b="0" i="1" u="none" strike="noStrike" kern="1200" cap="none" spc="0" normalizeH="0" baseline="0" noProof="0" dirty="0" smtClean="0">
                                <a:ln>
                                  <a:noFill/>
                                </a:ln>
                                <a:solidFill>
                                  <a:prstClr val="black"/>
                                </a:solidFill>
                                <a:effectLst/>
                                <a:uLnTx/>
                                <a:uFillTx/>
                                <a:latin typeface="Cambria Math" charset="0"/>
                                <a:ea typeface="+mn-ea"/>
                                <a:cs typeface="+mn-cs"/>
                                <a:sym typeface="Palatino"/>
                              </a:rPr>
                              <m:t>h</m:t>
                            </m:r>
                          </m:e>
                          <m:sub>
                            <m:r>
                              <a:rPr kumimoji="0" lang="en-US" sz="1600" b="0" i="1" u="none" strike="noStrike" kern="1200" cap="none" spc="0" normalizeH="0" baseline="0" noProof="0" dirty="0" smtClean="0">
                                <a:ln>
                                  <a:noFill/>
                                </a:ln>
                                <a:solidFill>
                                  <a:prstClr val="black"/>
                                </a:solidFill>
                                <a:effectLst/>
                                <a:uLnTx/>
                                <a:uFillTx/>
                                <a:latin typeface="Cambria Math" charset="0"/>
                                <a:ea typeface="+mn-ea"/>
                                <a:cs typeface="+mn-cs"/>
                                <a:sym typeface="Palatino"/>
                              </a:rPr>
                              <m:t>4</m:t>
                            </m:r>
                          </m:sub>
                        </m:sSub>
                      </m:oMath>
                    </m:oMathPara>
                  </a14:m>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sym typeface="Palatino"/>
                  </a:endParaRPr>
                </a:p>
              </p:txBody>
            </p:sp>
          </mc:Choice>
          <mc:Fallback xmlns="">
            <p:sp>
              <p:nvSpPr>
                <p:cNvPr id="69" name="Oval 68">
                  <a:extLst>
                    <a:ext uri="{FF2B5EF4-FFF2-40B4-BE49-F238E27FC236}">
                      <a16:creationId xmlns:a16="http://schemas.microsoft.com/office/drawing/2014/main" id="{82A9DEDA-25B7-F040-99CB-803D30249B71}"/>
                    </a:ext>
                  </a:extLst>
                </p:cNvPr>
                <p:cNvSpPr>
                  <a:spLocks noRot="1" noChangeAspect="1" noMove="1" noResize="1" noEditPoints="1" noAdjustHandles="1" noChangeArrowheads="1" noChangeShapeType="1" noTextEdit="1"/>
                </p:cNvSpPr>
                <p:nvPr/>
              </p:nvSpPr>
              <p:spPr>
                <a:xfrm>
                  <a:off x="2872462" y="5431685"/>
                  <a:ext cx="531004" cy="531004"/>
                </a:xfrm>
                <a:prstGeom prst="ellipse">
                  <a:avLst/>
                </a:prstGeom>
                <a:blipFill>
                  <a:blip r:embed="rId8"/>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D4B85EC9-219D-6541-9CC8-5E3B7E7C09A9}"/>
                </a:ext>
              </a:extLst>
            </p:cNvPr>
            <p:cNvCxnSpPr>
              <a:stCxn id="66" idx="4"/>
              <a:endCxn id="68" idx="0"/>
            </p:cNvCxnSpPr>
            <p:nvPr/>
          </p:nvCxnSpPr>
          <p:spPr>
            <a:xfrm>
              <a:off x="3116322" y="4268315"/>
              <a:ext cx="424334" cy="329164"/>
            </a:xfrm>
            <a:prstGeom prst="line">
              <a:avLst/>
            </a:prstGeom>
            <a:noFill/>
            <a:ln w="25400" cap="flat" cmpd="sng" algn="ctr">
              <a:solidFill>
                <a:sysClr val="windowText" lastClr="000000"/>
              </a:solidFill>
              <a:prstDash val="solid"/>
              <a:miter lim="800000"/>
              <a:headEnd type="none"/>
              <a:tailEnd type="triangle" w="lg" len="lg"/>
            </a:ln>
            <a:effectLst/>
          </p:spPr>
        </p:cxnSp>
        <p:cxnSp>
          <p:nvCxnSpPr>
            <p:cNvPr id="71" name="Straight Connector 70">
              <a:extLst>
                <a:ext uri="{FF2B5EF4-FFF2-40B4-BE49-F238E27FC236}">
                  <a16:creationId xmlns:a16="http://schemas.microsoft.com/office/drawing/2014/main" id="{F8507E5F-167C-3B48-9A29-DA8D2E32AC94}"/>
                </a:ext>
              </a:extLst>
            </p:cNvPr>
            <p:cNvCxnSpPr>
              <a:stCxn id="66" idx="4"/>
              <a:endCxn id="67" idx="0"/>
            </p:cNvCxnSpPr>
            <p:nvPr/>
          </p:nvCxnSpPr>
          <p:spPr>
            <a:xfrm flipH="1">
              <a:off x="2676827" y="4268315"/>
              <a:ext cx="439494" cy="334587"/>
            </a:xfrm>
            <a:prstGeom prst="line">
              <a:avLst/>
            </a:prstGeom>
            <a:noFill/>
            <a:ln w="25400" cap="flat" cmpd="sng" algn="ctr">
              <a:solidFill>
                <a:sysClr val="windowText" lastClr="000000"/>
              </a:solidFill>
              <a:prstDash val="solid"/>
              <a:miter lim="800000"/>
              <a:headEnd type="none"/>
              <a:tailEnd type="triangle" w="lg" len="lg"/>
            </a:ln>
            <a:effectLst/>
          </p:spPr>
        </p:cxnSp>
        <p:cxnSp>
          <p:nvCxnSpPr>
            <p:cNvPr id="72" name="Straight Connector 71">
              <a:extLst>
                <a:ext uri="{FF2B5EF4-FFF2-40B4-BE49-F238E27FC236}">
                  <a16:creationId xmlns:a16="http://schemas.microsoft.com/office/drawing/2014/main" id="{0C9C11D9-7E59-F741-AE73-FA61322FF94C}"/>
                </a:ext>
              </a:extLst>
            </p:cNvPr>
            <p:cNvCxnSpPr>
              <a:stCxn id="68" idx="4"/>
              <a:endCxn id="69" idx="0"/>
            </p:cNvCxnSpPr>
            <p:nvPr/>
          </p:nvCxnSpPr>
          <p:spPr>
            <a:xfrm flipH="1">
              <a:off x="3137964" y="5128483"/>
              <a:ext cx="402692" cy="303202"/>
            </a:xfrm>
            <a:prstGeom prst="line">
              <a:avLst/>
            </a:prstGeom>
            <a:noFill/>
            <a:ln w="25400" cap="flat" cmpd="sng" algn="ctr">
              <a:solidFill>
                <a:sysClr val="windowText" lastClr="000000"/>
              </a:solidFill>
              <a:prstDash val="solid"/>
              <a:miter lim="800000"/>
              <a:headEnd type="none"/>
              <a:tailEnd type="triangle" w="lg" len="lg"/>
            </a:ln>
            <a:effectLst/>
          </p:spPr>
        </p:cxnSp>
        <p:cxnSp>
          <p:nvCxnSpPr>
            <p:cNvPr id="73" name="Straight Connector 72">
              <a:extLst>
                <a:ext uri="{FF2B5EF4-FFF2-40B4-BE49-F238E27FC236}">
                  <a16:creationId xmlns:a16="http://schemas.microsoft.com/office/drawing/2014/main" id="{E55FFB41-574F-D249-8365-3B9569C6C7CC}"/>
                </a:ext>
              </a:extLst>
            </p:cNvPr>
            <p:cNvCxnSpPr>
              <a:stCxn id="67" idx="4"/>
              <a:endCxn id="69" idx="0"/>
            </p:cNvCxnSpPr>
            <p:nvPr/>
          </p:nvCxnSpPr>
          <p:spPr>
            <a:xfrm>
              <a:off x="2676827" y="5133906"/>
              <a:ext cx="461137" cy="297779"/>
            </a:xfrm>
            <a:prstGeom prst="line">
              <a:avLst/>
            </a:prstGeom>
            <a:noFill/>
            <a:ln w="25400" cap="flat" cmpd="sng" algn="ctr">
              <a:solidFill>
                <a:sysClr val="windowText" lastClr="000000"/>
              </a:solidFill>
              <a:prstDash val="solid"/>
              <a:miter lim="800000"/>
              <a:headEnd type="none"/>
              <a:tailEnd type="triangle" w="lg" len="lg"/>
            </a:ln>
            <a:effectLst/>
          </p:spPr>
        </p:cxnSp>
      </p:grpSp>
      <mc:AlternateContent xmlns:mc="http://schemas.openxmlformats.org/markup-compatibility/2006" xmlns:a14="http://schemas.microsoft.com/office/drawing/2010/main">
        <mc:Choice Requires="a14">
          <p:sp>
            <p:nvSpPr>
              <p:cNvPr id="76" name="Oval 75">
                <a:extLst>
                  <a:ext uri="{FF2B5EF4-FFF2-40B4-BE49-F238E27FC236}">
                    <a16:creationId xmlns:a16="http://schemas.microsoft.com/office/drawing/2014/main" id="{87424672-ECD3-174B-8A8C-012F498F7A1C}"/>
                  </a:ext>
                </a:extLst>
              </p:cNvPr>
              <p:cNvSpPr/>
              <p:nvPr/>
            </p:nvSpPr>
            <p:spPr>
              <a:xfrm>
                <a:off x="4004299" y="3954217"/>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algn="ctr" defTabSz="175564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Palatino"/>
                            </a:rPr>
                          </m:ctrlPr>
                        </m:sSubSupPr>
                        <m:e>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h</m:t>
                          </m:r>
                        </m:e>
                        <m:sub>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1</m:t>
                          </m:r>
                        </m:sub>
                        <m:sup>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𝑖</m:t>
                          </m:r>
                        </m:sup>
                      </m:sSubSup>
                    </m:oMath>
                  </m:oMathPara>
                </a14:m>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sym typeface="Palatino"/>
                </a:endParaRPr>
              </a:p>
            </p:txBody>
          </p:sp>
        </mc:Choice>
        <mc:Fallback xmlns="">
          <p:sp>
            <p:nvSpPr>
              <p:cNvPr id="76" name="Oval 75">
                <a:extLst>
                  <a:ext uri="{FF2B5EF4-FFF2-40B4-BE49-F238E27FC236}">
                    <a16:creationId xmlns:a16="http://schemas.microsoft.com/office/drawing/2014/main" id="{87424672-ECD3-174B-8A8C-012F498F7A1C}"/>
                  </a:ext>
                </a:extLst>
              </p:cNvPr>
              <p:cNvSpPr>
                <a:spLocks noRot="1" noChangeAspect="1" noMove="1" noResize="1" noEditPoints="1" noAdjustHandles="1" noChangeArrowheads="1" noChangeShapeType="1" noTextEdit="1"/>
              </p:cNvSpPr>
              <p:nvPr/>
            </p:nvSpPr>
            <p:spPr>
              <a:xfrm>
                <a:off x="4004299" y="3954217"/>
                <a:ext cx="411457" cy="411457"/>
              </a:xfrm>
              <a:prstGeom prst="ellipse">
                <a:avLst/>
              </a:prstGeom>
              <a:blipFill>
                <a:blip r:embed="rId9"/>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Oval 76">
                <a:extLst>
                  <a:ext uri="{FF2B5EF4-FFF2-40B4-BE49-F238E27FC236}">
                    <a16:creationId xmlns:a16="http://schemas.microsoft.com/office/drawing/2014/main" id="{A4002FD9-5A3A-CC48-B365-C022C6B510F6}"/>
                  </a:ext>
                </a:extLst>
              </p:cNvPr>
              <p:cNvSpPr/>
              <p:nvPr/>
            </p:nvSpPr>
            <p:spPr>
              <a:xfrm>
                <a:off x="4000465" y="4443421"/>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algn="ctr" defTabSz="175564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Palatino"/>
                            </a:rPr>
                          </m:ctrlPr>
                        </m:sSubSupPr>
                        <m:e>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h</m:t>
                          </m:r>
                        </m:e>
                        <m:sub>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2</m:t>
                          </m:r>
                        </m:sub>
                        <m:sup>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𝑖</m:t>
                          </m:r>
                        </m:sup>
                      </m:sSubSup>
                    </m:oMath>
                  </m:oMathPara>
                </a14:m>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sym typeface="Palatino"/>
                </a:endParaRPr>
              </a:p>
            </p:txBody>
          </p:sp>
        </mc:Choice>
        <mc:Fallback xmlns="">
          <p:sp>
            <p:nvSpPr>
              <p:cNvPr id="77" name="Oval 76">
                <a:extLst>
                  <a:ext uri="{FF2B5EF4-FFF2-40B4-BE49-F238E27FC236}">
                    <a16:creationId xmlns:a16="http://schemas.microsoft.com/office/drawing/2014/main" id="{A4002FD9-5A3A-CC48-B365-C022C6B510F6}"/>
                  </a:ext>
                </a:extLst>
              </p:cNvPr>
              <p:cNvSpPr>
                <a:spLocks noRot="1" noChangeAspect="1" noMove="1" noResize="1" noEditPoints="1" noAdjustHandles="1" noChangeArrowheads="1" noChangeShapeType="1" noTextEdit="1"/>
              </p:cNvSpPr>
              <p:nvPr/>
            </p:nvSpPr>
            <p:spPr>
              <a:xfrm>
                <a:off x="4000465" y="4443421"/>
                <a:ext cx="411457" cy="411457"/>
              </a:xfrm>
              <a:prstGeom prst="ellipse">
                <a:avLst/>
              </a:prstGeom>
              <a:blipFill>
                <a:blip r:embed="rId10"/>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Oval 77">
                <a:extLst>
                  <a:ext uri="{FF2B5EF4-FFF2-40B4-BE49-F238E27FC236}">
                    <a16:creationId xmlns:a16="http://schemas.microsoft.com/office/drawing/2014/main" id="{15842480-5C8E-D447-8036-5263178D7B23}"/>
                  </a:ext>
                </a:extLst>
              </p:cNvPr>
              <p:cNvSpPr/>
              <p:nvPr/>
            </p:nvSpPr>
            <p:spPr>
              <a:xfrm>
                <a:off x="4000465" y="4932625"/>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algn="ctr" defTabSz="175564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Palatino"/>
                            </a:rPr>
                          </m:ctrlPr>
                        </m:sSubSupPr>
                        <m:e>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h</m:t>
                          </m:r>
                        </m:e>
                        <m:sub>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3</m:t>
                          </m:r>
                        </m:sub>
                        <m:sup>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𝑖</m:t>
                          </m:r>
                        </m:sup>
                      </m:sSubSup>
                    </m:oMath>
                  </m:oMathPara>
                </a14:m>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sym typeface="Palatino"/>
                </a:endParaRPr>
              </a:p>
            </p:txBody>
          </p:sp>
        </mc:Choice>
        <mc:Fallback xmlns="">
          <p:sp>
            <p:nvSpPr>
              <p:cNvPr id="78" name="Oval 77">
                <a:extLst>
                  <a:ext uri="{FF2B5EF4-FFF2-40B4-BE49-F238E27FC236}">
                    <a16:creationId xmlns:a16="http://schemas.microsoft.com/office/drawing/2014/main" id="{15842480-5C8E-D447-8036-5263178D7B23}"/>
                  </a:ext>
                </a:extLst>
              </p:cNvPr>
              <p:cNvSpPr>
                <a:spLocks noRot="1" noChangeAspect="1" noMove="1" noResize="1" noEditPoints="1" noAdjustHandles="1" noChangeArrowheads="1" noChangeShapeType="1" noTextEdit="1"/>
              </p:cNvSpPr>
              <p:nvPr/>
            </p:nvSpPr>
            <p:spPr>
              <a:xfrm>
                <a:off x="4000465" y="4932625"/>
                <a:ext cx="411457" cy="411457"/>
              </a:xfrm>
              <a:prstGeom prst="ellipse">
                <a:avLst/>
              </a:prstGeom>
              <a:blipFill>
                <a:blip r:embed="rId11"/>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Oval 78">
                <a:extLst>
                  <a:ext uri="{FF2B5EF4-FFF2-40B4-BE49-F238E27FC236}">
                    <a16:creationId xmlns:a16="http://schemas.microsoft.com/office/drawing/2014/main" id="{AA0D379B-6C7A-0A4C-B1B0-116D40FA2156}"/>
                  </a:ext>
                </a:extLst>
              </p:cNvPr>
              <p:cNvSpPr/>
              <p:nvPr/>
            </p:nvSpPr>
            <p:spPr>
              <a:xfrm>
                <a:off x="4004299" y="5424770"/>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algn="ctr" defTabSz="175564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Palatino"/>
                            </a:rPr>
                          </m:ctrlPr>
                        </m:sSubSupPr>
                        <m:e>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h</m:t>
                          </m:r>
                        </m:e>
                        <m:sub>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4</m:t>
                          </m:r>
                        </m:sub>
                        <m:sup>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𝑖</m:t>
                          </m:r>
                        </m:sup>
                      </m:sSubSup>
                    </m:oMath>
                  </m:oMathPara>
                </a14:m>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sym typeface="Palatino"/>
                </a:endParaRPr>
              </a:p>
            </p:txBody>
          </p:sp>
        </mc:Choice>
        <mc:Fallback xmlns="">
          <p:sp>
            <p:nvSpPr>
              <p:cNvPr id="79" name="Oval 78">
                <a:extLst>
                  <a:ext uri="{FF2B5EF4-FFF2-40B4-BE49-F238E27FC236}">
                    <a16:creationId xmlns:a16="http://schemas.microsoft.com/office/drawing/2014/main" id="{AA0D379B-6C7A-0A4C-B1B0-116D40FA2156}"/>
                  </a:ext>
                </a:extLst>
              </p:cNvPr>
              <p:cNvSpPr>
                <a:spLocks noRot="1" noChangeAspect="1" noMove="1" noResize="1" noEditPoints="1" noAdjustHandles="1" noChangeArrowheads="1" noChangeShapeType="1" noTextEdit="1"/>
              </p:cNvSpPr>
              <p:nvPr/>
            </p:nvSpPr>
            <p:spPr>
              <a:xfrm>
                <a:off x="4004299" y="5424770"/>
                <a:ext cx="411457" cy="411457"/>
              </a:xfrm>
              <a:prstGeom prst="ellipse">
                <a:avLst/>
              </a:prstGeom>
              <a:blipFill>
                <a:blip r:embed="rId12"/>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val 80">
                <a:extLst>
                  <a:ext uri="{FF2B5EF4-FFF2-40B4-BE49-F238E27FC236}">
                    <a16:creationId xmlns:a16="http://schemas.microsoft.com/office/drawing/2014/main" id="{C0C46127-C0CB-D647-8F54-558420EBE15D}"/>
                  </a:ext>
                </a:extLst>
              </p:cNvPr>
              <p:cNvSpPr/>
              <p:nvPr/>
            </p:nvSpPr>
            <p:spPr>
              <a:xfrm>
                <a:off x="7359513" y="4724358"/>
                <a:ext cx="411457" cy="411457"/>
              </a:xfrm>
              <a:prstGeom prst="ellipse">
                <a:avLst/>
              </a:prstGeom>
              <a:solidFill>
                <a:srgbClr val="FF85FF"/>
              </a:solidFill>
              <a:ln w="12700" cap="flat" cmpd="sng" algn="ctr">
                <a:solidFill>
                  <a:sysClr val="windowText" lastClr="000000"/>
                </a:solidFill>
                <a:prstDash val="solid"/>
                <a:miter lim="800000"/>
              </a:ln>
              <a:effectLst/>
            </p:spPr>
            <p:txBody>
              <a:bodyPr lIns="0" tIns="0" rIns="0" bIns="0" rtlCol="0" anchor="ctr"/>
              <a:lstStyle/>
              <a:p>
                <a:pPr marL="0" marR="0" lvl="0" indent="0" algn="just" defTabSz="175564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sym typeface="Palatino"/>
                            </a:rPr>
                          </m:ctrlPr>
                        </m:sSubPr>
                        <m:e>
                          <m:r>
                            <a:rPr kumimoji="0" lang="en-US" sz="1800" b="0" i="1" u="none" strike="noStrike" kern="1200" cap="none" spc="0" normalizeH="0" baseline="0" noProof="0" dirty="0" smtClean="0">
                              <a:ln>
                                <a:noFill/>
                              </a:ln>
                              <a:solidFill>
                                <a:prstClr val="black"/>
                              </a:solidFill>
                              <a:effectLst/>
                              <a:uLnTx/>
                              <a:uFillTx/>
                              <a:latin typeface="Cambria Math" charset="0"/>
                              <a:ea typeface="+mn-ea"/>
                              <a:cs typeface="+mn-cs"/>
                              <a:sym typeface="Palatino"/>
                            </a:rPr>
                            <m:t>𝑒</m:t>
                          </m:r>
                        </m:e>
                        <m:sub>
                          <m:r>
                            <a:rPr kumimoji="0" lang="en-US" sz="1800" b="0" i="1" u="none" strike="noStrike" kern="1200" cap="none" spc="0" normalizeH="0" baseline="0" noProof="0" dirty="0" smtClean="0">
                              <a:ln>
                                <a:noFill/>
                              </a:ln>
                              <a:solidFill>
                                <a:prstClr val="black"/>
                              </a:solidFill>
                              <a:effectLst/>
                              <a:uLnTx/>
                              <a:uFillTx/>
                              <a:latin typeface="Cambria Math" charset="0"/>
                              <a:ea typeface="+mn-ea"/>
                              <a:cs typeface="+mn-cs"/>
                              <a:sym typeface="Palatino"/>
                            </a:rPr>
                            <m:t>𝑗</m:t>
                          </m:r>
                        </m:sub>
                      </m:sSub>
                    </m:oMath>
                  </m:oMathPara>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Palatino"/>
                </a:endParaRPr>
              </a:p>
            </p:txBody>
          </p:sp>
        </mc:Choice>
        <mc:Fallback xmlns="">
          <p:sp>
            <p:nvSpPr>
              <p:cNvPr id="81" name="Oval 80">
                <a:extLst>
                  <a:ext uri="{FF2B5EF4-FFF2-40B4-BE49-F238E27FC236}">
                    <a16:creationId xmlns:a16="http://schemas.microsoft.com/office/drawing/2014/main" id="{C0C46127-C0CB-D647-8F54-558420EBE15D}"/>
                  </a:ext>
                </a:extLst>
              </p:cNvPr>
              <p:cNvSpPr>
                <a:spLocks noRot="1" noChangeAspect="1" noMove="1" noResize="1" noEditPoints="1" noAdjustHandles="1" noChangeArrowheads="1" noChangeShapeType="1" noTextEdit="1"/>
              </p:cNvSpPr>
              <p:nvPr/>
            </p:nvSpPr>
            <p:spPr>
              <a:xfrm>
                <a:off x="7359513" y="4724358"/>
                <a:ext cx="411457" cy="411457"/>
              </a:xfrm>
              <a:prstGeom prst="ellipse">
                <a:avLst/>
              </a:prstGeom>
              <a:blipFill>
                <a:blip r:embed="rId13"/>
                <a:stretch>
                  <a:fillRect b="-5882"/>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Oval 81">
                <a:extLst>
                  <a:ext uri="{FF2B5EF4-FFF2-40B4-BE49-F238E27FC236}">
                    <a16:creationId xmlns:a16="http://schemas.microsoft.com/office/drawing/2014/main" id="{3BECC1F7-990D-6C4C-9EC2-5BD7AC25BDB8}"/>
                  </a:ext>
                </a:extLst>
              </p:cNvPr>
              <p:cNvSpPr/>
              <p:nvPr/>
            </p:nvSpPr>
            <p:spPr>
              <a:xfrm>
                <a:off x="5309993" y="3954217"/>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algn="ctr" defTabSz="175564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Palatino"/>
                            </a:rPr>
                          </m:ctrlPr>
                        </m:sSubSup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sym typeface="Palatino"/>
                            </a:rPr>
                            <m:t>h</m:t>
                          </m:r>
                        </m:e>
                        <m:sub>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sym typeface="Palatino"/>
                            </a:rPr>
                            <m:t>1</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sym typeface="Palatino"/>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sym typeface="Palatino"/>
                            </a:rPr>
                            <m:t>+1</m:t>
                          </m:r>
                        </m:sup>
                      </m:sSubSup>
                    </m:oMath>
                  </m:oMathPara>
                </a14:m>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sym typeface="Palatino"/>
                </a:endParaRPr>
              </a:p>
            </p:txBody>
          </p:sp>
        </mc:Choice>
        <mc:Fallback xmlns="">
          <p:sp>
            <p:nvSpPr>
              <p:cNvPr id="82" name="Oval 81">
                <a:extLst>
                  <a:ext uri="{FF2B5EF4-FFF2-40B4-BE49-F238E27FC236}">
                    <a16:creationId xmlns:a16="http://schemas.microsoft.com/office/drawing/2014/main" id="{3BECC1F7-990D-6C4C-9EC2-5BD7AC25BDB8}"/>
                  </a:ext>
                </a:extLst>
              </p:cNvPr>
              <p:cNvSpPr>
                <a:spLocks noRot="1" noChangeAspect="1" noMove="1" noResize="1" noEditPoints="1" noAdjustHandles="1" noChangeArrowheads="1" noChangeShapeType="1" noTextEdit="1"/>
              </p:cNvSpPr>
              <p:nvPr/>
            </p:nvSpPr>
            <p:spPr>
              <a:xfrm>
                <a:off x="5309993" y="3954217"/>
                <a:ext cx="411457" cy="411457"/>
              </a:xfrm>
              <a:prstGeom prst="ellipse">
                <a:avLst/>
              </a:prstGeom>
              <a:blipFill>
                <a:blip r:embed="rId14"/>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Oval 82">
                <a:extLst>
                  <a:ext uri="{FF2B5EF4-FFF2-40B4-BE49-F238E27FC236}">
                    <a16:creationId xmlns:a16="http://schemas.microsoft.com/office/drawing/2014/main" id="{9C1CB65E-1EC0-AE45-B840-5FD66ADD572D}"/>
                  </a:ext>
                </a:extLst>
              </p:cNvPr>
              <p:cNvSpPr/>
              <p:nvPr/>
            </p:nvSpPr>
            <p:spPr>
              <a:xfrm>
                <a:off x="5313585" y="4452203"/>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algn="ctr" defTabSz="175564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Palatino"/>
                            </a:rPr>
                          </m:ctrlPr>
                        </m:sSubSup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sym typeface="Palatino"/>
                            </a:rPr>
                            <m:t>h</m:t>
                          </m:r>
                        </m:e>
                        <m:sub>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sym typeface="Palatino"/>
                            </a:rPr>
                            <m:t>2</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sym typeface="Palatino"/>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sym typeface="Palatino"/>
                            </a:rPr>
                            <m:t>+1</m:t>
                          </m:r>
                        </m:sup>
                      </m:sSubSup>
                    </m:oMath>
                  </m:oMathPara>
                </a14:m>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sym typeface="Palatino"/>
                </a:endParaRPr>
              </a:p>
            </p:txBody>
          </p:sp>
        </mc:Choice>
        <mc:Fallback xmlns="">
          <p:sp>
            <p:nvSpPr>
              <p:cNvPr id="83" name="Oval 82">
                <a:extLst>
                  <a:ext uri="{FF2B5EF4-FFF2-40B4-BE49-F238E27FC236}">
                    <a16:creationId xmlns:a16="http://schemas.microsoft.com/office/drawing/2014/main" id="{9C1CB65E-1EC0-AE45-B840-5FD66ADD572D}"/>
                  </a:ext>
                </a:extLst>
              </p:cNvPr>
              <p:cNvSpPr>
                <a:spLocks noRot="1" noChangeAspect="1" noMove="1" noResize="1" noEditPoints="1" noAdjustHandles="1" noChangeArrowheads="1" noChangeShapeType="1" noTextEdit="1"/>
              </p:cNvSpPr>
              <p:nvPr/>
            </p:nvSpPr>
            <p:spPr>
              <a:xfrm>
                <a:off x="5313585" y="4452203"/>
                <a:ext cx="411457" cy="411457"/>
              </a:xfrm>
              <a:prstGeom prst="ellipse">
                <a:avLst/>
              </a:prstGeom>
              <a:blipFill>
                <a:blip r:embed="rId15"/>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Oval 83">
                <a:extLst>
                  <a:ext uri="{FF2B5EF4-FFF2-40B4-BE49-F238E27FC236}">
                    <a16:creationId xmlns:a16="http://schemas.microsoft.com/office/drawing/2014/main" id="{C79AF90E-BF22-C041-A96A-FD55AEF5D62C}"/>
                  </a:ext>
                </a:extLst>
              </p:cNvPr>
              <p:cNvSpPr/>
              <p:nvPr/>
            </p:nvSpPr>
            <p:spPr>
              <a:xfrm>
                <a:off x="5306536" y="4932624"/>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algn="ctr" defTabSz="175564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Palatino"/>
                            </a:rPr>
                          </m:ctrlPr>
                        </m:sSubSup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sym typeface="Palatino"/>
                            </a:rPr>
                            <m:t>h</m:t>
                          </m:r>
                        </m:e>
                        <m:sub>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sym typeface="Palatino"/>
                            </a:rPr>
                            <m:t>3</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sym typeface="Palatino"/>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sym typeface="Palatino"/>
                            </a:rPr>
                            <m:t>+1</m:t>
                          </m:r>
                        </m:sup>
                      </m:sSubSup>
                    </m:oMath>
                  </m:oMathPara>
                </a14:m>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sym typeface="Palatino"/>
                </a:endParaRPr>
              </a:p>
            </p:txBody>
          </p:sp>
        </mc:Choice>
        <mc:Fallback xmlns="">
          <p:sp>
            <p:nvSpPr>
              <p:cNvPr id="84" name="Oval 83">
                <a:extLst>
                  <a:ext uri="{FF2B5EF4-FFF2-40B4-BE49-F238E27FC236}">
                    <a16:creationId xmlns:a16="http://schemas.microsoft.com/office/drawing/2014/main" id="{C79AF90E-BF22-C041-A96A-FD55AEF5D62C}"/>
                  </a:ext>
                </a:extLst>
              </p:cNvPr>
              <p:cNvSpPr>
                <a:spLocks noRot="1" noChangeAspect="1" noMove="1" noResize="1" noEditPoints="1" noAdjustHandles="1" noChangeArrowheads="1" noChangeShapeType="1" noTextEdit="1"/>
              </p:cNvSpPr>
              <p:nvPr/>
            </p:nvSpPr>
            <p:spPr>
              <a:xfrm>
                <a:off x="5306536" y="4932624"/>
                <a:ext cx="411457" cy="411457"/>
              </a:xfrm>
              <a:prstGeom prst="ellipse">
                <a:avLst/>
              </a:prstGeom>
              <a:blipFill>
                <a:blip r:embed="rId16"/>
                <a:stretch>
                  <a:fillRect r="-2941"/>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val 84">
                <a:extLst>
                  <a:ext uri="{FF2B5EF4-FFF2-40B4-BE49-F238E27FC236}">
                    <a16:creationId xmlns:a16="http://schemas.microsoft.com/office/drawing/2014/main" id="{2B4B9592-66A2-BA41-A87B-06CE741222B7}"/>
                  </a:ext>
                </a:extLst>
              </p:cNvPr>
              <p:cNvSpPr/>
              <p:nvPr/>
            </p:nvSpPr>
            <p:spPr>
              <a:xfrm>
                <a:off x="5313585" y="5422593"/>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algn="ctr" defTabSz="175564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Palatino"/>
                            </a:rPr>
                          </m:ctrlPr>
                        </m:sSubSup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sym typeface="Palatino"/>
                            </a:rPr>
                            <m:t>h</m:t>
                          </m:r>
                        </m:e>
                        <m:sub>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sym typeface="Palatino"/>
                            </a:rPr>
                            <m:t>4</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sym typeface="Palatino"/>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sym typeface="Palatino"/>
                            </a:rPr>
                            <m:t>+1</m:t>
                          </m:r>
                        </m:sup>
                      </m:sSubSup>
                    </m:oMath>
                  </m:oMathPara>
                </a14:m>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sym typeface="Palatino"/>
                </a:endParaRPr>
              </a:p>
            </p:txBody>
          </p:sp>
        </mc:Choice>
        <mc:Fallback xmlns="">
          <p:sp>
            <p:nvSpPr>
              <p:cNvPr id="85" name="Oval 84">
                <a:extLst>
                  <a:ext uri="{FF2B5EF4-FFF2-40B4-BE49-F238E27FC236}">
                    <a16:creationId xmlns:a16="http://schemas.microsoft.com/office/drawing/2014/main" id="{2B4B9592-66A2-BA41-A87B-06CE741222B7}"/>
                  </a:ext>
                </a:extLst>
              </p:cNvPr>
              <p:cNvSpPr>
                <a:spLocks noRot="1" noChangeAspect="1" noMove="1" noResize="1" noEditPoints="1" noAdjustHandles="1" noChangeArrowheads="1" noChangeShapeType="1" noTextEdit="1"/>
              </p:cNvSpPr>
              <p:nvPr/>
            </p:nvSpPr>
            <p:spPr>
              <a:xfrm>
                <a:off x="5313585" y="5422593"/>
                <a:ext cx="411457" cy="411457"/>
              </a:xfrm>
              <a:prstGeom prst="ellipse">
                <a:avLst/>
              </a:prstGeom>
              <a:blipFill>
                <a:blip r:embed="rId17"/>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sp>
        <p:nvSpPr>
          <p:cNvPr id="93" name="TextBox 92">
            <a:extLst>
              <a:ext uri="{FF2B5EF4-FFF2-40B4-BE49-F238E27FC236}">
                <a16:creationId xmlns:a16="http://schemas.microsoft.com/office/drawing/2014/main" id="{5DF22B9F-025D-984F-BA00-5FC69B104157}"/>
              </a:ext>
            </a:extLst>
          </p:cNvPr>
          <p:cNvSpPr txBox="1"/>
          <p:nvPr/>
        </p:nvSpPr>
        <p:spPr>
          <a:xfrm>
            <a:off x="5816752" y="4670354"/>
            <a:ext cx="476629" cy="413043"/>
          </a:xfrm>
          <a:prstGeom prst="rect">
            <a:avLst/>
          </a:prstGeom>
          <a:noFill/>
        </p:spPr>
        <p:txBody>
          <a:bodyPr wrap="square" rtlCol="0">
            <a:spAutoFit/>
          </a:bodyPr>
          <a:lstStyle/>
          <a:p>
            <a:pPr marL="0" marR="0" lvl="0" indent="0" algn="l" defTabSz="17556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sym typeface="Palatino"/>
              </a:rPr>
              <a:t>…</a:t>
            </a:r>
            <a:endParaRPr kumimoji="0" lang="en-US" sz="1600" b="1"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sym typeface="Palatino"/>
            </a:endParaRPr>
          </a:p>
        </p:txBody>
      </p:sp>
      <p:grpSp>
        <p:nvGrpSpPr>
          <p:cNvPr id="9" name="Group 8">
            <a:extLst>
              <a:ext uri="{FF2B5EF4-FFF2-40B4-BE49-F238E27FC236}">
                <a16:creationId xmlns:a16="http://schemas.microsoft.com/office/drawing/2014/main" id="{25DBC43F-EB5D-6B4F-A5CB-1461D92FA032}"/>
              </a:ext>
            </a:extLst>
          </p:cNvPr>
          <p:cNvGrpSpPr/>
          <p:nvPr/>
        </p:nvGrpSpPr>
        <p:grpSpPr>
          <a:xfrm>
            <a:off x="6335644" y="3965328"/>
            <a:ext cx="567505" cy="2294321"/>
            <a:chOff x="6335644" y="3965328"/>
            <a:chExt cx="567505" cy="2294321"/>
          </a:xfrm>
        </p:grpSpPr>
        <mc:AlternateContent xmlns:mc="http://schemas.openxmlformats.org/markup-compatibility/2006" xmlns:a14="http://schemas.microsoft.com/office/drawing/2010/main">
          <mc:Choice Requires="a14">
            <p:sp>
              <p:nvSpPr>
                <p:cNvPr id="94" name="Oval 93">
                  <a:extLst>
                    <a:ext uri="{FF2B5EF4-FFF2-40B4-BE49-F238E27FC236}">
                      <a16:creationId xmlns:a16="http://schemas.microsoft.com/office/drawing/2014/main" id="{6222CBB6-F7FE-0741-8CDD-4A519AE4FD6D}"/>
                    </a:ext>
                  </a:extLst>
                </p:cNvPr>
                <p:cNvSpPr/>
                <p:nvPr/>
              </p:nvSpPr>
              <p:spPr>
                <a:xfrm>
                  <a:off x="6339101" y="3965328"/>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algn="ctr" defTabSz="175564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Palatino"/>
                              </a:rPr>
                            </m:ctrlPr>
                          </m:sSubSupPr>
                          <m:e>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h</m:t>
                            </m:r>
                          </m:e>
                          <m:sub>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1</m:t>
                            </m:r>
                          </m:sub>
                          <m:sup>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𝑙</m:t>
                            </m:r>
                          </m:sup>
                        </m:sSubSup>
                      </m:oMath>
                    </m:oMathPara>
                  </a14:m>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sym typeface="Palatino"/>
                  </a:endParaRPr>
                </a:p>
              </p:txBody>
            </p:sp>
          </mc:Choice>
          <mc:Fallback xmlns="">
            <p:sp>
              <p:nvSpPr>
                <p:cNvPr id="94" name="Oval 93">
                  <a:extLst>
                    <a:ext uri="{FF2B5EF4-FFF2-40B4-BE49-F238E27FC236}">
                      <a16:creationId xmlns:a16="http://schemas.microsoft.com/office/drawing/2014/main" id="{6222CBB6-F7FE-0741-8CDD-4A519AE4FD6D}"/>
                    </a:ext>
                  </a:extLst>
                </p:cNvPr>
                <p:cNvSpPr>
                  <a:spLocks noRot="1" noChangeAspect="1" noMove="1" noResize="1" noEditPoints="1" noAdjustHandles="1" noChangeArrowheads="1" noChangeShapeType="1" noTextEdit="1"/>
                </p:cNvSpPr>
                <p:nvPr/>
              </p:nvSpPr>
              <p:spPr>
                <a:xfrm>
                  <a:off x="6339101" y="3965328"/>
                  <a:ext cx="411457" cy="411457"/>
                </a:xfrm>
                <a:prstGeom prst="ellipse">
                  <a:avLst/>
                </a:prstGeom>
                <a:blipFill>
                  <a:blip r:embed="rId18"/>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Oval 94">
                  <a:extLst>
                    <a:ext uri="{FF2B5EF4-FFF2-40B4-BE49-F238E27FC236}">
                      <a16:creationId xmlns:a16="http://schemas.microsoft.com/office/drawing/2014/main" id="{50923568-CA0E-344D-94B7-C2E81F101978}"/>
                    </a:ext>
                  </a:extLst>
                </p:cNvPr>
                <p:cNvSpPr/>
                <p:nvPr/>
              </p:nvSpPr>
              <p:spPr>
                <a:xfrm>
                  <a:off x="6342693" y="4463315"/>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algn="ctr" defTabSz="175564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Palatino"/>
                              </a:rPr>
                            </m:ctrlPr>
                          </m:sSubSupPr>
                          <m:e>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h</m:t>
                            </m:r>
                          </m:e>
                          <m:sub>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2</m:t>
                            </m:r>
                          </m:sub>
                          <m:sup>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𝑙</m:t>
                            </m:r>
                          </m:sup>
                        </m:sSubSup>
                      </m:oMath>
                    </m:oMathPara>
                  </a14:m>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sym typeface="Palatino"/>
                  </a:endParaRPr>
                </a:p>
              </p:txBody>
            </p:sp>
          </mc:Choice>
          <mc:Fallback xmlns="">
            <p:sp>
              <p:nvSpPr>
                <p:cNvPr id="95" name="Oval 94">
                  <a:extLst>
                    <a:ext uri="{FF2B5EF4-FFF2-40B4-BE49-F238E27FC236}">
                      <a16:creationId xmlns:a16="http://schemas.microsoft.com/office/drawing/2014/main" id="{50923568-CA0E-344D-94B7-C2E81F101978}"/>
                    </a:ext>
                  </a:extLst>
                </p:cNvPr>
                <p:cNvSpPr>
                  <a:spLocks noRot="1" noChangeAspect="1" noMove="1" noResize="1" noEditPoints="1" noAdjustHandles="1" noChangeArrowheads="1" noChangeShapeType="1" noTextEdit="1"/>
                </p:cNvSpPr>
                <p:nvPr/>
              </p:nvSpPr>
              <p:spPr>
                <a:xfrm>
                  <a:off x="6342693" y="4463315"/>
                  <a:ext cx="411457" cy="411457"/>
                </a:xfrm>
                <a:prstGeom prst="ellipse">
                  <a:avLst/>
                </a:prstGeom>
                <a:blipFill>
                  <a:blip r:embed="rId19"/>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Oval 95">
                  <a:extLst>
                    <a:ext uri="{FF2B5EF4-FFF2-40B4-BE49-F238E27FC236}">
                      <a16:creationId xmlns:a16="http://schemas.microsoft.com/office/drawing/2014/main" id="{5235EB2B-F238-8144-82E3-BDDFB8DECEAE}"/>
                    </a:ext>
                  </a:extLst>
                </p:cNvPr>
                <p:cNvSpPr/>
                <p:nvPr/>
              </p:nvSpPr>
              <p:spPr>
                <a:xfrm>
                  <a:off x="6335644" y="4943736"/>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algn="ctr" defTabSz="175564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Palatino"/>
                              </a:rPr>
                            </m:ctrlPr>
                          </m:sSubSupPr>
                          <m:e>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h</m:t>
                            </m:r>
                          </m:e>
                          <m:sub>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3</m:t>
                            </m:r>
                          </m:sub>
                          <m:sup>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𝑙</m:t>
                            </m:r>
                          </m:sup>
                        </m:sSubSup>
                      </m:oMath>
                    </m:oMathPara>
                  </a14:m>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sym typeface="Palatino"/>
                  </a:endParaRPr>
                </a:p>
              </p:txBody>
            </p:sp>
          </mc:Choice>
          <mc:Fallback xmlns="">
            <p:sp>
              <p:nvSpPr>
                <p:cNvPr id="96" name="Oval 95">
                  <a:extLst>
                    <a:ext uri="{FF2B5EF4-FFF2-40B4-BE49-F238E27FC236}">
                      <a16:creationId xmlns:a16="http://schemas.microsoft.com/office/drawing/2014/main" id="{5235EB2B-F238-8144-82E3-BDDFB8DECEAE}"/>
                    </a:ext>
                  </a:extLst>
                </p:cNvPr>
                <p:cNvSpPr>
                  <a:spLocks noRot="1" noChangeAspect="1" noMove="1" noResize="1" noEditPoints="1" noAdjustHandles="1" noChangeArrowheads="1" noChangeShapeType="1" noTextEdit="1"/>
                </p:cNvSpPr>
                <p:nvPr/>
              </p:nvSpPr>
              <p:spPr>
                <a:xfrm>
                  <a:off x="6335644" y="4943736"/>
                  <a:ext cx="411457" cy="411457"/>
                </a:xfrm>
                <a:prstGeom prst="ellipse">
                  <a:avLst/>
                </a:prstGeom>
                <a:blipFill>
                  <a:blip r:embed="rId20"/>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Oval 96">
                  <a:extLst>
                    <a:ext uri="{FF2B5EF4-FFF2-40B4-BE49-F238E27FC236}">
                      <a16:creationId xmlns:a16="http://schemas.microsoft.com/office/drawing/2014/main" id="{0A0D4F23-C953-F444-940E-7681DB6E55F9}"/>
                    </a:ext>
                  </a:extLst>
                </p:cNvPr>
                <p:cNvSpPr/>
                <p:nvPr/>
              </p:nvSpPr>
              <p:spPr>
                <a:xfrm>
                  <a:off x="6342693" y="5409702"/>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algn="ctr" defTabSz="175564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Palatino"/>
                              </a:rPr>
                            </m:ctrlPr>
                          </m:sSubSupPr>
                          <m:e>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h</m:t>
                            </m:r>
                          </m:e>
                          <m:sub>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4</m:t>
                            </m:r>
                          </m:sub>
                          <m:sup>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𝑙</m:t>
                            </m:r>
                          </m:sup>
                        </m:sSubSup>
                      </m:oMath>
                    </m:oMathPara>
                  </a14:m>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sym typeface="Palatino"/>
                  </a:endParaRPr>
                </a:p>
              </p:txBody>
            </p:sp>
          </mc:Choice>
          <mc:Fallback xmlns="">
            <p:sp>
              <p:nvSpPr>
                <p:cNvPr id="97" name="Oval 96">
                  <a:extLst>
                    <a:ext uri="{FF2B5EF4-FFF2-40B4-BE49-F238E27FC236}">
                      <a16:creationId xmlns:a16="http://schemas.microsoft.com/office/drawing/2014/main" id="{0A0D4F23-C953-F444-940E-7681DB6E55F9}"/>
                    </a:ext>
                  </a:extLst>
                </p:cNvPr>
                <p:cNvSpPr>
                  <a:spLocks noRot="1" noChangeAspect="1" noMove="1" noResize="1" noEditPoints="1" noAdjustHandles="1" noChangeArrowheads="1" noChangeShapeType="1" noTextEdit="1"/>
                </p:cNvSpPr>
                <p:nvPr/>
              </p:nvSpPr>
              <p:spPr>
                <a:xfrm>
                  <a:off x="6342693" y="5409702"/>
                  <a:ext cx="411457" cy="411457"/>
                </a:xfrm>
                <a:prstGeom prst="ellipse">
                  <a:avLst/>
                </a:prstGeom>
                <a:blipFill>
                  <a:blip r:embed="rId21"/>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sp>
          <p:nvSpPr>
            <p:cNvPr id="102" name="TextBox 101">
              <a:extLst>
                <a:ext uri="{FF2B5EF4-FFF2-40B4-BE49-F238E27FC236}">
                  <a16:creationId xmlns:a16="http://schemas.microsoft.com/office/drawing/2014/main" id="{06B30164-C38A-7944-9099-142BF6B8AE29}"/>
                </a:ext>
              </a:extLst>
            </p:cNvPr>
            <p:cNvSpPr txBox="1"/>
            <p:nvPr/>
          </p:nvSpPr>
          <p:spPr>
            <a:xfrm>
              <a:off x="6358371" y="5881026"/>
              <a:ext cx="544778" cy="378623"/>
            </a:xfrm>
            <a:prstGeom prst="rect">
              <a:avLst/>
            </a:prstGeom>
            <a:noFill/>
          </p:spPr>
          <p:txBody>
            <a:bodyPr wrap="square" rtlCol="0">
              <a:spAutoFit/>
            </a:bodyPr>
            <a:lstStyle/>
            <a:p>
              <a:pPr marL="0" marR="0" lvl="0" indent="0" algn="l" defTabSz="1755648"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sym typeface="Palatino"/>
                </a:rPr>
                <a:t>l</a:t>
              </a:r>
              <a:r>
                <a:rPr kumimoji="0" lang="en-US" sz="1600" b="0" i="1" u="none" strike="noStrike" kern="1200" cap="none" spc="0" normalizeH="0" baseline="0" noProof="0" dirty="0">
                  <a:ln>
                    <a:noFill/>
                  </a:ln>
                  <a:solidFill>
                    <a:prstClr val="black"/>
                  </a:solidFill>
                  <a:effectLst/>
                  <a:uLnTx/>
                  <a:uFillTx/>
                  <a:latin typeface="Arial" charset="0"/>
                  <a:ea typeface="Arial" charset="0"/>
                  <a:cs typeface="Arial" charset="0"/>
                  <a:sym typeface="Palatino"/>
                </a:rPr>
                <a:t>-</a:t>
              </a:r>
              <a:r>
                <a:rPr kumimoji="0" lang="en-US" sz="1600" b="0" i="0" u="none" strike="noStrike" kern="1200" cap="none" spc="0" normalizeH="0" baseline="0" noProof="0" dirty="0" err="1">
                  <a:ln>
                    <a:noFill/>
                  </a:ln>
                  <a:solidFill>
                    <a:prstClr val="black"/>
                  </a:solidFill>
                  <a:effectLst/>
                  <a:uLnTx/>
                  <a:uFillTx/>
                  <a:latin typeface="Arial" charset="0"/>
                  <a:ea typeface="Arial" charset="0"/>
                  <a:cs typeface="Arial" charset="0"/>
                  <a:sym typeface="Palatino"/>
                </a:rPr>
                <a:t>th</a:t>
              </a:r>
              <a:endPar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sym typeface="Palatino"/>
              </a:endParaRPr>
            </a:p>
          </p:txBody>
        </p:sp>
      </p:grpSp>
      <p:grpSp>
        <p:nvGrpSpPr>
          <p:cNvPr id="8" name="Group 7">
            <a:extLst>
              <a:ext uri="{FF2B5EF4-FFF2-40B4-BE49-F238E27FC236}">
                <a16:creationId xmlns:a16="http://schemas.microsoft.com/office/drawing/2014/main" id="{66C5CC46-AF84-BF4B-948B-114B60A767D3}"/>
              </a:ext>
            </a:extLst>
          </p:cNvPr>
          <p:cNvGrpSpPr/>
          <p:nvPr/>
        </p:nvGrpSpPr>
        <p:grpSpPr>
          <a:xfrm>
            <a:off x="3479313" y="4062480"/>
            <a:ext cx="365452" cy="1684365"/>
            <a:chOff x="3479313" y="4062480"/>
            <a:chExt cx="365452" cy="1684365"/>
          </a:xfrm>
        </p:grpSpPr>
        <p:cxnSp>
          <p:nvCxnSpPr>
            <p:cNvPr id="74" name="Straight Connector 73">
              <a:extLst>
                <a:ext uri="{FF2B5EF4-FFF2-40B4-BE49-F238E27FC236}">
                  <a16:creationId xmlns:a16="http://schemas.microsoft.com/office/drawing/2014/main" id="{57DB40D8-186E-0444-90B3-8CFBBBB15A4B}"/>
                </a:ext>
              </a:extLst>
            </p:cNvPr>
            <p:cNvCxnSpPr/>
            <p:nvPr/>
          </p:nvCxnSpPr>
          <p:spPr>
            <a:xfrm>
              <a:off x="3662039" y="4062480"/>
              <a:ext cx="0" cy="1684365"/>
            </a:xfrm>
            <a:prstGeom prst="line">
              <a:avLst/>
            </a:prstGeom>
            <a:noFill/>
            <a:ln w="19050" cap="flat" cmpd="sng" algn="ctr">
              <a:solidFill>
                <a:sysClr val="windowText" lastClr="000000"/>
              </a:solidFill>
              <a:prstDash val="dash"/>
              <a:miter lim="800000"/>
            </a:ln>
            <a:effectLst/>
          </p:spPr>
        </p:cxnSp>
        <p:sp>
          <p:nvSpPr>
            <p:cNvPr id="103" name="Right Arrow 102">
              <a:extLst>
                <a:ext uri="{FF2B5EF4-FFF2-40B4-BE49-F238E27FC236}">
                  <a16:creationId xmlns:a16="http://schemas.microsoft.com/office/drawing/2014/main" id="{8BA3F005-55BF-7D41-A8BE-95A74F14F24C}"/>
                </a:ext>
              </a:extLst>
            </p:cNvPr>
            <p:cNvSpPr/>
            <p:nvPr/>
          </p:nvSpPr>
          <p:spPr>
            <a:xfrm>
              <a:off x="3479313" y="4866081"/>
              <a:ext cx="365452" cy="128009"/>
            </a:xfrm>
            <a:prstGeom prst="rightArrow">
              <a:avLst/>
            </a:prstGeom>
            <a:pattFill prst="wdUpDiag">
              <a:fgClr>
                <a:srgbClr val="FF0000"/>
              </a:fgClr>
              <a:bgClr>
                <a:sysClr val="window" lastClr="FFFFFF"/>
              </a:bgClr>
            </a:pattFill>
            <a:ln w="12700" cap="flat" cmpd="sng" algn="ctr">
              <a:solidFill>
                <a:srgbClr val="FF0000"/>
              </a:solidFill>
              <a:prstDash val="solid"/>
              <a:miter lim="800000"/>
            </a:ln>
            <a:effectLst/>
          </p:spPr>
          <p:txBody>
            <a:bodyPr rtlCol="0" anchor="ctr"/>
            <a:lstStyle/>
            <a:p>
              <a:pPr marL="0" marR="0" lvl="0" indent="0" algn="ctr" defTabSz="175564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sym typeface="Palatino"/>
              </a:endParaRPr>
            </a:p>
          </p:txBody>
        </p:sp>
      </p:grpSp>
      <p:grpSp>
        <p:nvGrpSpPr>
          <p:cNvPr id="11" name="Group 10">
            <a:extLst>
              <a:ext uri="{FF2B5EF4-FFF2-40B4-BE49-F238E27FC236}">
                <a16:creationId xmlns:a16="http://schemas.microsoft.com/office/drawing/2014/main" id="{2350010B-23AA-FE4F-999A-68AF7AE53FC6}"/>
              </a:ext>
            </a:extLst>
          </p:cNvPr>
          <p:cNvGrpSpPr/>
          <p:nvPr/>
        </p:nvGrpSpPr>
        <p:grpSpPr>
          <a:xfrm>
            <a:off x="7927205" y="4087904"/>
            <a:ext cx="1294343" cy="2120917"/>
            <a:chOff x="7927205" y="4087904"/>
            <a:chExt cx="1294343" cy="2120917"/>
          </a:xfrm>
        </p:grpSpPr>
        <p:sp>
          <p:nvSpPr>
            <p:cNvPr id="60" name="Rectangle 59">
              <a:extLst>
                <a:ext uri="{FF2B5EF4-FFF2-40B4-BE49-F238E27FC236}">
                  <a16:creationId xmlns:a16="http://schemas.microsoft.com/office/drawing/2014/main" id="{1CF00CF3-BFD1-3643-A2C2-486E800A1E7C}"/>
                </a:ext>
              </a:extLst>
            </p:cNvPr>
            <p:cNvSpPr/>
            <p:nvPr/>
          </p:nvSpPr>
          <p:spPr>
            <a:xfrm>
              <a:off x="8449424" y="4806379"/>
              <a:ext cx="381950" cy="196697"/>
            </a:xfrm>
            <a:prstGeom prst="rect">
              <a:avLst/>
            </a:prstGeom>
            <a:solidFill>
              <a:srgbClr val="0432FF"/>
            </a:solidFill>
            <a:ln w="12700" cap="flat" cmpd="sng" algn="ctr">
              <a:solidFill>
                <a:sysClr val="windowText" lastClr="000000"/>
              </a:solidFill>
              <a:prstDash val="solid"/>
              <a:miter lim="800000"/>
            </a:ln>
            <a:effectLst/>
          </p:spPr>
          <p:txBody>
            <a:bodyPr rtlCol="0" anchor="ctr"/>
            <a:lstStyle/>
            <a:p>
              <a:pPr marL="0" marR="0" lvl="0" indent="0" algn="ctr" defTabSz="17556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Palatino"/>
              </a:endParaRPr>
            </a:p>
          </p:txBody>
        </p:sp>
        <p:sp>
          <p:nvSpPr>
            <p:cNvPr id="61" name="TextBox 60">
              <a:extLst>
                <a:ext uri="{FF2B5EF4-FFF2-40B4-BE49-F238E27FC236}">
                  <a16:creationId xmlns:a16="http://schemas.microsoft.com/office/drawing/2014/main" id="{360557B0-1CDA-0E47-9826-1246AA717554}"/>
                </a:ext>
              </a:extLst>
            </p:cNvPr>
            <p:cNvSpPr txBox="1"/>
            <p:nvPr/>
          </p:nvSpPr>
          <p:spPr>
            <a:xfrm>
              <a:off x="8314172" y="5870267"/>
              <a:ext cx="907376" cy="338554"/>
            </a:xfrm>
            <a:prstGeom prst="rect">
              <a:avLst/>
            </a:prstGeom>
            <a:noFill/>
          </p:spPr>
          <p:txBody>
            <a:bodyPr wrap="square" rtlCol="0">
              <a:spAutoFit/>
            </a:bodyPr>
            <a:lstStyle/>
            <a:p>
              <a:pPr marL="0" marR="0" lvl="0" indent="0" algn="l" defTabSz="17556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14141">
                      <a:lumMod val="50000"/>
                    </a:srgbClr>
                  </a:solidFill>
                  <a:effectLst/>
                  <a:uLnTx/>
                  <a:uFillTx/>
                  <a:latin typeface="Arial" charset="0"/>
                  <a:ea typeface="Arial" charset="0"/>
                  <a:cs typeface="Arial" charset="0"/>
                  <a:sym typeface="Palatino"/>
                </a:rPr>
                <a:t>Label</a:t>
              </a:r>
            </a:p>
          </p:txBody>
        </p:sp>
        <p:cxnSp>
          <p:nvCxnSpPr>
            <p:cNvPr id="80" name="Straight Connector 79">
              <a:extLst>
                <a:ext uri="{FF2B5EF4-FFF2-40B4-BE49-F238E27FC236}">
                  <a16:creationId xmlns:a16="http://schemas.microsoft.com/office/drawing/2014/main" id="{F944141B-5DC4-9C48-8B33-F364A9B6C03D}"/>
                </a:ext>
              </a:extLst>
            </p:cNvPr>
            <p:cNvCxnSpPr/>
            <p:nvPr/>
          </p:nvCxnSpPr>
          <p:spPr>
            <a:xfrm>
              <a:off x="8088125" y="4087904"/>
              <a:ext cx="0" cy="1684365"/>
            </a:xfrm>
            <a:prstGeom prst="line">
              <a:avLst/>
            </a:prstGeom>
            <a:noFill/>
            <a:ln w="19050" cap="flat" cmpd="sng" algn="ctr">
              <a:solidFill>
                <a:sysClr val="windowText" lastClr="000000"/>
              </a:solidFill>
              <a:prstDash val="dash"/>
              <a:miter lim="800000"/>
            </a:ln>
            <a:effectLst/>
          </p:spPr>
        </p:cxnSp>
        <p:sp>
          <p:nvSpPr>
            <p:cNvPr id="104" name="Right Arrow 103">
              <a:extLst>
                <a:ext uri="{FF2B5EF4-FFF2-40B4-BE49-F238E27FC236}">
                  <a16:creationId xmlns:a16="http://schemas.microsoft.com/office/drawing/2014/main" id="{4DC30CFC-82AA-9142-B60A-B700ACF45F2D}"/>
                </a:ext>
              </a:extLst>
            </p:cNvPr>
            <p:cNvSpPr/>
            <p:nvPr/>
          </p:nvSpPr>
          <p:spPr>
            <a:xfrm>
              <a:off x="7927205" y="4758711"/>
              <a:ext cx="365452" cy="128009"/>
            </a:xfrm>
            <a:prstGeom prst="rightArrow">
              <a:avLst/>
            </a:prstGeom>
            <a:pattFill prst="wdUpDiag">
              <a:fgClr>
                <a:srgbClr val="FF0000"/>
              </a:fgClr>
              <a:bgClr>
                <a:sysClr val="window" lastClr="FFFFFF"/>
              </a:bgClr>
            </a:pattFill>
            <a:ln w="12700" cap="flat" cmpd="sng" algn="ctr">
              <a:solidFill>
                <a:srgbClr val="FF0000"/>
              </a:solidFill>
              <a:prstDash val="solid"/>
              <a:miter lim="800000"/>
            </a:ln>
            <a:effectLst/>
          </p:spPr>
          <p:txBody>
            <a:bodyPr rtlCol="0" anchor="ctr"/>
            <a:lstStyle/>
            <a:p>
              <a:pPr marL="0" marR="0" lvl="0" indent="0" algn="ctr" defTabSz="175564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sym typeface="Palatino"/>
              </a:endParaRPr>
            </a:p>
          </p:txBody>
        </p:sp>
      </p:grpSp>
      <p:sp>
        <p:nvSpPr>
          <p:cNvPr id="105" name="Right Arrow 104">
            <a:extLst>
              <a:ext uri="{FF2B5EF4-FFF2-40B4-BE49-F238E27FC236}">
                <a16:creationId xmlns:a16="http://schemas.microsoft.com/office/drawing/2014/main" id="{EDC6A4BA-0DA9-1A4D-A9B0-3A0CB16D9A17}"/>
              </a:ext>
            </a:extLst>
          </p:cNvPr>
          <p:cNvSpPr/>
          <p:nvPr/>
        </p:nvSpPr>
        <p:spPr>
          <a:xfrm rot="10800000">
            <a:off x="7927205" y="4943801"/>
            <a:ext cx="365452" cy="128009"/>
          </a:xfrm>
          <a:prstGeom prst="rightArrow">
            <a:avLst/>
          </a:prstGeom>
          <a:pattFill prst="wdDnDiag">
            <a:fgClr>
              <a:srgbClr val="00B050"/>
            </a:fgClr>
            <a:bgClr>
              <a:sysClr val="window" lastClr="FFFFFF"/>
            </a:bgClr>
          </a:pattFill>
          <a:ln w="12700" cap="flat" cmpd="sng" algn="ctr">
            <a:solidFill>
              <a:srgbClr val="00B050"/>
            </a:solidFill>
            <a:prstDash val="solid"/>
            <a:miter lim="800000"/>
          </a:ln>
          <a:effectLst/>
        </p:spPr>
        <p:txBody>
          <a:bodyPr rtlCol="0" anchor="ctr"/>
          <a:lstStyle/>
          <a:p>
            <a:pPr marL="0" marR="0" lvl="0" indent="0" algn="ctr" defTabSz="175564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sym typeface="Palatino"/>
            </a:endParaRPr>
          </a:p>
        </p:txBody>
      </p:sp>
      <p:grpSp>
        <p:nvGrpSpPr>
          <p:cNvPr id="6" name="Group 5">
            <a:extLst>
              <a:ext uri="{FF2B5EF4-FFF2-40B4-BE49-F238E27FC236}">
                <a16:creationId xmlns:a16="http://schemas.microsoft.com/office/drawing/2014/main" id="{55545E12-A935-214E-A1A0-23FB2F9D60F8}"/>
              </a:ext>
            </a:extLst>
          </p:cNvPr>
          <p:cNvGrpSpPr/>
          <p:nvPr/>
        </p:nvGrpSpPr>
        <p:grpSpPr>
          <a:xfrm>
            <a:off x="4544378" y="4159945"/>
            <a:ext cx="643846" cy="1468376"/>
            <a:chOff x="4544378" y="4159945"/>
            <a:chExt cx="643846" cy="1468376"/>
          </a:xfrm>
        </p:grpSpPr>
        <p:cxnSp>
          <p:nvCxnSpPr>
            <p:cNvPr id="87" name="Straight Connector 86">
              <a:extLst>
                <a:ext uri="{FF2B5EF4-FFF2-40B4-BE49-F238E27FC236}">
                  <a16:creationId xmlns:a16="http://schemas.microsoft.com/office/drawing/2014/main" id="{1268DBB6-9155-6A49-979A-9D88AA3E696F}"/>
                </a:ext>
              </a:extLst>
            </p:cNvPr>
            <p:cNvCxnSpPr>
              <a:cxnSpLocks/>
            </p:cNvCxnSpPr>
            <p:nvPr/>
          </p:nvCxnSpPr>
          <p:spPr>
            <a:xfrm>
              <a:off x="4555196" y="4672030"/>
              <a:ext cx="624994" cy="0"/>
            </a:xfrm>
            <a:prstGeom prst="line">
              <a:avLst/>
            </a:prstGeom>
            <a:noFill/>
            <a:ln w="25400" cap="flat" cmpd="sng" algn="ctr">
              <a:solidFill>
                <a:srgbClr val="0432FF"/>
              </a:solidFill>
              <a:prstDash val="solid"/>
              <a:miter lim="800000"/>
              <a:headEnd type="none"/>
              <a:tailEnd type="stealth" w="lg" len="lg"/>
            </a:ln>
            <a:effectLst/>
          </p:spPr>
        </p:cxnSp>
        <p:grpSp>
          <p:nvGrpSpPr>
            <p:cNvPr id="5" name="Group 4">
              <a:extLst>
                <a:ext uri="{FF2B5EF4-FFF2-40B4-BE49-F238E27FC236}">
                  <a16:creationId xmlns:a16="http://schemas.microsoft.com/office/drawing/2014/main" id="{0689B209-CCB2-C844-BFAC-30032604533C}"/>
                </a:ext>
              </a:extLst>
            </p:cNvPr>
            <p:cNvGrpSpPr/>
            <p:nvPr/>
          </p:nvGrpSpPr>
          <p:grpSpPr>
            <a:xfrm>
              <a:off x="4544378" y="4159945"/>
              <a:ext cx="643846" cy="1468376"/>
              <a:chOff x="4544378" y="4159945"/>
              <a:chExt cx="643846" cy="1468376"/>
            </a:xfrm>
          </p:grpSpPr>
          <p:cxnSp>
            <p:nvCxnSpPr>
              <p:cNvPr id="86" name="Straight Connector 85">
                <a:extLst>
                  <a:ext uri="{FF2B5EF4-FFF2-40B4-BE49-F238E27FC236}">
                    <a16:creationId xmlns:a16="http://schemas.microsoft.com/office/drawing/2014/main" id="{66203A1E-EEF6-F941-90DB-A81901DD8F6C}"/>
                  </a:ext>
                </a:extLst>
              </p:cNvPr>
              <p:cNvCxnSpPr>
                <a:cxnSpLocks/>
              </p:cNvCxnSpPr>
              <p:nvPr/>
            </p:nvCxnSpPr>
            <p:spPr>
              <a:xfrm>
                <a:off x="4555196" y="4159945"/>
                <a:ext cx="624994" cy="0"/>
              </a:xfrm>
              <a:prstGeom prst="line">
                <a:avLst/>
              </a:prstGeom>
              <a:noFill/>
              <a:ln w="25400" cap="flat" cmpd="sng" algn="ctr">
                <a:solidFill>
                  <a:srgbClr val="0432FF"/>
                </a:solidFill>
                <a:prstDash val="solid"/>
                <a:miter lim="800000"/>
                <a:headEnd type="none"/>
                <a:tailEnd type="stealth" w="lg" len="lg"/>
              </a:ln>
              <a:effectLst/>
            </p:spPr>
          </p:cxnSp>
          <p:cxnSp>
            <p:nvCxnSpPr>
              <p:cNvPr id="88" name="Straight Connector 87">
                <a:extLst>
                  <a:ext uri="{FF2B5EF4-FFF2-40B4-BE49-F238E27FC236}">
                    <a16:creationId xmlns:a16="http://schemas.microsoft.com/office/drawing/2014/main" id="{F1058927-41CB-974C-AB39-A29BE5E08255}"/>
                  </a:ext>
                </a:extLst>
              </p:cNvPr>
              <p:cNvCxnSpPr>
                <a:cxnSpLocks/>
              </p:cNvCxnSpPr>
              <p:nvPr/>
            </p:nvCxnSpPr>
            <p:spPr>
              <a:xfrm>
                <a:off x="4555196" y="5138353"/>
                <a:ext cx="624994" cy="0"/>
              </a:xfrm>
              <a:prstGeom prst="line">
                <a:avLst/>
              </a:prstGeom>
              <a:noFill/>
              <a:ln w="25400" cap="flat" cmpd="sng" algn="ctr">
                <a:solidFill>
                  <a:srgbClr val="0432FF"/>
                </a:solidFill>
                <a:prstDash val="solid"/>
                <a:miter lim="800000"/>
                <a:headEnd type="none"/>
                <a:tailEnd type="stealth" w="lg" len="lg"/>
              </a:ln>
              <a:effectLst/>
            </p:spPr>
          </p:cxnSp>
          <p:cxnSp>
            <p:nvCxnSpPr>
              <p:cNvPr id="89" name="Straight Connector 88">
                <a:extLst>
                  <a:ext uri="{FF2B5EF4-FFF2-40B4-BE49-F238E27FC236}">
                    <a16:creationId xmlns:a16="http://schemas.microsoft.com/office/drawing/2014/main" id="{95E74A5C-3F82-9540-8EF6-4CE08D4E7E40}"/>
                  </a:ext>
                </a:extLst>
              </p:cNvPr>
              <p:cNvCxnSpPr>
                <a:cxnSpLocks/>
              </p:cNvCxnSpPr>
              <p:nvPr/>
            </p:nvCxnSpPr>
            <p:spPr>
              <a:xfrm>
                <a:off x="4562245" y="5628321"/>
                <a:ext cx="624994" cy="0"/>
              </a:xfrm>
              <a:prstGeom prst="line">
                <a:avLst/>
              </a:prstGeom>
              <a:noFill/>
              <a:ln w="25400" cap="flat" cmpd="sng" algn="ctr">
                <a:solidFill>
                  <a:srgbClr val="0432FF"/>
                </a:solidFill>
                <a:prstDash val="solid"/>
                <a:miter lim="800000"/>
                <a:headEnd type="none"/>
                <a:tailEnd type="stealth" w="lg" len="lg"/>
              </a:ln>
              <a:effectLst/>
            </p:spPr>
          </p:cxnSp>
          <p:cxnSp>
            <p:nvCxnSpPr>
              <p:cNvPr id="90" name="Straight Connector 89">
                <a:extLst>
                  <a:ext uri="{FF2B5EF4-FFF2-40B4-BE49-F238E27FC236}">
                    <a16:creationId xmlns:a16="http://schemas.microsoft.com/office/drawing/2014/main" id="{6E72E655-4CF5-AF4A-8046-879CC8F8A3E9}"/>
                  </a:ext>
                </a:extLst>
              </p:cNvPr>
              <p:cNvCxnSpPr>
                <a:cxnSpLocks/>
              </p:cNvCxnSpPr>
              <p:nvPr/>
            </p:nvCxnSpPr>
            <p:spPr>
              <a:xfrm>
                <a:off x="4555196" y="4220205"/>
                <a:ext cx="624994" cy="362438"/>
              </a:xfrm>
              <a:prstGeom prst="line">
                <a:avLst/>
              </a:prstGeom>
              <a:noFill/>
              <a:ln w="25400" cap="flat" cmpd="sng" algn="ctr">
                <a:solidFill>
                  <a:srgbClr val="0432FF"/>
                </a:solidFill>
                <a:prstDash val="solid"/>
                <a:miter lim="800000"/>
                <a:headEnd type="none"/>
                <a:tailEnd type="stealth" w="lg" len="lg"/>
              </a:ln>
              <a:effectLst/>
            </p:spPr>
          </p:cxnSp>
          <p:cxnSp>
            <p:nvCxnSpPr>
              <p:cNvPr id="91" name="Straight Connector 90">
                <a:extLst>
                  <a:ext uri="{FF2B5EF4-FFF2-40B4-BE49-F238E27FC236}">
                    <a16:creationId xmlns:a16="http://schemas.microsoft.com/office/drawing/2014/main" id="{72537B45-C8C3-7947-95CF-8BFDBB88C078}"/>
                  </a:ext>
                </a:extLst>
              </p:cNvPr>
              <p:cNvCxnSpPr>
                <a:cxnSpLocks/>
              </p:cNvCxnSpPr>
              <p:nvPr/>
            </p:nvCxnSpPr>
            <p:spPr>
              <a:xfrm>
                <a:off x="4544378" y="4738511"/>
                <a:ext cx="635811" cy="794607"/>
              </a:xfrm>
              <a:prstGeom prst="line">
                <a:avLst/>
              </a:prstGeom>
              <a:noFill/>
              <a:ln w="25400" cap="flat" cmpd="sng" algn="ctr">
                <a:solidFill>
                  <a:srgbClr val="0432FF"/>
                </a:solidFill>
                <a:prstDash val="solid"/>
                <a:miter lim="800000"/>
                <a:headEnd type="none"/>
                <a:tailEnd type="stealth" w="lg" len="lg"/>
              </a:ln>
              <a:effectLst/>
            </p:spPr>
          </p:cxnSp>
          <p:cxnSp>
            <p:nvCxnSpPr>
              <p:cNvPr id="92" name="Straight Connector 91">
                <a:extLst>
                  <a:ext uri="{FF2B5EF4-FFF2-40B4-BE49-F238E27FC236}">
                    <a16:creationId xmlns:a16="http://schemas.microsoft.com/office/drawing/2014/main" id="{3B182B25-5D36-764D-A40D-9401CE70ED7C}"/>
                  </a:ext>
                </a:extLst>
              </p:cNvPr>
              <p:cNvCxnSpPr>
                <a:cxnSpLocks/>
              </p:cNvCxnSpPr>
              <p:nvPr/>
            </p:nvCxnSpPr>
            <p:spPr>
              <a:xfrm>
                <a:off x="4555196" y="5218593"/>
                <a:ext cx="624994" cy="362438"/>
              </a:xfrm>
              <a:prstGeom prst="line">
                <a:avLst/>
              </a:prstGeom>
              <a:noFill/>
              <a:ln w="25400" cap="flat" cmpd="sng" algn="ctr">
                <a:solidFill>
                  <a:srgbClr val="0432FF"/>
                </a:solidFill>
                <a:prstDash val="solid"/>
                <a:miter lim="800000"/>
                <a:headEnd type="none"/>
                <a:tailEnd type="stealth" w="lg" len="lg"/>
              </a:ln>
              <a:effectLst/>
            </p:spPr>
          </p:cxnSp>
          <p:cxnSp>
            <p:nvCxnSpPr>
              <p:cNvPr id="106" name="Straight Connector 105">
                <a:extLst>
                  <a:ext uri="{FF2B5EF4-FFF2-40B4-BE49-F238E27FC236}">
                    <a16:creationId xmlns:a16="http://schemas.microsoft.com/office/drawing/2014/main" id="{6F42EF38-5767-1C45-B464-DDE8943F65E0}"/>
                  </a:ext>
                </a:extLst>
              </p:cNvPr>
              <p:cNvCxnSpPr>
                <a:cxnSpLocks/>
              </p:cNvCxnSpPr>
              <p:nvPr/>
            </p:nvCxnSpPr>
            <p:spPr>
              <a:xfrm>
                <a:off x="4552413" y="4283563"/>
                <a:ext cx="635811" cy="794607"/>
              </a:xfrm>
              <a:prstGeom prst="line">
                <a:avLst/>
              </a:prstGeom>
              <a:noFill/>
              <a:ln w="25400" cap="flat" cmpd="sng" algn="ctr">
                <a:solidFill>
                  <a:srgbClr val="0432FF"/>
                </a:solidFill>
                <a:prstDash val="solid"/>
                <a:miter lim="800000"/>
                <a:headEnd type="none"/>
                <a:tailEnd type="stealth" w="lg" len="lg"/>
              </a:ln>
              <a:effectLst/>
            </p:spPr>
          </p:cxnSp>
        </p:grpSp>
      </p:gr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E34BC0F2-6CED-2549-A9A3-C625364E1022}"/>
                  </a:ext>
                </a:extLst>
              </p:cNvPr>
              <p:cNvSpPr txBox="1"/>
              <p:nvPr/>
            </p:nvSpPr>
            <p:spPr>
              <a:xfrm>
                <a:off x="4508739" y="3558546"/>
                <a:ext cx="544778" cy="392964"/>
              </a:xfrm>
              <a:prstGeom prst="rect">
                <a:avLst/>
              </a:prstGeom>
              <a:noFill/>
            </p:spPr>
            <p:txBody>
              <a:bodyPr wrap="square" rtlCol="0">
                <a:spAutoFit/>
              </a:bodyPr>
              <a:lstStyle/>
              <a:p>
                <a:pPr marL="0" marR="0" lvl="0" indent="0" algn="l" defTabSz="175564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Palatino"/>
                            </a:rPr>
                          </m:ctrlPr>
                        </m:sSubSupPr>
                        <m:e>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𝑊</m:t>
                          </m:r>
                        </m:e>
                        <m:sub>
                          <m:r>
                            <a:rPr kumimoji="0" lang="en-US" sz="1600" b="0" i="1" u="none" strike="noStrike" kern="1200" cap="none" spc="0" normalizeH="0" baseline="0" noProof="0">
                              <a:ln>
                                <a:noFill/>
                              </a:ln>
                              <a:solidFill>
                                <a:prstClr val="black"/>
                              </a:solidFill>
                              <a:effectLst/>
                              <a:uLnTx/>
                              <a:uFillTx/>
                              <a:latin typeface="Cambria Math" charset="0"/>
                              <a:ea typeface="+mn-ea"/>
                              <a:cs typeface="+mn-cs"/>
                              <a:sym typeface="Palatino"/>
                            </a:rPr>
                            <m:t>1</m:t>
                          </m:r>
                        </m:sub>
                        <m:sup>
                          <m:r>
                            <a:rPr kumimoji="0" lang="en-US" sz="1600" b="0" i="1" u="none" strike="noStrike" kern="1200" cap="none" spc="0" normalizeH="0" baseline="0" noProof="0">
                              <a:ln>
                                <a:noFill/>
                              </a:ln>
                              <a:solidFill>
                                <a:prstClr val="black"/>
                              </a:solidFill>
                              <a:effectLst/>
                              <a:uLnTx/>
                              <a:uFillTx/>
                              <a:latin typeface="Cambria Math" charset="0"/>
                              <a:ea typeface="+mn-ea"/>
                              <a:cs typeface="+mn-cs"/>
                              <a:sym typeface="Palatino"/>
                            </a:rPr>
                            <m:t>𝑖</m:t>
                          </m:r>
                        </m:sup>
                      </m:sSubSup>
                    </m:oMath>
                  </m:oMathPara>
                </a14:m>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endParaRPr>
              </a:p>
            </p:txBody>
          </p:sp>
        </mc:Choice>
        <mc:Fallback xmlns="">
          <p:sp>
            <p:nvSpPr>
              <p:cNvPr id="107" name="TextBox 106">
                <a:extLst>
                  <a:ext uri="{FF2B5EF4-FFF2-40B4-BE49-F238E27FC236}">
                    <a16:creationId xmlns:a16="http://schemas.microsoft.com/office/drawing/2014/main" id="{E34BC0F2-6CED-2549-A9A3-C625364E1022}"/>
                  </a:ext>
                </a:extLst>
              </p:cNvPr>
              <p:cNvSpPr txBox="1">
                <a:spLocks noRot="1" noChangeAspect="1" noMove="1" noResize="1" noEditPoints="1" noAdjustHandles="1" noChangeArrowheads="1" noChangeShapeType="1" noTextEdit="1"/>
              </p:cNvSpPr>
              <p:nvPr/>
            </p:nvSpPr>
            <p:spPr>
              <a:xfrm>
                <a:off x="4508739" y="3558546"/>
                <a:ext cx="544778" cy="392964"/>
              </a:xfrm>
              <a:prstGeom prst="rect">
                <a:avLst/>
              </a:prstGeom>
              <a:blipFill>
                <a:blip r:embed="rId22"/>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F03BBACB-3B32-854B-810E-A663562B5C71}"/>
              </a:ext>
            </a:extLst>
          </p:cNvPr>
          <p:cNvGrpSpPr/>
          <p:nvPr/>
        </p:nvGrpSpPr>
        <p:grpSpPr>
          <a:xfrm>
            <a:off x="6719898" y="3614645"/>
            <a:ext cx="639614" cy="1963433"/>
            <a:chOff x="6719898" y="3614645"/>
            <a:chExt cx="639614" cy="1963433"/>
          </a:xfrm>
        </p:grpSpPr>
        <p:cxnSp>
          <p:nvCxnSpPr>
            <p:cNvPr id="98" name="Straight Connector 97">
              <a:extLst>
                <a:ext uri="{FF2B5EF4-FFF2-40B4-BE49-F238E27FC236}">
                  <a16:creationId xmlns:a16="http://schemas.microsoft.com/office/drawing/2014/main" id="{B9CEAA32-BDDE-6443-AB9C-5A6793EBE8AD}"/>
                </a:ext>
              </a:extLst>
            </p:cNvPr>
            <p:cNvCxnSpPr/>
            <p:nvPr/>
          </p:nvCxnSpPr>
          <p:spPr>
            <a:xfrm>
              <a:off x="6791980" y="4282095"/>
              <a:ext cx="567532" cy="506277"/>
            </a:xfrm>
            <a:prstGeom prst="line">
              <a:avLst/>
            </a:prstGeom>
            <a:noFill/>
            <a:ln w="25400" cap="flat" cmpd="sng" algn="ctr">
              <a:solidFill>
                <a:srgbClr val="0432FF"/>
              </a:solidFill>
              <a:prstDash val="solid"/>
              <a:miter lim="800000"/>
              <a:headEnd type="none"/>
              <a:tailEnd type="stealth" w="lg" len="lg"/>
            </a:ln>
            <a:effectLst/>
          </p:spPr>
        </p:cxnSp>
        <p:cxnSp>
          <p:nvCxnSpPr>
            <p:cNvPr id="99" name="Straight Connector 98">
              <a:extLst>
                <a:ext uri="{FF2B5EF4-FFF2-40B4-BE49-F238E27FC236}">
                  <a16:creationId xmlns:a16="http://schemas.microsoft.com/office/drawing/2014/main" id="{E53D4442-886A-E54B-AACE-019426E2144B}"/>
                </a:ext>
              </a:extLst>
            </p:cNvPr>
            <p:cNvCxnSpPr/>
            <p:nvPr/>
          </p:nvCxnSpPr>
          <p:spPr>
            <a:xfrm>
              <a:off x="6818513" y="4708955"/>
              <a:ext cx="503169" cy="145593"/>
            </a:xfrm>
            <a:prstGeom prst="line">
              <a:avLst/>
            </a:prstGeom>
            <a:noFill/>
            <a:ln w="25400" cap="flat" cmpd="sng" algn="ctr">
              <a:solidFill>
                <a:srgbClr val="0432FF"/>
              </a:solidFill>
              <a:prstDash val="solid"/>
              <a:miter lim="800000"/>
              <a:headEnd type="none"/>
              <a:tailEnd type="stealth" w="lg" len="lg"/>
            </a:ln>
            <a:effectLst/>
          </p:spPr>
        </p:cxnSp>
        <p:cxnSp>
          <p:nvCxnSpPr>
            <p:cNvPr id="100" name="Straight Connector 99">
              <a:extLst>
                <a:ext uri="{FF2B5EF4-FFF2-40B4-BE49-F238E27FC236}">
                  <a16:creationId xmlns:a16="http://schemas.microsoft.com/office/drawing/2014/main" id="{8068DD98-9E19-FC47-B9D8-B2E8E10EF176}"/>
                </a:ext>
              </a:extLst>
            </p:cNvPr>
            <p:cNvCxnSpPr/>
            <p:nvPr/>
          </p:nvCxnSpPr>
          <p:spPr>
            <a:xfrm flipV="1">
              <a:off x="6818513" y="4943736"/>
              <a:ext cx="503169" cy="205729"/>
            </a:xfrm>
            <a:prstGeom prst="line">
              <a:avLst/>
            </a:prstGeom>
            <a:noFill/>
            <a:ln w="25400" cap="flat" cmpd="sng" algn="ctr">
              <a:solidFill>
                <a:srgbClr val="0432FF"/>
              </a:solidFill>
              <a:prstDash val="solid"/>
              <a:miter lim="800000"/>
              <a:headEnd type="none"/>
              <a:tailEnd type="stealth" w="lg" len="lg"/>
            </a:ln>
            <a:effectLst/>
          </p:spPr>
        </p:cxnSp>
        <p:cxnSp>
          <p:nvCxnSpPr>
            <p:cNvPr id="101" name="Straight Connector 100">
              <a:extLst>
                <a:ext uri="{FF2B5EF4-FFF2-40B4-BE49-F238E27FC236}">
                  <a16:creationId xmlns:a16="http://schemas.microsoft.com/office/drawing/2014/main" id="{74BD70F4-1F3A-1345-81AA-D7B1057080DD}"/>
                </a:ext>
              </a:extLst>
            </p:cNvPr>
            <p:cNvCxnSpPr/>
            <p:nvPr/>
          </p:nvCxnSpPr>
          <p:spPr>
            <a:xfrm flipV="1">
              <a:off x="6818513" y="5046600"/>
              <a:ext cx="523444" cy="531478"/>
            </a:xfrm>
            <a:prstGeom prst="line">
              <a:avLst/>
            </a:prstGeom>
            <a:noFill/>
            <a:ln w="25400" cap="flat" cmpd="sng" algn="ctr">
              <a:solidFill>
                <a:srgbClr val="0432FF"/>
              </a:solidFill>
              <a:prstDash val="solid"/>
              <a:miter lim="800000"/>
              <a:headEnd type="none"/>
              <a:tailEnd type="stealth" w="lg" len="lg"/>
            </a:ln>
            <a:effectLst/>
          </p:spPr>
        </p:cxn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33499421-06AC-7044-B373-BDDEB0AD16F5}"/>
                    </a:ext>
                  </a:extLst>
                </p:cNvPr>
                <p:cNvSpPr txBox="1"/>
                <p:nvPr/>
              </p:nvSpPr>
              <p:spPr>
                <a:xfrm>
                  <a:off x="6719898" y="3614645"/>
                  <a:ext cx="544778" cy="378623"/>
                </a:xfrm>
                <a:prstGeom prst="rect">
                  <a:avLst/>
                </a:prstGeom>
                <a:noFill/>
              </p:spPr>
              <p:txBody>
                <a:bodyPr wrap="square" rtlCol="0">
                  <a:spAutoFit/>
                </a:bodyPr>
                <a:lstStyle/>
                <a:p>
                  <a:pPr marL="0" marR="0" lvl="0" indent="0" algn="l" defTabSz="175564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Palatino"/>
                              </a:rPr>
                            </m:ctrlPr>
                          </m:sSubPr>
                          <m:e>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𝑊</m:t>
                            </m:r>
                          </m:e>
                          <m:sub>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sym typeface="Palatino"/>
                              </a:rPr>
                              <m:t>2</m:t>
                            </m:r>
                          </m:sub>
                        </m:sSub>
                      </m:oMath>
                    </m:oMathPara>
                  </a14:m>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endParaRPr>
                </a:p>
              </p:txBody>
            </p:sp>
          </mc:Choice>
          <mc:Fallback xmlns="">
            <p:sp>
              <p:nvSpPr>
                <p:cNvPr id="108" name="TextBox 107">
                  <a:extLst>
                    <a:ext uri="{FF2B5EF4-FFF2-40B4-BE49-F238E27FC236}">
                      <a16:creationId xmlns:a16="http://schemas.microsoft.com/office/drawing/2014/main" id="{33499421-06AC-7044-B373-BDDEB0AD16F5}"/>
                    </a:ext>
                  </a:extLst>
                </p:cNvPr>
                <p:cNvSpPr txBox="1">
                  <a:spLocks noRot="1" noChangeAspect="1" noMove="1" noResize="1" noEditPoints="1" noAdjustHandles="1" noChangeArrowheads="1" noChangeShapeType="1" noTextEdit="1"/>
                </p:cNvSpPr>
                <p:nvPr/>
              </p:nvSpPr>
              <p:spPr>
                <a:xfrm>
                  <a:off x="6719898" y="3614645"/>
                  <a:ext cx="544778" cy="378623"/>
                </a:xfrm>
                <a:prstGeom prst="rect">
                  <a:avLst/>
                </a:prstGeom>
                <a:blipFill>
                  <a:blip r:embed="rId23"/>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FCA41EBE-19FA-3444-8499-47563EE4E8FA}"/>
              </a:ext>
            </a:extLst>
          </p:cNvPr>
          <p:cNvGrpSpPr/>
          <p:nvPr/>
        </p:nvGrpSpPr>
        <p:grpSpPr>
          <a:xfrm>
            <a:off x="4409528" y="3867500"/>
            <a:ext cx="687665" cy="1985172"/>
            <a:chOff x="4409528" y="3867500"/>
            <a:chExt cx="687665" cy="1985172"/>
          </a:xfrm>
        </p:grpSpPr>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7A0B6727-0FC0-A448-AC5E-B4894A396281}"/>
                    </a:ext>
                  </a:extLst>
                </p:cNvPr>
                <p:cNvSpPr txBox="1"/>
                <p:nvPr/>
              </p:nvSpPr>
              <p:spPr>
                <a:xfrm>
                  <a:off x="4688894" y="3867500"/>
                  <a:ext cx="393252" cy="27536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F79646">
                                    <a:lumMod val="75000"/>
                                  </a:srgbClr>
                                </a:solidFill>
                                <a:effectLst/>
                                <a:uLnTx/>
                                <a:uFillTx/>
                                <a:latin typeface="Cambria Math" panose="02040503050406030204" pitchFamily="18" charset="0"/>
                                <a:cs typeface="+mn-cs"/>
                                <a:sym typeface="Palatino"/>
                              </a:rPr>
                            </m:ctrlPr>
                          </m:sSubPr>
                          <m:e>
                            <m:r>
                              <a:rPr kumimoji="0" lang="en-US" altLang="zh-CN" sz="1600" b="0" i="1" u="none" strike="noStrike" kern="1200" cap="none" spc="0" normalizeH="0" baseline="0" noProof="0" smtClean="0">
                                <a:ln>
                                  <a:noFill/>
                                </a:ln>
                                <a:solidFill>
                                  <a:srgbClr val="F79646">
                                    <a:lumMod val="75000"/>
                                  </a:srgbClr>
                                </a:solidFill>
                                <a:effectLst/>
                                <a:uLnTx/>
                                <a:uFillTx/>
                                <a:latin typeface="Cambria Math" charset="0"/>
                                <a:cs typeface="+mn-cs"/>
                                <a:sym typeface="Palatino"/>
                              </a:rPr>
                              <m:t>𝝰</m:t>
                            </m:r>
                          </m:e>
                          <m:sub>
                            <m:r>
                              <a:rPr kumimoji="0" lang="en-US" altLang="zh-CN" sz="1600" b="0" i="1" u="none" strike="noStrike" kern="1200" cap="none" spc="0" normalizeH="0" baseline="0" noProof="0" smtClean="0">
                                <a:ln>
                                  <a:noFill/>
                                </a:ln>
                                <a:solidFill>
                                  <a:srgbClr val="F79646">
                                    <a:lumMod val="75000"/>
                                  </a:srgbClr>
                                </a:solidFill>
                                <a:effectLst/>
                                <a:uLnTx/>
                                <a:uFillTx/>
                                <a:latin typeface="Cambria Math" panose="02040503050406030204" pitchFamily="18" charset="0"/>
                                <a:cs typeface="+mn-cs"/>
                                <a:sym typeface="Palatino"/>
                              </a:rPr>
                              <m:t>11</m:t>
                            </m:r>
                          </m:sub>
                        </m:sSub>
                      </m:oMath>
                    </m:oMathPara>
                  </a14:m>
                  <a:endParaRPr kumimoji="0" lang="en-US" sz="1200" b="0" i="0" u="none" strike="noStrike" kern="1200" cap="none" spc="0" normalizeH="0" baseline="0" noProof="0" dirty="0">
                    <a:ln>
                      <a:noFill/>
                    </a:ln>
                    <a:solidFill>
                      <a:srgbClr val="F79646">
                        <a:lumMod val="75000"/>
                      </a:srgbClr>
                    </a:solidFill>
                    <a:effectLst/>
                    <a:uLnTx/>
                    <a:uFillTx/>
                    <a:latin typeface="Calibri"/>
                    <a:ea typeface="+mn-ea"/>
                    <a:cs typeface="+mn-cs"/>
                    <a:sym typeface="Palatino"/>
                  </a:endParaRPr>
                </a:p>
              </p:txBody>
            </p:sp>
          </mc:Choice>
          <mc:Fallback xmlns="">
            <p:sp>
              <p:nvSpPr>
                <p:cNvPr id="124" name="TextBox 123">
                  <a:extLst>
                    <a:ext uri="{FF2B5EF4-FFF2-40B4-BE49-F238E27FC236}">
                      <a16:creationId xmlns:a16="http://schemas.microsoft.com/office/drawing/2014/main" id="{7A0B6727-0FC0-A448-AC5E-B4894A396281}"/>
                    </a:ext>
                  </a:extLst>
                </p:cNvPr>
                <p:cNvSpPr txBox="1">
                  <a:spLocks noRot="1" noChangeAspect="1" noMove="1" noResize="1" noEditPoints="1" noAdjustHandles="1" noChangeArrowheads="1" noChangeShapeType="1" noTextEdit="1"/>
                </p:cNvSpPr>
                <p:nvPr/>
              </p:nvSpPr>
              <p:spPr>
                <a:xfrm>
                  <a:off x="4688894" y="3867500"/>
                  <a:ext cx="393252" cy="275362"/>
                </a:xfrm>
                <a:prstGeom prst="rect">
                  <a:avLst/>
                </a:prstGeom>
                <a:blipFill>
                  <a:blip r:embed="rId24"/>
                  <a:stretch>
                    <a:fillRect l="-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01B8FBA1-11B1-0849-BFA7-CC8ACEE1585D}"/>
                    </a:ext>
                  </a:extLst>
                </p:cNvPr>
                <p:cNvSpPr txBox="1"/>
                <p:nvPr/>
              </p:nvSpPr>
              <p:spPr>
                <a:xfrm>
                  <a:off x="4703941" y="4116692"/>
                  <a:ext cx="393252" cy="27536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F79646">
                                    <a:lumMod val="75000"/>
                                  </a:srgbClr>
                                </a:solidFill>
                                <a:effectLst/>
                                <a:uLnTx/>
                                <a:uFillTx/>
                                <a:latin typeface="Cambria Math" panose="02040503050406030204" pitchFamily="18" charset="0"/>
                                <a:cs typeface="+mn-cs"/>
                                <a:sym typeface="Palatino"/>
                              </a:rPr>
                            </m:ctrlPr>
                          </m:sSubPr>
                          <m:e>
                            <m:r>
                              <a:rPr kumimoji="0" lang="en-US" altLang="zh-CN" sz="1600" b="0" i="1" u="none" strike="noStrike" kern="1200" cap="none" spc="0" normalizeH="0" baseline="0" noProof="0" smtClean="0">
                                <a:ln>
                                  <a:noFill/>
                                </a:ln>
                                <a:solidFill>
                                  <a:srgbClr val="F79646">
                                    <a:lumMod val="75000"/>
                                  </a:srgbClr>
                                </a:solidFill>
                                <a:effectLst/>
                                <a:uLnTx/>
                                <a:uFillTx/>
                                <a:latin typeface="Cambria Math" charset="0"/>
                                <a:cs typeface="+mn-cs"/>
                                <a:sym typeface="Palatino"/>
                              </a:rPr>
                              <m:t>𝝰</m:t>
                            </m:r>
                          </m:e>
                          <m:sub>
                            <m:r>
                              <a:rPr kumimoji="0" lang="en-US" altLang="zh-CN" sz="1600" b="0" i="1" u="none" strike="noStrike" kern="1200" cap="none" spc="0" normalizeH="0" baseline="0" noProof="0" smtClean="0">
                                <a:ln>
                                  <a:noFill/>
                                </a:ln>
                                <a:solidFill>
                                  <a:srgbClr val="F79646">
                                    <a:lumMod val="75000"/>
                                  </a:srgbClr>
                                </a:solidFill>
                                <a:effectLst/>
                                <a:uLnTx/>
                                <a:uFillTx/>
                                <a:latin typeface="Cambria Math" panose="02040503050406030204" pitchFamily="18" charset="0"/>
                                <a:cs typeface="+mn-cs"/>
                                <a:sym typeface="Palatino"/>
                              </a:rPr>
                              <m:t>12</m:t>
                            </m:r>
                          </m:sub>
                        </m:sSub>
                      </m:oMath>
                    </m:oMathPara>
                  </a14:m>
                  <a:endParaRPr kumimoji="0" lang="en-US" sz="1200" b="0" i="0" u="none" strike="noStrike" kern="1200" cap="none" spc="0" normalizeH="0" baseline="0" noProof="0" dirty="0">
                    <a:ln>
                      <a:noFill/>
                    </a:ln>
                    <a:solidFill>
                      <a:srgbClr val="F79646">
                        <a:lumMod val="75000"/>
                      </a:srgbClr>
                    </a:solidFill>
                    <a:effectLst/>
                    <a:uLnTx/>
                    <a:uFillTx/>
                    <a:latin typeface="Calibri"/>
                    <a:ea typeface="+mn-ea"/>
                    <a:cs typeface="+mn-cs"/>
                    <a:sym typeface="Palatino"/>
                  </a:endParaRPr>
                </a:p>
              </p:txBody>
            </p:sp>
          </mc:Choice>
          <mc:Fallback xmlns="">
            <p:sp>
              <p:nvSpPr>
                <p:cNvPr id="125" name="TextBox 124">
                  <a:extLst>
                    <a:ext uri="{FF2B5EF4-FFF2-40B4-BE49-F238E27FC236}">
                      <a16:creationId xmlns:a16="http://schemas.microsoft.com/office/drawing/2014/main" id="{01B8FBA1-11B1-0849-BFA7-CC8ACEE1585D}"/>
                    </a:ext>
                  </a:extLst>
                </p:cNvPr>
                <p:cNvSpPr txBox="1">
                  <a:spLocks noRot="1" noChangeAspect="1" noMove="1" noResize="1" noEditPoints="1" noAdjustHandles="1" noChangeArrowheads="1" noChangeShapeType="1" noTextEdit="1"/>
                </p:cNvSpPr>
                <p:nvPr/>
              </p:nvSpPr>
              <p:spPr>
                <a:xfrm>
                  <a:off x="4703941" y="4116692"/>
                  <a:ext cx="393252" cy="275362"/>
                </a:xfrm>
                <a:prstGeom prst="rect">
                  <a:avLst/>
                </a:prstGeom>
                <a:blipFill>
                  <a:blip r:embed="rId25"/>
                  <a:stretch>
                    <a:fillRect l="-3125"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541D8BB0-FC96-7940-A823-FCCA675D9454}"/>
                    </a:ext>
                  </a:extLst>
                </p:cNvPr>
                <p:cNvSpPr txBox="1"/>
                <p:nvPr/>
              </p:nvSpPr>
              <p:spPr>
                <a:xfrm>
                  <a:off x="4693342" y="4351993"/>
                  <a:ext cx="393252" cy="27536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F79646">
                                    <a:lumMod val="75000"/>
                                  </a:srgbClr>
                                </a:solidFill>
                                <a:effectLst/>
                                <a:uLnTx/>
                                <a:uFillTx/>
                                <a:latin typeface="Cambria Math" panose="02040503050406030204" pitchFamily="18" charset="0"/>
                                <a:cs typeface="+mn-cs"/>
                                <a:sym typeface="Palatino"/>
                              </a:rPr>
                            </m:ctrlPr>
                          </m:sSubPr>
                          <m:e>
                            <m:r>
                              <a:rPr kumimoji="0" lang="en-US" altLang="zh-CN" sz="1600" b="0" i="1" u="none" strike="noStrike" kern="1200" cap="none" spc="0" normalizeH="0" baseline="0" noProof="0" smtClean="0">
                                <a:ln>
                                  <a:noFill/>
                                </a:ln>
                                <a:solidFill>
                                  <a:srgbClr val="F79646">
                                    <a:lumMod val="75000"/>
                                  </a:srgbClr>
                                </a:solidFill>
                                <a:effectLst/>
                                <a:uLnTx/>
                                <a:uFillTx/>
                                <a:latin typeface="Cambria Math" charset="0"/>
                                <a:cs typeface="+mn-cs"/>
                                <a:sym typeface="Palatino"/>
                              </a:rPr>
                              <m:t>𝝰</m:t>
                            </m:r>
                          </m:e>
                          <m:sub>
                            <m:r>
                              <a:rPr kumimoji="0" lang="en-US" altLang="zh-CN" sz="1600" b="0" i="1" u="none" strike="noStrike" kern="1200" cap="none" spc="0" normalizeH="0" baseline="0" noProof="0" smtClean="0">
                                <a:ln>
                                  <a:noFill/>
                                </a:ln>
                                <a:solidFill>
                                  <a:srgbClr val="F79646">
                                    <a:lumMod val="75000"/>
                                  </a:srgbClr>
                                </a:solidFill>
                                <a:effectLst/>
                                <a:uLnTx/>
                                <a:uFillTx/>
                                <a:latin typeface="Cambria Math" panose="02040503050406030204" pitchFamily="18" charset="0"/>
                                <a:cs typeface="+mn-cs"/>
                                <a:sym typeface="Palatino"/>
                              </a:rPr>
                              <m:t>13</m:t>
                            </m:r>
                          </m:sub>
                        </m:sSub>
                      </m:oMath>
                    </m:oMathPara>
                  </a14:m>
                  <a:endParaRPr kumimoji="0" lang="en-US" sz="1200" b="0" i="0" u="none" strike="noStrike" kern="1200" cap="none" spc="0" normalizeH="0" baseline="0" noProof="0" dirty="0">
                    <a:ln>
                      <a:noFill/>
                    </a:ln>
                    <a:solidFill>
                      <a:srgbClr val="F79646">
                        <a:lumMod val="75000"/>
                      </a:srgbClr>
                    </a:solidFill>
                    <a:effectLst/>
                    <a:uLnTx/>
                    <a:uFillTx/>
                    <a:latin typeface="Calibri"/>
                    <a:ea typeface="+mn-ea"/>
                    <a:cs typeface="+mn-cs"/>
                    <a:sym typeface="Palatino"/>
                  </a:endParaRPr>
                </a:p>
              </p:txBody>
            </p:sp>
          </mc:Choice>
          <mc:Fallback xmlns="">
            <p:sp>
              <p:nvSpPr>
                <p:cNvPr id="126" name="TextBox 125">
                  <a:extLst>
                    <a:ext uri="{FF2B5EF4-FFF2-40B4-BE49-F238E27FC236}">
                      <a16:creationId xmlns:a16="http://schemas.microsoft.com/office/drawing/2014/main" id="{541D8BB0-FC96-7940-A823-FCCA675D9454}"/>
                    </a:ext>
                  </a:extLst>
                </p:cNvPr>
                <p:cNvSpPr txBox="1">
                  <a:spLocks noRot="1" noChangeAspect="1" noMove="1" noResize="1" noEditPoints="1" noAdjustHandles="1" noChangeArrowheads="1" noChangeShapeType="1" noTextEdit="1"/>
                </p:cNvSpPr>
                <p:nvPr/>
              </p:nvSpPr>
              <p:spPr>
                <a:xfrm>
                  <a:off x="4693342" y="4351993"/>
                  <a:ext cx="393252" cy="275362"/>
                </a:xfrm>
                <a:prstGeom prst="rect">
                  <a:avLst/>
                </a:prstGeom>
                <a:blipFill>
                  <a:blip r:embed="rId26"/>
                  <a:stretch>
                    <a:fillRect l="-3125"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6DFA83E-A911-A54D-8837-67A94ECD636F}"/>
                    </a:ext>
                  </a:extLst>
                </p:cNvPr>
                <p:cNvSpPr txBox="1"/>
                <p:nvPr/>
              </p:nvSpPr>
              <p:spPr>
                <a:xfrm>
                  <a:off x="4409528" y="4444381"/>
                  <a:ext cx="398558" cy="27536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F79646">
                                    <a:lumMod val="75000"/>
                                  </a:srgbClr>
                                </a:solidFill>
                                <a:effectLst/>
                                <a:uLnTx/>
                                <a:uFillTx/>
                                <a:latin typeface="Cambria Math" panose="02040503050406030204" pitchFamily="18" charset="0"/>
                                <a:cs typeface="+mn-cs"/>
                                <a:sym typeface="Palatino"/>
                              </a:rPr>
                            </m:ctrlPr>
                          </m:sSubPr>
                          <m:e>
                            <m:r>
                              <a:rPr kumimoji="0" lang="en-US" altLang="zh-CN" sz="1600" b="0" i="1" u="none" strike="noStrike" kern="1200" cap="none" spc="0" normalizeH="0" baseline="0" noProof="0" smtClean="0">
                                <a:ln>
                                  <a:noFill/>
                                </a:ln>
                                <a:solidFill>
                                  <a:srgbClr val="F79646">
                                    <a:lumMod val="75000"/>
                                  </a:srgbClr>
                                </a:solidFill>
                                <a:effectLst/>
                                <a:uLnTx/>
                                <a:uFillTx/>
                                <a:latin typeface="Cambria Math" charset="0"/>
                                <a:cs typeface="+mn-cs"/>
                                <a:sym typeface="Palatino"/>
                              </a:rPr>
                              <m:t>𝝰</m:t>
                            </m:r>
                          </m:e>
                          <m:sub>
                            <m:r>
                              <a:rPr kumimoji="0" lang="en-US" altLang="zh-CN" sz="1600" b="0" i="1" u="none" strike="noStrike" kern="1200" cap="none" spc="0" normalizeH="0" baseline="0" noProof="0" smtClean="0">
                                <a:ln>
                                  <a:noFill/>
                                </a:ln>
                                <a:solidFill>
                                  <a:srgbClr val="F79646">
                                    <a:lumMod val="75000"/>
                                  </a:srgbClr>
                                </a:solidFill>
                                <a:effectLst/>
                                <a:uLnTx/>
                                <a:uFillTx/>
                                <a:latin typeface="Cambria Math" panose="02040503050406030204" pitchFamily="18" charset="0"/>
                                <a:cs typeface="+mn-cs"/>
                                <a:sym typeface="Palatino"/>
                              </a:rPr>
                              <m:t>22</m:t>
                            </m:r>
                          </m:sub>
                        </m:sSub>
                      </m:oMath>
                    </m:oMathPara>
                  </a14:m>
                  <a:endParaRPr kumimoji="0" lang="en-US" sz="1200" b="0" i="0" u="none" strike="noStrike" kern="1200" cap="none" spc="0" normalizeH="0" baseline="0" noProof="0" dirty="0">
                    <a:ln>
                      <a:noFill/>
                    </a:ln>
                    <a:solidFill>
                      <a:srgbClr val="F79646">
                        <a:lumMod val="75000"/>
                      </a:srgbClr>
                    </a:solidFill>
                    <a:effectLst/>
                    <a:uLnTx/>
                    <a:uFillTx/>
                    <a:latin typeface="Calibri"/>
                    <a:ea typeface="+mn-ea"/>
                    <a:cs typeface="+mn-cs"/>
                    <a:sym typeface="Palatino"/>
                  </a:endParaRPr>
                </a:p>
              </p:txBody>
            </p:sp>
          </mc:Choice>
          <mc:Fallback xmlns="">
            <p:sp>
              <p:nvSpPr>
                <p:cNvPr id="127" name="TextBox 126">
                  <a:extLst>
                    <a:ext uri="{FF2B5EF4-FFF2-40B4-BE49-F238E27FC236}">
                      <a16:creationId xmlns:a16="http://schemas.microsoft.com/office/drawing/2014/main" id="{A6DFA83E-A911-A54D-8837-67A94ECD636F}"/>
                    </a:ext>
                  </a:extLst>
                </p:cNvPr>
                <p:cNvSpPr txBox="1">
                  <a:spLocks noRot="1" noChangeAspect="1" noMove="1" noResize="1" noEditPoints="1" noAdjustHandles="1" noChangeArrowheads="1" noChangeShapeType="1" noTextEdit="1"/>
                </p:cNvSpPr>
                <p:nvPr/>
              </p:nvSpPr>
              <p:spPr>
                <a:xfrm>
                  <a:off x="4409528" y="4444381"/>
                  <a:ext cx="398558" cy="275362"/>
                </a:xfrm>
                <a:prstGeom prst="rect">
                  <a:avLst/>
                </a:prstGeom>
                <a:blipFill>
                  <a:blip r:embed="rId27"/>
                  <a:stretch>
                    <a:fillRect l="-3125"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0EA7D91-6BE3-4245-A4CD-B96A6665B88D}"/>
                    </a:ext>
                  </a:extLst>
                </p:cNvPr>
                <p:cNvSpPr txBox="1"/>
                <p:nvPr/>
              </p:nvSpPr>
              <p:spPr>
                <a:xfrm>
                  <a:off x="4511051" y="4717922"/>
                  <a:ext cx="398558" cy="27536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F79646">
                                    <a:lumMod val="75000"/>
                                  </a:srgbClr>
                                </a:solidFill>
                                <a:effectLst/>
                                <a:uLnTx/>
                                <a:uFillTx/>
                                <a:latin typeface="Cambria Math" panose="02040503050406030204" pitchFamily="18" charset="0"/>
                                <a:cs typeface="+mn-cs"/>
                                <a:sym typeface="Palatino"/>
                              </a:rPr>
                            </m:ctrlPr>
                          </m:sSubPr>
                          <m:e>
                            <m:r>
                              <a:rPr kumimoji="0" lang="en-US" altLang="zh-CN" sz="1600" b="0" i="1" u="none" strike="noStrike" kern="1200" cap="none" spc="0" normalizeH="0" baseline="0" noProof="0" smtClean="0">
                                <a:ln>
                                  <a:noFill/>
                                </a:ln>
                                <a:solidFill>
                                  <a:srgbClr val="F79646">
                                    <a:lumMod val="75000"/>
                                  </a:srgbClr>
                                </a:solidFill>
                                <a:effectLst/>
                                <a:uLnTx/>
                                <a:uFillTx/>
                                <a:latin typeface="Cambria Math" charset="0"/>
                                <a:cs typeface="+mn-cs"/>
                                <a:sym typeface="Palatino"/>
                              </a:rPr>
                              <m:t>𝝰</m:t>
                            </m:r>
                          </m:e>
                          <m:sub>
                            <m:r>
                              <a:rPr kumimoji="0" lang="en-US" altLang="zh-CN" sz="1600" b="0" i="1" u="none" strike="noStrike" kern="1200" cap="none" spc="0" normalizeH="0" baseline="0" noProof="0" smtClean="0">
                                <a:ln>
                                  <a:noFill/>
                                </a:ln>
                                <a:solidFill>
                                  <a:srgbClr val="F79646">
                                    <a:lumMod val="75000"/>
                                  </a:srgbClr>
                                </a:solidFill>
                                <a:effectLst/>
                                <a:uLnTx/>
                                <a:uFillTx/>
                                <a:latin typeface="Cambria Math" panose="02040503050406030204" pitchFamily="18" charset="0"/>
                                <a:cs typeface="+mn-cs"/>
                                <a:sym typeface="Palatino"/>
                              </a:rPr>
                              <m:t>24</m:t>
                            </m:r>
                          </m:sub>
                        </m:sSub>
                      </m:oMath>
                    </m:oMathPara>
                  </a14:m>
                  <a:endParaRPr kumimoji="0" lang="en-US" sz="1200" b="0" i="0" u="none" strike="noStrike" kern="1200" cap="none" spc="0" normalizeH="0" baseline="0" noProof="0" dirty="0">
                    <a:ln>
                      <a:noFill/>
                    </a:ln>
                    <a:solidFill>
                      <a:srgbClr val="F79646">
                        <a:lumMod val="75000"/>
                      </a:srgbClr>
                    </a:solidFill>
                    <a:effectLst/>
                    <a:uLnTx/>
                    <a:uFillTx/>
                    <a:latin typeface="Calibri"/>
                    <a:ea typeface="+mn-ea"/>
                    <a:cs typeface="+mn-cs"/>
                    <a:sym typeface="Palatino"/>
                  </a:endParaRPr>
                </a:p>
              </p:txBody>
            </p:sp>
          </mc:Choice>
          <mc:Fallback xmlns="">
            <p:sp>
              <p:nvSpPr>
                <p:cNvPr id="128" name="TextBox 127">
                  <a:extLst>
                    <a:ext uri="{FF2B5EF4-FFF2-40B4-BE49-F238E27FC236}">
                      <a16:creationId xmlns:a16="http://schemas.microsoft.com/office/drawing/2014/main" id="{00EA7D91-6BE3-4245-A4CD-B96A6665B88D}"/>
                    </a:ext>
                  </a:extLst>
                </p:cNvPr>
                <p:cNvSpPr txBox="1">
                  <a:spLocks noRot="1" noChangeAspect="1" noMove="1" noResize="1" noEditPoints="1" noAdjustHandles="1" noChangeArrowheads="1" noChangeShapeType="1" noTextEdit="1"/>
                </p:cNvSpPr>
                <p:nvPr/>
              </p:nvSpPr>
              <p:spPr>
                <a:xfrm>
                  <a:off x="4511051" y="4717922"/>
                  <a:ext cx="398558" cy="275362"/>
                </a:xfrm>
                <a:prstGeom prst="rect">
                  <a:avLst/>
                </a:prstGeom>
                <a:blipFill>
                  <a:blip r:embed="rId28"/>
                  <a:stretch>
                    <a:fillRect l="-3125"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7B8CEDA2-696B-FA43-817D-1B0E491C3826}"/>
                    </a:ext>
                  </a:extLst>
                </p:cNvPr>
                <p:cNvSpPr txBox="1"/>
                <p:nvPr/>
              </p:nvSpPr>
              <p:spPr>
                <a:xfrm>
                  <a:off x="4510179" y="4953259"/>
                  <a:ext cx="398558" cy="27536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F79646">
                                    <a:lumMod val="75000"/>
                                  </a:srgbClr>
                                </a:solidFill>
                                <a:effectLst/>
                                <a:uLnTx/>
                                <a:uFillTx/>
                                <a:latin typeface="Cambria Math" panose="02040503050406030204" pitchFamily="18" charset="0"/>
                                <a:cs typeface="+mn-cs"/>
                                <a:sym typeface="Palatino"/>
                              </a:rPr>
                            </m:ctrlPr>
                          </m:sSubPr>
                          <m:e>
                            <m:r>
                              <a:rPr kumimoji="0" lang="en-US" altLang="zh-CN" sz="1600" b="0" i="1" u="none" strike="noStrike" kern="1200" cap="none" spc="0" normalizeH="0" baseline="0" noProof="0" smtClean="0">
                                <a:ln>
                                  <a:noFill/>
                                </a:ln>
                                <a:solidFill>
                                  <a:srgbClr val="F79646">
                                    <a:lumMod val="75000"/>
                                  </a:srgbClr>
                                </a:solidFill>
                                <a:effectLst/>
                                <a:uLnTx/>
                                <a:uFillTx/>
                                <a:latin typeface="Cambria Math" charset="0"/>
                                <a:cs typeface="+mn-cs"/>
                                <a:sym typeface="Palatino"/>
                              </a:rPr>
                              <m:t>𝝰</m:t>
                            </m:r>
                          </m:e>
                          <m:sub>
                            <m:r>
                              <a:rPr kumimoji="0" lang="en-US" altLang="zh-CN" sz="1600" b="0" i="1" u="none" strike="noStrike" kern="1200" cap="none" spc="0" normalizeH="0" baseline="0" noProof="0" smtClean="0">
                                <a:ln>
                                  <a:noFill/>
                                </a:ln>
                                <a:solidFill>
                                  <a:srgbClr val="F79646">
                                    <a:lumMod val="75000"/>
                                  </a:srgbClr>
                                </a:solidFill>
                                <a:effectLst/>
                                <a:uLnTx/>
                                <a:uFillTx/>
                                <a:latin typeface="Cambria Math" panose="02040503050406030204" pitchFamily="18" charset="0"/>
                                <a:cs typeface="+mn-cs"/>
                                <a:sym typeface="Palatino"/>
                              </a:rPr>
                              <m:t>33</m:t>
                            </m:r>
                          </m:sub>
                        </m:sSub>
                      </m:oMath>
                    </m:oMathPara>
                  </a14:m>
                  <a:endParaRPr kumimoji="0" lang="en-US" sz="1200" b="0" i="0" u="none" strike="noStrike" kern="1200" cap="none" spc="0" normalizeH="0" baseline="0" noProof="0" dirty="0">
                    <a:ln>
                      <a:noFill/>
                    </a:ln>
                    <a:solidFill>
                      <a:srgbClr val="F79646">
                        <a:lumMod val="75000"/>
                      </a:srgbClr>
                    </a:solidFill>
                    <a:effectLst/>
                    <a:uLnTx/>
                    <a:uFillTx/>
                    <a:latin typeface="Calibri"/>
                    <a:ea typeface="+mn-ea"/>
                    <a:cs typeface="+mn-cs"/>
                    <a:sym typeface="Palatino"/>
                  </a:endParaRPr>
                </a:p>
              </p:txBody>
            </p:sp>
          </mc:Choice>
          <mc:Fallback xmlns="">
            <p:sp>
              <p:nvSpPr>
                <p:cNvPr id="129" name="TextBox 128">
                  <a:extLst>
                    <a:ext uri="{FF2B5EF4-FFF2-40B4-BE49-F238E27FC236}">
                      <a16:creationId xmlns:a16="http://schemas.microsoft.com/office/drawing/2014/main" id="{7B8CEDA2-696B-FA43-817D-1B0E491C3826}"/>
                    </a:ext>
                  </a:extLst>
                </p:cNvPr>
                <p:cNvSpPr txBox="1">
                  <a:spLocks noRot="1" noChangeAspect="1" noMove="1" noResize="1" noEditPoints="1" noAdjustHandles="1" noChangeArrowheads="1" noChangeShapeType="1" noTextEdit="1"/>
                </p:cNvSpPr>
                <p:nvPr/>
              </p:nvSpPr>
              <p:spPr>
                <a:xfrm>
                  <a:off x="4510179" y="4953259"/>
                  <a:ext cx="398558" cy="275362"/>
                </a:xfrm>
                <a:prstGeom prst="rect">
                  <a:avLst/>
                </a:prstGeom>
                <a:blipFill>
                  <a:blip r:embed="rId29"/>
                  <a:stretch>
                    <a:fillRect l="-3125"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F4376D13-3EAB-7D4C-BB0D-191F4E10B79B}"/>
                    </a:ext>
                  </a:extLst>
                </p:cNvPr>
                <p:cNvSpPr txBox="1"/>
                <p:nvPr/>
              </p:nvSpPr>
              <p:spPr>
                <a:xfrm>
                  <a:off x="4515090" y="5228018"/>
                  <a:ext cx="398558" cy="27536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F79646">
                                    <a:lumMod val="75000"/>
                                  </a:srgbClr>
                                </a:solidFill>
                                <a:effectLst/>
                                <a:uLnTx/>
                                <a:uFillTx/>
                                <a:latin typeface="Cambria Math" panose="02040503050406030204" pitchFamily="18" charset="0"/>
                                <a:cs typeface="+mn-cs"/>
                                <a:sym typeface="Palatino"/>
                              </a:rPr>
                            </m:ctrlPr>
                          </m:sSubPr>
                          <m:e>
                            <m:r>
                              <a:rPr kumimoji="0" lang="en-US" altLang="zh-CN" sz="1600" b="0" i="1" u="none" strike="noStrike" kern="1200" cap="none" spc="0" normalizeH="0" baseline="0" noProof="0" smtClean="0">
                                <a:ln>
                                  <a:noFill/>
                                </a:ln>
                                <a:solidFill>
                                  <a:srgbClr val="F79646">
                                    <a:lumMod val="75000"/>
                                  </a:srgbClr>
                                </a:solidFill>
                                <a:effectLst/>
                                <a:uLnTx/>
                                <a:uFillTx/>
                                <a:latin typeface="Cambria Math" charset="0"/>
                                <a:cs typeface="+mn-cs"/>
                                <a:sym typeface="Palatino"/>
                              </a:rPr>
                              <m:t>𝝰</m:t>
                            </m:r>
                          </m:e>
                          <m:sub>
                            <m:r>
                              <a:rPr kumimoji="0" lang="en-US" altLang="zh-CN" sz="1600" b="0" i="1" u="none" strike="noStrike" kern="1200" cap="none" spc="0" normalizeH="0" baseline="0" noProof="0" smtClean="0">
                                <a:ln>
                                  <a:noFill/>
                                </a:ln>
                                <a:solidFill>
                                  <a:srgbClr val="F79646">
                                    <a:lumMod val="75000"/>
                                  </a:srgbClr>
                                </a:solidFill>
                                <a:effectLst/>
                                <a:uLnTx/>
                                <a:uFillTx/>
                                <a:latin typeface="Cambria Math" panose="02040503050406030204" pitchFamily="18" charset="0"/>
                                <a:cs typeface="+mn-cs"/>
                                <a:sym typeface="Palatino"/>
                              </a:rPr>
                              <m:t>34</m:t>
                            </m:r>
                          </m:sub>
                        </m:sSub>
                      </m:oMath>
                    </m:oMathPara>
                  </a14:m>
                  <a:endParaRPr kumimoji="0" lang="en-US" sz="1200" b="0" i="0" u="none" strike="noStrike" kern="1200" cap="none" spc="0" normalizeH="0" baseline="0" noProof="0" dirty="0">
                    <a:ln>
                      <a:noFill/>
                    </a:ln>
                    <a:solidFill>
                      <a:srgbClr val="F79646">
                        <a:lumMod val="75000"/>
                      </a:srgbClr>
                    </a:solidFill>
                    <a:effectLst/>
                    <a:uLnTx/>
                    <a:uFillTx/>
                    <a:latin typeface="Calibri"/>
                    <a:ea typeface="+mn-ea"/>
                    <a:cs typeface="+mn-cs"/>
                    <a:sym typeface="Palatino"/>
                  </a:endParaRPr>
                </a:p>
              </p:txBody>
            </p:sp>
          </mc:Choice>
          <mc:Fallback xmlns="">
            <p:sp>
              <p:nvSpPr>
                <p:cNvPr id="130" name="TextBox 129">
                  <a:extLst>
                    <a:ext uri="{FF2B5EF4-FFF2-40B4-BE49-F238E27FC236}">
                      <a16:creationId xmlns:a16="http://schemas.microsoft.com/office/drawing/2014/main" id="{F4376D13-3EAB-7D4C-BB0D-191F4E10B79B}"/>
                    </a:ext>
                  </a:extLst>
                </p:cNvPr>
                <p:cNvSpPr txBox="1">
                  <a:spLocks noRot="1" noChangeAspect="1" noMove="1" noResize="1" noEditPoints="1" noAdjustHandles="1" noChangeArrowheads="1" noChangeShapeType="1" noTextEdit="1"/>
                </p:cNvSpPr>
                <p:nvPr/>
              </p:nvSpPr>
              <p:spPr>
                <a:xfrm>
                  <a:off x="4515090" y="5228018"/>
                  <a:ext cx="398558" cy="275362"/>
                </a:xfrm>
                <a:prstGeom prst="rect">
                  <a:avLst/>
                </a:prstGeom>
                <a:blipFill>
                  <a:blip r:embed="rId30"/>
                  <a:stretch>
                    <a:fillRect l="-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51635129-8BD5-304F-821A-F210B5270D62}"/>
                    </a:ext>
                  </a:extLst>
                </p:cNvPr>
                <p:cNvSpPr txBox="1"/>
                <p:nvPr/>
              </p:nvSpPr>
              <p:spPr>
                <a:xfrm>
                  <a:off x="4523742" y="5577310"/>
                  <a:ext cx="398558" cy="27536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F79646">
                                    <a:lumMod val="75000"/>
                                  </a:srgbClr>
                                </a:solidFill>
                                <a:effectLst/>
                                <a:uLnTx/>
                                <a:uFillTx/>
                                <a:latin typeface="Cambria Math" panose="02040503050406030204" pitchFamily="18" charset="0"/>
                                <a:cs typeface="+mn-cs"/>
                                <a:sym typeface="Palatino"/>
                              </a:rPr>
                            </m:ctrlPr>
                          </m:sSubPr>
                          <m:e>
                            <m:r>
                              <a:rPr kumimoji="0" lang="en-US" altLang="zh-CN" sz="1600" b="0" i="1" u="none" strike="noStrike" kern="1200" cap="none" spc="0" normalizeH="0" baseline="0" noProof="0" smtClean="0">
                                <a:ln>
                                  <a:noFill/>
                                </a:ln>
                                <a:solidFill>
                                  <a:srgbClr val="F79646">
                                    <a:lumMod val="75000"/>
                                  </a:srgbClr>
                                </a:solidFill>
                                <a:effectLst/>
                                <a:uLnTx/>
                                <a:uFillTx/>
                                <a:latin typeface="Cambria Math" charset="0"/>
                                <a:cs typeface="+mn-cs"/>
                                <a:sym typeface="Palatino"/>
                              </a:rPr>
                              <m:t>𝝰</m:t>
                            </m:r>
                          </m:e>
                          <m:sub>
                            <m:r>
                              <a:rPr kumimoji="0" lang="en-US" altLang="zh-CN" sz="1600" b="0" i="1" u="none" strike="noStrike" kern="1200" cap="none" spc="0" normalizeH="0" baseline="0" noProof="0" smtClean="0">
                                <a:ln>
                                  <a:noFill/>
                                </a:ln>
                                <a:solidFill>
                                  <a:srgbClr val="F79646">
                                    <a:lumMod val="75000"/>
                                  </a:srgbClr>
                                </a:solidFill>
                                <a:effectLst/>
                                <a:uLnTx/>
                                <a:uFillTx/>
                                <a:latin typeface="Cambria Math" panose="02040503050406030204" pitchFamily="18" charset="0"/>
                                <a:cs typeface="+mn-cs"/>
                                <a:sym typeface="Palatino"/>
                              </a:rPr>
                              <m:t>44</m:t>
                            </m:r>
                          </m:sub>
                        </m:sSub>
                      </m:oMath>
                    </m:oMathPara>
                  </a14:m>
                  <a:endParaRPr kumimoji="0" lang="en-US" sz="1200" b="0" i="0" u="none" strike="noStrike" kern="1200" cap="none" spc="0" normalizeH="0" baseline="0" noProof="0" dirty="0">
                    <a:ln>
                      <a:noFill/>
                    </a:ln>
                    <a:solidFill>
                      <a:srgbClr val="F79646">
                        <a:lumMod val="75000"/>
                      </a:srgbClr>
                    </a:solidFill>
                    <a:effectLst/>
                    <a:uLnTx/>
                    <a:uFillTx/>
                    <a:latin typeface="Calibri"/>
                    <a:ea typeface="+mn-ea"/>
                    <a:cs typeface="+mn-cs"/>
                    <a:sym typeface="Palatino"/>
                  </a:endParaRPr>
                </a:p>
              </p:txBody>
            </p:sp>
          </mc:Choice>
          <mc:Fallback xmlns="">
            <p:sp>
              <p:nvSpPr>
                <p:cNvPr id="131" name="TextBox 130">
                  <a:extLst>
                    <a:ext uri="{FF2B5EF4-FFF2-40B4-BE49-F238E27FC236}">
                      <a16:creationId xmlns:a16="http://schemas.microsoft.com/office/drawing/2014/main" id="{51635129-8BD5-304F-821A-F210B5270D62}"/>
                    </a:ext>
                  </a:extLst>
                </p:cNvPr>
                <p:cNvSpPr txBox="1">
                  <a:spLocks noRot="1" noChangeAspect="1" noMove="1" noResize="1" noEditPoints="1" noAdjustHandles="1" noChangeArrowheads="1" noChangeShapeType="1" noTextEdit="1"/>
                </p:cNvSpPr>
                <p:nvPr/>
              </p:nvSpPr>
              <p:spPr>
                <a:xfrm>
                  <a:off x="4523742" y="5577310"/>
                  <a:ext cx="398558" cy="275362"/>
                </a:xfrm>
                <a:prstGeom prst="rect">
                  <a:avLst/>
                </a:prstGeom>
                <a:blipFill>
                  <a:blip r:embed="rId31"/>
                  <a:stretch>
                    <a:fillRect l="-3125" b="-4545"/>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2454233969"/>
      </p:ext>
    </p:extLst>
  </p:cSld>
  <p:clrMapOvr>
    <a:masterClrMapping/>
  </p:clrMapOvr>
  <p:transition spd="med" advTm="5943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dissolv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dissolve">
                                      <p:cBhvr>
                                        <p:cTn id="15" dur="500"/>
                                        <p:tgtEl>
                                          <p:spTgt spid="7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dissolve">
                                      <p:cBhvr>
                                        <p:cTn id="18" dur="500"/>
                                        <p:tgtEl>
                                          <p:spTgt spid="7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dissolve">
                                      <p:cBhvr>
                                        <p:cTn id="21" dur="500"/>
                                        <p:tgtEl>
                                          <p:spTgt spid="7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dissolve">
                                      <p:cBhvr>
                                        <p:cTn id="24" dur="500"/>
                                        <p:tgtEl>
                                          <p:spTgt spid="79"/>
                                        </p:tgtEl>
                                      </p:cBhvr>
                                    </p:animEffect>
                                  </p:childTnLst>
                                </p:cTn>
                              </p:par>
                              <p:par>
                                <p:cTn id="25" presetID="9"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10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dissolve">
                                      <p:cBhvr>
                                        <p:cTn id="34" dur="500"/>
                                        <p:tgtEl>
                                          <p:spTgt spid="107"/>
                                        </p:tgtEl>
                                      </p:cBhvr>
                                    </p:animEffect>
                                  </p:childTnLst>
                                </p:cTn>
                              </p:par>
                            </p:childTnLst>
                          </p:cTn>
                        </p:par>
                        <p:par>
                          <p:cTn id="35" fill="hold">
                            <p:stCondLst>
                              <p:cond delay="1500"/>
                            </p:stCondLst>
                            <p:childTnLst>
                              <p:par>
                                <p:cTn id="36" presetID="9" presetClass="entr" presetSubtype="0" fill="hold" grpId="0"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dissolve">
                                      <p:cBhvr>
                                        <p:cTn id="38" dur="1000"/>
                                        <p:tgtEl>
                                          <p:spTgt spid="8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dissolve">
                                      <p:cBhvr>
                                        <p:cTn id="41" dur="500"/>
                                        <p:tgtEl>
                                          <p:spTgt spid="8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dissolve">
                                      <p:cBhvr>
                                        <p:cTn id="44" dur="500"/>
                                        <p:tgtEl>
                                          <p:spTgt spid="8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dissolve">
                                      <p:cBhvr>
                                        <p:cTn id="47" dur="500"/>
                                        <p:tgtEl>
                                          <p:spTgt spid="8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dissolve">
                                      <p:cBhvr>
                                        <p:cTn id="50" dur="500"/>
                                        <p:tgtEl>
                                          <p:spTgt spid="63"/>
                                        </p:tgtEl>
                                      </p:cBhvr>
                                    </p:animEffect>
                                  </p:childTnLst>
                                </p:cTn>
                              </p:par>
                              <p:par>
                                <p:cTn id="51" presetID="9"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dissolve">
                                      <p:cBhvr>
                                        <p:cTn id="53" dur="500"/>
                                        <p:tgtEl>
                                          <p:spTgt spid="7"/>
                                        </p:tgtEl>
                                      </p:cBhvr>
                                    </p:animEffect>
                                  </p:childTnLst>
                                </p:cTn>
                              </p:par>
                            </p:childTnLst>
                          </p:cTn>
                        </p:par>
                        <p:par>
                          <p:cTn id="54" fill="hold">
                            <p:stCondLst>
                              <p:cond delay="2500"/>
                            </p:stCondLst>
                            <p:childTnLst>
                              <p:par>
                                <p:cTn id="55" presetID="9" presetClass="entr" presetSubtype="0" fill="hold" grpId="0" nodeType="after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dissolve">
                                      <p:cBhvr>
                                        <p:cTn id="57" dur="1000"/>
                                        <p:tgtEl>
                                          <p:spTgt spid="93"/>
                                        </p:tgtEl>
                                      </p:cBhvr>
                                    </p:animEffect>
                                  </p:childTnLst>
                                </p:cTn>
                              </p:par>
                              <p:par>
                                <p:cTn id="58" presetID="9"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dissolve">
                                      <p:cBhvr>
                                        <p:cTn id="60" dur="500"/>
                                        <p:tgtEl>
                                          <p:spTgt spid="9"/>
                                        </p:tgtEl>
                                      </p:cBhvr>
                                    </p:animEffect>
                                  </p:childTnLst>
                                </p:cTn>
                              </p:par>
                            </p:childTnLst>
                          </p:cTn>
                        </p:par>
                        <p:par>
                          <p:cTn id="61" fill="hold">
                            <p:stCondLst>
                              <p:cond delay="3500"/>
                            </p:stCondLst>
                            <p:childTnLst>
                              <p:par>
                                <p:cTn id="62" presetID="9" presetClass="entr" presetSubtype="0" fill="hold" nodeType="after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dissolve">
                                      <p:cBhvr>
                                        <p:cTn id="64" dur="1000"/>
                                        <p:tgtEl>
                                          <p:spTgt spid="10"/>
                                        </p:tgtEl>
                                      </p:cBhvr>
                                    </p:animEffect>
                                  </p:childTnLst>
                                </p:cTn>
                              </p:par>
                            </p:childTnLst>
                          </p:cTn>
                        </p:par>
                        <p:par>
                          <p:cTn id="65" fill="hold">
                            <p:stCondLst>
                              <p:cond delay="4500"/>
                            </p:stCondLst>
                            <p:childTnLst>
                              <p:par>
                                <p:cTn id="66" presetID="9" presetClass="entr" presetSubtype="0"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dissolve">
                                      <p:cBhvr>
                                        <p:cTn id="68" dur="1000"/>
                                        <p:tgtEl>
                                          <p:spTgt spid="81"/>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dissolve">
                                      <p:cBhvr>
                                        <p:cTn id="71" dur="500"/>
                                        <p:tgtEl>
                                          <p:spTgt spid="64"/>
                                        </p:tgtEl>
                                      </p:cBhvr>
                                    </p:animEffect>
                                  </p:childTnLst>
                                </p:cTn>
                              </p:par>
                            </p:childTnLst>
                          </p:cTn>
                        </p:par>
                        <p:par>
                          <p:cTn id="72" fill="hold">
                            <p:stCondLst>
                              <p:cond delay="5500"/>
                            </p:stCondLst>
                            <p:childTnLst>
                              <p:par>
                                <p:cTn id="73" presetID="9" presetClass="entr" presetSubtype="0" fill="hold" nodeType="after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dissolve">
                                      <p:cBhvr>
                                        <p:cTn id="75" dur="1000"/>
                                        <p:tgtEl>
                                          <p:spTgt spid="11"/>
                                        </p:tgtEl>
                                      </p:cBhvr>
                                    </p:animEffect>
                                  </p:childTnLst>
                                </p:cTn>
                              </p:par>
                            </p:childTnLst>
                          </p:cTn>
                        </p:par>
                        <p:par>
                          <p:cTn id="76" fill="hold">
                            <p:stCondLst>
                              <p:cond delay="6500"/>
                            </p:stCondLst>
                            <p:childTnLst>
                              <p:par>
                                <p:cTn id="77" presetID="9" presetClass="entr" presetSubtype="0" fill="hold" grpId="0" nodeType="afterEffect">
                                  <p:stCondLst>
                                    <p:cond delay="0"/>
                                  </p:stCondLst>
                                  <p:childTnLst>
                                    <p:set>
                                      <p:cBhvr>
                                        <p:cTn id="78" dur="1" fill="hold">
                                          <p:stCondLst>
                                            <p:cond delay="0"/>
                                          </p:stCondLst>
                                        </p:cTn>
                                        <p:tgtEl>
                                          <p:spTgt spid="105"/>
                                        </p:tgtEl>
                                        <p:attrNameLst>
                                          <p:attrName>style.visibility</p:attrName>
                                        </p:attrNameLst>
                                      </p:cBhvr>
                                      <p:to>
                                        <p:strVal val="visible"/>
                                      </p:to>
                                    </p:set>
                                    <p:animEffect transition="in" filter="dissolve">
                                      <p:cBhvr>
                                        <p:cTn id="79"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76" grpId="0" animBg="1"/>
      <p:bldP spid="77" grpId="0" animBg="1"/>
      <p:bldP spid="78" grpId="0" animBg="1"/>
      <p:bldP spid="79" grpId="0" animBg="1"/>
      <p:bldP spid="81" grpId="0" animBg="1"/>
      <p:bldP spid="82" grpId="0" animBg="1"/>
      <p:bldP spid="83" grpId="0" animBg="1"/>
      <p:bldP spid="84" grpId="0" animBg="1"/>
      <p:bldP spid="85" grpId="0" animBg="1"/>
      <p:bldP spid="93" grpId="0"/>
      <p:bldP spid="105" grpId="0" animBg="1"/>
      <p:bldP spid="10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DC824-E68A-094C-9754-A7767CB567C7}"/>
              </a:ext>
            </a:extLst>
          </p:cNvPr>
          <p:cNvSpPr>
            <a:spLocks noGrp="1"/>
          </p:cNvSpPr>
          <p:nvPr>
            <p:ph type="title"/>
          </p:nvPr>
        </p:nvSpPr>
        <p:spPr/>
        <p:txBody>
          <a:bodyPr>
            <a:normAutofit/>
          </a:bodyPr>
          <a:lstStyle/>
          <a:p>
            <a:r>
              <a:rPr lang="en-US" sz="4400" dirty="0"/>
              <a:t>Step 2: Code Similarity Computation</a:t>
            </a:r>
          </a:p>
        </p:txBody>
      </p:sp>
      <p:sp>
        <p:nvSpPr>
          <p:cNvPr id="3" name="Text Placeholder 2">
            <a:extLst>
              <a:ext uri="{FF2B5EF4-FFF2-40B4-BE49-F238E27FC236}">
                <a16:creationId xmlns:a16="http://schemas.microsoft.com/office/drawing/2014/main" id="{6AF6FDD0-7A18-D248-8893-08A94E9F7072}"/>
              </a:ext>
            </a:extLst>
          </p:cNvPr>
          <p:cNvSpPr>
            <a:spLocks noGrp="1"/>
          </p:cNvSpPr>
          <p:nvPr>
            <p:ph type="body" idx="1"/>
          </p:nvPr>
        </p:nvSpPr>
        <p:spPr>
          <a:xfrm>
            <a:off x="616071" y="966669"/>
            <a:ext cx="11239501" cy="1894469"/>
          </a:xfrm>
        </p:spPr>
        <p:txBody>
          <a:bodyPr>
            <a:normAutofit/>
          </a:bodyPr>
          <a:lstStyle/>
          <a:p>
            <a:r>
              <a:rPr lang="en-US" dirty="0"/>
              <a:t>Key Insight: </a:t>
            </a:r>
          </a:p>
          <a:p>
            <a:pPr lvl="1">
              <a:spcBef>
                <a:spcPts val="1100"/>
              </a:spcBef>
            </a:pPr>
            <a:r>
              <a:rPr lang="en-US" sz="2400" dirty="0"/>
              <a:t>Represent binary code with </a:t>
            </a:r>
            <a:r>
              <a:rPr lang="en-US" sz="2400" i="1" dirty="0">
                <a:solidFill>
                  <a:srgbClr val="0432FF"/>
                </a:solidFill>
              </a:rPr>
              <a:t>attributed control flow graph</a:t>
            </a:r>
            <a:r>
              <a:rPr lang="en-US" sz="2400" dirty="0"/>
              <a:t>.</a:t>
            </a:r>
          </a:p>
          <a:p>
            <a:pPr lvl="1">
              <a:spcBef>
                <a:spcPts val="1100"/>
              </a:spcBef>
            </a:pPr>
            <a:r>
              <a:rPr lang="en-US" sz="2400" dirty="0"/>
              <a:t>Use ranking-based </a:t>
            </a:r>
            <a:r>
              <a:rPr lang="en-US" sz="2400" i="1" dirty="0">
                <a:solidFill>
                  <a:srgbClr val="0432FF"/>
                </a:solidFill>
              </a:rPr>
              <a:t>graph triplet-loss network </a:t>
            </a:r>
            <a:r>
              <a:rPr lang="en-US" sz="2400" dirty="0"/>
              <a:t>to identify different types of similar code.</a:t>
            </a:r>
          </a:p>
        </p:txBody>
      </p:sp>
      <p:sp>
        <p:nvSpPr>
          <p:cNvPr id="4" name="Slide Number Placeholder 3">
            <a:extLst>
              <a:ext uri="{FF2B5EF4-FFF2-40B4-BE49-F238E27FC236}">
                <a16:creationId xmlns:a16="http://schemas.microsoft.com/office/drawing/2014/main" id="{F763EC56-D769-9D42-83B8-D9303BE15865}"/>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26</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grpSp>
        <p:nvGrpSpPr>
          <p:cNvPr id="27" name="Group 26">
            <a:extLst>
              <a:ext uri="{FF2B5EF4-FFF2-40B4-BE49-F238E27FC236}">
                <a16:creationId xmlns:a16="http://schemas.microsoft.com/office/drawing/2014/main" id="{B44E407A-4165-364C-9423-92BC5CA217BA}"/>
              </a:ext>
            </a:extLst>
          </p:cNvPr>
          <p:cNvGrpSpPr/>
          <p:nvPr/>
        </p:nvGrpSpPr>
        <p:grpSpPr>
          <a:xfrm>
            <a:off x="2184570" y="3721200"/>
            <a:ext cx="7606959" cy="2566466"/>
            <a:chOff x="2288431" y="3818085"/>
            <a:chExt cx="6993536" cy="2359507"/>
          </a:xfrm>
        </p:grpSpPr>
        <p:pic>
          <p:nvPicPr>
            <p:cNvPr id="5" name="Picture 4">
              <a:extLst>
                <a:ext uri="{FF2B5EF4-FFF2-40B4-BE49-F238E27FC236}">
                  <a16:creationId xmlns:a16="http://schemas.microsoft.com/office/drawing/2014/main" id="{1BA8BE41-CD9C-8E42-AD5C-7A4D654EC4D3}"/>
                </a:ext>
              </a:extLst>
            </p:cNvPr>
            <p:cNvPicPr>
              <a:picLocks noChangeAspect="1"/>
            </p:cNvPicPr>
            <p:nvPr/>
          </p:nvPicPr>
          <p:blipFill>
            <a:blip r:embed="rId3"/>
            <a:stretch>
              <a:fillRect/>
            </a:stretch>
          </p:blipFill>
          <p:spPr>
            <a:xfrm>
              <a:off x="3122695" y="5393486"/>
              <a:ext cx="351602" cy="175105"/>
            </a:xfrm>
            <a:prstGeom prst="rect">
              <a:avLst/>
            </a:prstGeom>
            <a:solidFill>
              <a:srgbClr val="FFFFFF"/>
            </a:solidFill>
          </p:spPr>
        </p:pic>
        <p:pic>
          <p:nvPicPr>
            <p:cNvPr id="6" name="Picture 5">
              <a:extLst>
                <a:ext uri="{FF2B5EF4-FFF2-40B4-BE49-F238E27FC236}">
                  <a16:creationId xmlns:a16="http://schemas.microsoft.com/office/drawing/2014/main" id="{3BA7AF46-E913-FF47-835C-CBF1AE7ADB86}"/>
                </a:ext>
              </a:extLst>
            </p:cNvPr>
            <p:cNvPicPr>
              <a:picLocks noChangeAspect="1"/>
            </p:cNvPicPr>
            <p:nvPr/>
          </p:nvPicPr>
          <p:blipFill>
            <a:blip r:embed="rId4"/>
            <a:stretch>
              <a:fillRect/>
            </a:stretch>
          </p:blipFill>
          <p:spPr>
            <a:xfrm>
              <a:off x="3724979" y="5792361"/>
              <a:ext cx="3884365" cy="385231"/>
            </a:xfrm>
            <a:prstGeom prst="rect">
              <a:avLst/>
            </a:prstGeom>
            <a:solidFill>
              <a:srgbClr val="FFFFFF"/>
            </a:solidFill>
          </p:spPr>
        </p:pic>
        <p:pic>
          <p:nvPicPr>
            <p:cNvPr id="7" name="Picture 6">
              <a:extLst>
                <a:ext uri="{FF2B5EF4-FFF2-40B4-BE49-F238E27FC236}">
                  <a16:creationId xmlns:a16="http://schemas.microsoft.com/office/drawing/2014/main" id="{52AB93C4-7F95-9943-B774-B9DFDBFF7596}"/>
                </a:ext>
              </a:extLst>
            </p:cNvPr>
            <p:cNvPicPr>
              <a:picLocks noChangeAspect="1"/>
            </p:cNvPicPr>
            <p:nvPr/>
          </p:nvPicPr>
          <p:blipFill>
            <a:blip r:embed="rId5"/>
            <a:stretch>
              <a:fillRect/>
            </a:stretch>
          </p:blipFill>
          <p:spPr>
            <a:xfrm>
              <a:off x="3474297" y="3976246"/>
              <a:ext cx="1004577" cy="1733539"/>
            </a:xfrm>
            <a:prstGeom prst="rect">
              <a:avLst/>
            </a:prstGeom>
            <a:solidFill>
              <a:srgbClr val="FFFFFF"/>
            </a:solidFill>
          </p:spPr>
        </p:pic>
        <p:pic>
          <p:nvPicPr>
            <p:cNvPr id="8" name="Picture 7">
              <a:extLst>
                <a:ext uri="{FF2B5EF4-FFF2-40B4-BE49-F238E27FC236}">
                  <a16:creationId xmlns:a16="http://schemas.microsoft.com/office/drawing/2014/main" id="{E9A15A47-C8CE-2E41-ADBD-17CA6BEFFA85}"/>
                </a:ext>
              </a:extLst>
            </p:cNvPr>
            <p:cNvPicPr>
              <a:picLocks noChangeAspect="1"/>
            </p:cNvPicPr>
            <p:nvPr/>
          </p:nvPicPr>
          <p:blipFill>
            <a:blip r:embed="rId6"/>
            <a:stretch>
              <a:fillRect/>
            </a:stretch>
          </p:blipFill>
          <p:spPr>
            <a:xfrm>
              <a:off x="4544810" y="4686192"/>
              <a:ext cx="351602" cy="175105"/>
            </a:xfrm>
            <a:prstGeom prst="rect">
              <a:avLst/>
            </a:prstGeom>
            <a:solidFill>
              <a:srgbClr val="FFFFFF"/>
            </a:solidFill>
          </p:spPr>
        </p:pic>
        <p:pic>
          <p:nvPicPr>
            <p:cNvPr id="10" name="Picture 9">
              <a:extLst>
                <a:ext uri="{FF2B5EF4-FFF2-40B4-BE49-F238E27FC236}">
                  <a16:creationId xmlns:a16="http://schemas.microsoft.com/office/drawing/2014/main" id="{42E350A4-460D-B642-9BF0-324F4AF1CEAD}"/>
                </a:ext>
              </a:extLst>
            </p:cNvPr>
            <p:cNvPicPr>
              <a:picLocks noChangeAspect="1"/>
            </p:cNvPicPr>
            <p:nvPr/>
          </p:nvPicPr>
          <p:blipFill>
            <a:blip r:embed="rId7"/>
            <a:stretch>
              <a:fillRect/>
            </a:stretch>
          </p:blipFill>
          <p:spPr>
            <a:xfrm>
              <a:off x="6599023" y="3987080"/>
              <a:ext cx="904119" cy="1716029"/>
            </a:xfrm>
            <a:prstGeom prst="rect">
              <a:avLst/>
            </a:prstGeom>
            <a:solidFill>
              <a:srgbClr val="FFFFFF"/>
            </a:solidFill>
          </p:spPr>
        </p:pic>
        <p:pic>
          <p:nvPicPr>
            <p:cNvPr id="11" name="Picture 10">
              <a:extLst>
                <a:ext uri="{FF2B5EF4-FFF2-40B4-BE49-F238E27FC236}">
                  <a16:creationId xmlns:a16="http://schemas.microsoft.com/office/drawing/2014/main" id="{9A1B6715-040D-B64E-B5B3-89F9B8903611}"/>
                </a:ext>
              </a:extLst>
            </p:cNvPr>
            <p:cNvPicPr>
              <a:picLocks noChangeAspect="1"/>
            </p:cNvPicPr>
            <p:nvPr/>
          </p:nvPicPr>
          <p:blipFill>
            <a:blip r:embed="rId8"/>
            <a:stretch>
              <a:fillRect/>
            </a:stretch>
          </p:blipFill>
          <p:spPr>
            <a:xfrm>
              <a:off x="8009503" y="3871291"/>
              <a:ext cx="1272464" cy="1821092"/>
            </a:xfrm>
            <a:prstGeom prst="rect">
              <a:avLst/>
            </a:prstGeom>
            <a:solidFill>
              <a:srgbClr val="FFFFFF"/>
            </a:solidFill>
          </p:spPr>
        </p:pic>
        <p:pic>
          <p:nvPicPr>
            <p:cNvPr id="12" name="Picture 11">
              <a:extLst>
                <a:ext uri="{FF2B5EF4-FFF2-40B4-BE49-F238E27FC236}">
                  <a16:creationId xmlns:a16="http://schemas.microsoft.com/office/drawing/2014/main" id="{B390BD13-38CD-D44F-AA04-93D1F7D168B8}"/>
                </a:ext>
              </a:extLst>
            </p:cNvPr>
            <p:cNvPicPr>
              <a:picLocks noChangeAspect="1"/>
            </p:cNvPicPr>
            <p:nvPr/>
          </p:nvPicPr>
          <p:blipFill>
            <a:blip r:embed="rId9"/>
            <a:stretch>
              <a:fillRect/>
            </a:stretch>
          </p:blipFill>
          <p:spPr>
            <a:xfrm>
              <a:off x="8327619" y="5735686"/>
              <a:ext cx="954348" cy="385231"/>
            </a:xfrm>
            <a:prstGeom prst="rect">
              <a:avLst/>
            </a:prstGeom>
            <a:solidFill>
              <a:srgbClr val="FFFFFF"/>
            </a:solidFill>
          </p:spPr>
        </p:pic>
        <p:cxnSp>
          <p:nvCxnSpPr>
            <p:cNvPr id="13" name="Straight Connector 12">
              <a:extLst>
                <a:ext uri="{FF2B5EF4-FFF2-40B4-BE49-F238E27FC236}">
                  <a16:creationId xmlns:a16="http://schemas.microsoft.com/office/drawing/2014/main" id="{3FA567D5-D698-0041-B4E9-13F89BB613A6}"/>
                </a:ext>
              </a:extLst>
            </p:cNvPr>
            <p:cNvCxnSpPr>
              <a:cxnSpLocks/>
            </p:cNvCxnSpPr>
            <p:nvPr/>
          </p:nvCxnSpPr>
          <p:spPr>
            <a:xfrm>
              <a:off x="3298496" y="3818086"/>
              <a:ext cx="0" cy="2072575"/>
            </a:xfrm>
            <a:prstGeom prst="line">
              <a:avLst/>
            </a:prstGeom>
            <a:solidFill>
              <a:srgbClr val="FFFFFF"/>
            </a:solidFill>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D82AB81-6251-9047-8C1B-140DD411F1DE}"/>
                </a:ext>
              </a:extLst>
            </p:cNvPr>
            <p:cNvPicPr>
              <a:picLocks noChangeAspect="1"/>
            </p:cNvPicPr>
            <p:nvPr/>
          </p:nvPicPr>
          <p:blipFill>
            <a:blip r:embed="rId6"/>
            <a:stretch>
              <a:fillRect/>
            </a:stretch>
          </p:blipFill>
          <p:spPr>
            <a:xfrm>
              <a:off x="6166152" y="4678996"/>
              <a:ext cx="351602" cy="175105"/>
            </a:xfrm>
            <a:prstGeom prst="rect">
              <a:avLst/>
            </a:prstGeom>
            <a:solidFill>
              <a:srgbClr val="FFFFFF"/>
            </a:solidFill>
          </p:spPr>
        </p:pic>
        <p:pic>
          <p:nvPicPr>
            <p:cNvPr id="15" name="Picture 14">
              <a:extLst>
                <a:ext uri="{FF2B5EF4-FFF2-40B4-BE49-F238E27FC236}">
                  <a16:creationId xmlns:a16="http://schemas.microsoft.com/office/drawing/2014/main" id="{4556B97B-DA3C-B948-9C31-2D62324D2260}"/>
                </a:ext>
              </a:extLst>
            </p:cNvPr>
            <p:cNvPicPr>
              <a:picLocks noChangeAspect="1"/>
            </p:cNvPicPr>
            <p:nvPr/>
          </p:nvPicPr>
          <p:blipFill>
            <a:blip r:embed="rId6"/>
            <a:stretch>
              <a:fillRect/>
            </a:stretch>
          </p:blipFill>
          <p:spPr>
            <a:xfrm>
              <a:off x="7609344" y="4693357"/>
              <a:ext cx="351602" cy="175105"/>
            </a:xfrm>
            <a:prstGeom prst="rect">
              <a:avLst/>
            </a:prstGeom>
            <a:solidFill>
              <a:srgbClr val="FFFFFF"/>
            </a:solidFill>
          </p:spPr>
        </p:pic>
        <p:cxnSp>
          <p:nvCxnSpPr>
            <p:cNvPr id="16" name="Straight Connector 15">
              <a:extLst>
                <a:ext uri="{FF2B5EF4-FFF2-40B4-BE49-F238E27FC236}">
                  <a16:creationId xmlns:a16="http://schemas.microsoft.com/office/drawing/2014/main" id="{CEE4ABA4-535D-9747-AC6B-F9C5AD8F1A50}"/>
                </a:ext>
              </a:extLst>
            </p:cNvPr>
            <p:cNvCxnSpPr>
              <a:cxnSpLocks/>
            </p:cNvCxnSpPr>
            <p:nvPr/>
          </p:nvCxnSpPr>
          <p:spPr>
            <a:xfrm>
              <a:off x="7785145" y="3818085"/>
              <a:ext cx="0" cy="1993153"/>
            </a:xfrm>
            <a:prstGeom prst="line">
              <a:avLst/>
            </a:prstGeom>
            <a:solidFill>
              <a:srgbClr val="FFFFFF"/>
            </a:solidFill>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5B02302F-B929-DA4E-B229-A072A50C223D}"/>
                </a:ext>
              </a:extLst>
            </p:cNvPr>
            <p:cNvPicPr>
              <a:picLocks noChangeAspect="1"/>
            </p:cNvPicPr>
            <p:nvPr/>
          </p:nvPicPr>
          <p:blipFill>
            <a:blip r:embed="rId10"/>
            <a:stretch>
              <a:fillRect/>
            </a:stretch>
          </p:blipFill>
          <p:spPr>
            <a:xfrm>
              <a:off x="2288431" y="5150838"/>
              <a:ext cx="774700" cy="660400"/>
            </a:xfrm>
            <a:prstGeom prst="rect">
              <a:avLst/>
            </a:prstGeom>
          </p:spPr>
        </p:pic>
        <p:pic>
          <p:nvPicPr>
            <p:cNvPr id="23" name="Picture 22">
              <a:extLst>
                <a:ext uri="{FF2B5EF4-FFF2-40B4-BE49-F238E27FC236}">
                  <a16:creationId xmlns:a16="http://schemas.microsoft.com/office/drawing/2014/main" id="{2D6E7726-C1E4-D247-9C90-5A1BA8DCEEBF}"/>
                </a:ext>
              </a:extLst>
            </p:cNvPr>
            <p:cNvPicPr>
              <a:picLocks noChangeAspect="1"/>
            </p:cNvPicPr>
            <p:nvPr/>
          </p:nvPicPr>
          <p:blipFill>
            <a:blip r:embed="rId11"/>
            <a:stretch>
              <a:fillRect/>
            </a:stretch>
          </p:blipFill>
          <p:spPr>
            <a:xfrm>
              <a:off x="2354611" y="3989439"/>
              <a:ext cx="592046" cy="619583"/>
            </a:xfrm>
            <a:prstGeom prst="rect">
              <a:avLst/>
            </a:prstGeom>
          </p:spPr>
        </p:pic>
        <p:pic>
          <p:nvPicPr>
            <p:cNvPr id="24" name="Picture 23">
              <a:extLst>
                <a:ext uri="{FF2B5EF4-FFF2-40B4-BE49-F238E27FC236}">
                  <a16:creationId xmlns:a16="http://schemas.microsoft.com/office/drawing/2014/main" id="{0C4D96A5-EB07-664D-94D7-153EE3EBAFD0}"/>
                </a:ext>
              </a:extLst>
            </p:cNvPr>
            <p:cNvPicPr>
              <a:picLocks noChangeAspect="1"/>
            </p:cNvPicPr>
            <p:nvPr/>
          </p:nvPicPr>
          <p:blipFill>
            <a:blip r:embed="rId3"/>
            <a:stretch>
              <a:fillRect/>
            </a:stretch>
          </p:blipFill>
          <p:spPr>
            <a:xfrm>
              <a:off x="3112198" y="4228138"/>
              <a:ext cx="351602" cy="175105"/>
            </a:xfrm>
            <a:prstGeom prst="rect">
              <a:avLst/>
            </a:prstGeom>
            <a:solidFill>
              <a:srgbClr val="FFFFFF"/>
            </a:solidFill>
          </p:spPr>
        </p:pic>
      </p:grpSp>
      <p:pic>
        <p:nvPicPr>
          <p:cNvPr id="21" name="Picture 20">
            <a:extLst>
              <a:ext uri="{FF2B5EF4-FFF2-40B4-BE49-F238E27FC236}">
                <a16:creationId xmlns:a16="http://schemas.microsoft.com/office/drawing/2014/main" id="{5BC7D256-3956-C845-96A2-CFB083272057}"/>
              </a:ext>
            </a:extLst>
          </p:cNvPr>
          <p:cNvPicPr>
            <a:picLocks noChangeAspect="1"/>
          </p:cNvPicPr>
          <p:nvPr/>
        </p:nvPicPr>
        <p:blipFill>
          <a:blip r:embed="rId12"/>
          <a:stretch>
            <a:fillRect/>
          </a:stretch>
        </p:blipFill>
        <p:spPr>
          <a:xfrm>
            <a:off x="5029047" y="3946481"/>
            <a:ext cx="1284973" cy="1783619"/>
          </a:xfrm>
          <a:prstGeom prst="rect">
            <a:avLst/>
          </a:prstGeom>
        </p:spPr>
      </p:pic>
    </p:spTree>
    <p:extLst>
      <p:ext uri="{BB962C8B-B14F-4D97-AF65-F5344CB8AC3E}">
        <p14:creationId xmlns:p14="http://schemas.microsoft.com/office/powerpoint/2010/main" val="1169161091"/>
      </p:ext>
    </p:extLst>
  </p:cSld>
  <p:clrMapOvr>
    <a:masterClrMapping/>
  </p:clrMapOvr>
  <p:transition spd="med" advTm="22571"/>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EED9-DC25-A144-8BB2-97D6638C3DCF}"/>
              </a:ext>
            </a:extLst>
          </p:cNvPr>
          <p:cNvSpPr>
            <a:spLocks noGrp="1"/>
          </p:cNvSpPr>
          <p:nvPr>
            <p:ph type="title"/>
          </p:nvPr>
        </p:nvSpPr>
        <p:spPr/>
        <p:txBody>
          <a:bodyPr>
            <a:normAutofit/>
          </a:bodyPr>
          <a:lstStyle/>
          <a:p>
            <a:r>
              <a:rPr lang="en-US" sz="4400" dirty="0"/>
              <a:t>Binary Code to Attributed Graph</a:t>
            </a:r>
          </a:p>
        </p:txBody>
      </p:sp>
      <p:sp>
        <p:nvSpPr>
          <p:cNvPr id="4" name="Slide Number Placeholder 3">
            <a:extLst>
              <a:ext uri="{FF2B5EF4-FFF2-40B4-BE49-F238E27FC236}">
                <a16:creationId xmlns:a16="http://schemas.microsoft.com/office/drawing/2014/main" id="{C60F45F0-0A8C-8A4B-9028-CBF7AF5CED2A}"/>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27</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26" name="TextBox 25">
            <a:extLst>
              <a:ext uri="{FF2B5EF4-FFF2-40B4-BE49-F238E27FC236}">
                <a16:creationId xmlns:a16="http://schemas.microsoft.com/office/drawing/2014/main" id="{C49F0CF1-F0DC-1A4E-8A1F-11FD26F6A446}"/>
              </a:ext>
            </a:extLst>
          </p:cNvPr>
          <p:cNvSpPr txBox="1"/>
          <p:nvPr/>
        </p:nvSpPr>
        <p:spPr>
          <a:xfrm>
            <a:off x="6698512" y="6231690"/>
            <a:ext cx="549348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[CCS’16] Qian Feng, </a:t>
            </a:r>
            <a:r>
              <a:rPr kumimoji="0" lang="en-US" sz="1200" b="0" i="0" u="none" strike="noStrike" kern="0" cap="none" spc="0" normalizeH="0" baseline="0" noProof="0" dirty="0" err="1">
                <a:ln>
                  <a:noFill/>
                </a:ln>
                <a:solidFill>
                  <a:srgbClr val="414141"/>
                </a:solidFill>
                <a:effectLst/>
                <a:uLnTx/>
                <a:uFillTx/>
                <a:latin typeface="Gill Sans MT" panose="020B0502020104020203" pitchFamily="34" charset="77"/>
                <a:ea typeface="Palatino"/>
                <a:sym typeface="Palatino"/>
              </a:rPr>
              <a:t>Rundong</a:t>
            </a:r>
            <a:r>
              <a:rPr kumimoji="0" lang="en-US" sz="12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 Zhou, </a:t>
            </a:r>
            <a:r>
              <a:rPr kumimoji="0" lang="en-US" sz="1200" b="0" i="0" u="none" strike="noStrike" kern="0" cap="none" spc="0" normalizeH="0" baseline="0" noProof="0" dirty="0" err="1">
                <a:ln>
                  <a:noFill/>
                </a:ln>
                <a:solidFill>
                  <a:srgbClr val="414141"/>
                </a:solidFill>
                <a:effectLst/>
                <a:uLnTx/>
                <a:uFillTx/>
                <a:latin typeface="Gill Sans MT" panose="020B0502020104020203" pitchFamily="34" charset="77"/>
                <a:ea typeface="Palatino"/>
                <a:sym typeface="Palatino"/>
              </a:rPr>
              <a:t>Chengcheng</a:t>
            </a:r>
            <a:r>
              <a:rPr kumimoji="0" lang="en-US" sz="12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 Xu, Yao Cheng, Brian Testa, and Heng Yin. 2016. Scalable Graph-based Bug Search for Firmware Images. In CCS 2016.</a:t>
            </a:r>
          </a:p>
        </p:txBody>
      </p:sp>
      <p:sp>
        <p:nvSpPr>
          <p:cNvPr id="32" name="Text Placeholder 6">
            <a:extLst>
              <a:ext uri="{FF2B5EF4-FFF2-40B4-BE49-F238E27FC236}">
                <a16:creationId xmlns:a16="http://schemas.microsoft.com/office/drawing/2014/main" id="{DF826940-3EFD-204D-B49F-C9066122C804}"/>
              </a:ext>
            </a:extLst>
          </p:cNvPr>
          <p:cNvSpPr txBox="1">
            <a:spLocks/>
          </p:cNvSpPr>
          <p:nvPr/>
        </p:nvSpPr>
        <p:spPr>
          <a:xfrm>
            <a:off x="616071" y="1029414"/>
            <a:ext cx="11239501" cy="22001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304800" marR="0" lvl="0" indent="-304800" algn="l" defTabSz="412750" rtl="0" eaLnBrk="1" fontAlgn="auto" latinLnBrk="0" hangingPunct="1">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2200" b="0" i="0" u="none" strike="noStrike" kern="0" cap="none" spc="0" normalizeH="0" baseline="0" noProof="0" dirty="0">
                <a:ln>
                  <a:noFill/>
                </a:ln>
                <a:solidFill>
                  <a:srgbClr val="414141"/>
                </a:solidFill>
                <a:effectLst/>
                <a:uLnTx/>
                <a:uFillTx/>
                <a:latin typeface="Gill Sans MT" charset="0"/>
                <a:sym typeface="Palatino Linotype"/>
              </a:rPr>
              <a:t>Attributed control flow graph</a:t>
            </a:r>
          </a:p>
          <a:p>
            <a:pPr marL="609600" marR="0" lvl="1" indent="-304800" algn="l" defTabSz="412750" rtl="0" eaLnBrk="1" fontAlgn="auto" latinLnBrk="0" hangingPunct="1">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2000" b="0" i="0" u="none" strike="noStrike" kern="0" cap="none" spc="0" normalizeH="0" baseline="0" noProof="0" dirty="0">
                <a:ln>
                  <a:noFill/>
                </a:ln>
                <a:solidFill>
                  <a:srgbClr val="414141"/>
                </a:solidFill>
                <a:effectLst/>
                <a:uLnTx/>
                <a:uFillTx/>
                <a:latin typeface="Gill Sans MT" charset="0"/>
                <a:sym typeface="Palatino Linotype"/>
              </a:rPr>
              <a:t>Control flow graph: essential code structure feature</a:t>
            </a:r>
          </a:p>
          <a:p>
            <a:pPr marL="609600" marR="0" lvl="1" indent="-304800" algn="l" defTabSz="412750" rtl="0" eaLnBrk="1" fontAlgn="auto" latinLnBrk="0" hangingPunct="1">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2000" b="0" i="0" u="none" strike="noStrike" kern="0" cap="none" spc="0" normalizeH="0" baseline="0" noProof="0" dirty="0">
                <a:ln>
                  <a:noFill/>
                </a:ln>
                <a:solidFill>
                  <a:srgbClr val="414141"/>
                </a:solidFill>
                <a:effectLst/>
                <a:uLnTx/>
                <a:uFillTx/>
                <a:latin typeface="Gill Sans MT" charset="0"/>
                <a:sym typeface="Palatino Linotype"/>
              </a:rPr>
              <a:t>Attributes: syntax features</a:t>
            </a:r>
            <a:br>
              <a:rPr kumimoji="0" lang="en-US" sz="2400" b="0" i="0" u="none" strike="noStrike" kern="0" cap="none" spc="0" normalizeH="0" baseline="0" noProof="0" dirty="0">
                <a:ln>
                  <a:noFill/>
                </a:ln>
                <a:solidFill>
                  <a:srgbClr val="414141"/>
                </a:solidFill>
                <a:effectLst/>
                <a:uLnTx/>
                <a:uFillTx/>
                <a:latin typeface="Gill Sans MT" charset="0"/>
                <a:sym typeface="Palatino Linotype"/>
              </a:rPr>
            </a:br>
            <a:endParaRPr kumimoji="0" lang="en-US" sz="2400" b="0" i="0" u="none" strike="noStrike" kern="0" cap="none" spc="0" normalizeH="0" baseline="0" noProof="0" dirty="0">
              <a:ln>
                <a:noFill/>
              </a:ln>
              <a:solidFill>
                <a:srgbClr val="414141"/>
              </a:solidFill>
              <a:effectLst/>
              <a:uLnTx/>
              <a:uFillTx/>
              <a:latin typeface="Gill Sans MT" charset="0"/>
              <a:sym typeface="Palatino Linotype"/>
            </a:endParaRPr>
          </a:p>
          <a:p>
            <a:pPr marL="304800" marR="0" lvl="0" indent="-304800" algn="l" defTabSz="412750" rtl="0" eaLnBrk="1" fontAlgn="auto" latinLnBrk="0" hangingPunct="1">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2200" b="0" i="0" u="none" strike="noStrike" kern="0" cap="none" spc="0" normalizeH="0" baseline="0" noProof="0" dirty="0">
                <a:ln>
                  <a:noFill/>
                </a:ln>
                <a:solidFill>
                  <a:srgbClr val="414141"/>
                </a:solidFill>
                <a:effectLst/>
                <a:uLnTx/>
                <a:uFillTx/>
                <a:latin typeface="Gill Sans MT" charset="0"/>
                <a:sym typeface="Palatino Linotype"/>
              </a:rPr>
              <a:t>The problem has become </a:t>
            </a:r>
            <a:r>
              <a:rPr kumimoji="0" lang="en-US" sz="2200" b="0" i="1" u="none" strike="noStrike" kern="0" cap="none" spc="0" normalizeH="0" baseline="0" noProof="0" dirty="0">
                <a:ln>
                  <a:noFill/>
                </a:ln>
                <a:solidFill>
                  <a:srgbClr val="0432FF"/>
                </a:solidFill>
                <a:effectLst/>
                <a:uLnTx/>
                <a:uFillTx/>
                <a:latin typeface="Gill Sans MT" charset="0"/>
                <a:sym typeface="Palatino Linotype"/>
              </a:rPr>
              <a:t>attributed graph similarity </a:t>
            </a:r>
            <a:r>
              <a:rPr kumimoji="0" lang="en-US" sz="2200" b="0" i="0" u="none" strike="noStrike" kern="0" cap="none" spc="0" normalizeH="0" baseline="0" noProof="0" dirty="0">
                <a:ln>
                  <a:noFill/>
                </a:ln>
                <a:solidFill>
                  <a:srgbClr val="414141"/>
                </a:solidFill>
                <a:effectLst/>
                <a:uLnTx/>
                <a:uFillTx/>
                <a:latin typeface="Gill Sans MT" charset="0"/>
                <a:sym typeface="Palatino Linotype"/>
              </a:rPr>
              <a:t>problem.</a:t>
            </a:r>
          </a:p>
        </p:txBody>
      </p:sp>
      <p:graphicFrame>
        <p:nvGraphicFramePr>
          <p:cNvPr id="3" name="Table 4">
            <a:extLst>
              <a:ext uri="{FF2B5EF4-FFF2-40B4-BE49-F238E27FC236}">
                <a16:creationId xmlns:a16="http://schemas.microsoft.com/office/drawing/2014/main" id="{641E8D95-A1F7-6E43-8C88-9518FED79E9A}"/>
              </a:ext>
            </a:extLst>
          </p:cNvPr>
          <p:cNvGraphicFramePr>
            <a:graphicFrameLocks noGrp="1"/>
          </p:cNvGraphicFramePr>
          <p:nvPr/>
        </p:nvGraphicFramePr>
        <p:xfrm>
          <a:off x="7526388" y="3343358"/>
          <a:ext cx="3659334" cy="2682240"/>
        </p:xfrm>
        <a:graphic>
          <a:graphicData uri="http://schemas.openxmlformats.org/drawingml/2006/table">
            <a:tbl>
              <a:tblPr firstRow="1" bandRow="1">
                <a:tableStyleId>{5940675A-B579-460E-94D1-54222C63F5DA}</a:tableStyleId>
              </a:tblPr>
              <a:tblGrid>
                <a:gridCol w="1164019">
                  <a:extLst>
                    <a:ext uri="{9D8B030D-6E8A-4147-A177-3AD203B41FA5}">
                      <a16:colId xmlns:a16="http://schemas.microsoft.com/office/drawing/2014/main" val="2497867698"/>
                    </a:ext>
                  </a:extLst>
                </a:gridCol>
                <a:gridCol w="2495315">
                  <a:extLst>
                    <a:ext uri="{9D8B030D-6E8A-4147-A177-3AD203B41FA5}">
                      <a16:colId xmlns:a16="http://schemas.microsoft.com/office/drawing/2014/main" val="85872867"/>
                    </a:ext>
                  </a:extLst>
                </a:gridCol>
              </a:tblGrid>
              <a:tr h="310654">
                <a:tc rowSpan="6">
                  <a:txBody>
                    <a:bodyPr/>
                    <a:lstStyle/>
                    <a:p>
                      <a:pPr algn="l"/>
                      <a:r>
                        <a:rPr lang="en-US" sz="1600" dirty="0">
                          <a:solidFill>
                            <a:srgbClr val="0432FF"/>
                          </a:solidFill>
                          <a:latin typeface="Gill Sans MT" panose="020B0502020104020203" pitchFamily="34" charset="77"/>
                        </a:rPr>
                        <a:t>Instruction</a:t>
                      </a:r>
                    </a:p>
                  </a:txBody>
                  <a:tcPr anchor="ctr"/>
                </a:tc>
                <a:tc>
                  <a:txBody>
                    <a:bodyPr/>
                    <a:lstStyle/>
                    <a:p>
                      <a:pPr algn="l"/>
                      <a:r>
                        <a:rPr lang="en-US" sz="1600" dirty="0">
                          <a:latin typeface="Gill Sans MT" panose="020B0502020104020203" pitchFamily="34" charset="77"/>
                        </a:rPr>
                        <a:t># of numeric constants</a:t>
                      </a:r>
                    </a:p>
                  </a:txBody>
                  <a:tcPr/>
                </a:tc>
                <a:extLst>
                  <a:ext uri="{0D108BD9-81ED-4DB2-BD59-A6C34878D82A}">
                    <a16:rowId xmlns:a16="http://schemas.microsoft.com/office/drawing/2014/main" val="1933028798"/>
                  </a:ext>
                </a:extLst>
              </a:tr>
              <a:tr h="310654">
                <a:tc vMerge="1">
                  <a:txBody>
                    <a:bodyPr/>
                    <a:lstStyle/>
                    <a:p>
                      <a:endParaRPr lang="en-US" dirty="0"/>
                    </a:p>
                  </a:txBody>
                  <a:tcPr/>
                </a:tc>
                <a:tc>
                  <a:txBody>
                    <a:bodyPr/>
                    <a:lstStyle/>
                    <a:p>
                      <a:pPr algn="l"/>
                      <a:r>
                        <a:rPr lang="en-US" sz="1600" dirty="0">
                          <a:latin typeface="Gill Sans MT" panose="020B0502020104020203" pitchFamily="34" charset="77"/>
                        </a:rPr>
                        <a:t># of string constants</a:t>
                      </a:r>
                    </a:p>
                  </a:txBody>
                  <a:tcPr/>
                </a:tc>
                <a:extLst>
                  <a:ext uri="{0D108BD9-81ED-4DB2-BD59-A6C34878D82A}">
                    <a16:rowId xmlns:a16="http://schemas.microsoft.com/office/drawing/2014/main" val="3734938081"/>
                  </a:ext>
                </a:extLst>
              </a:tr>
              <a:tr h="310654">
                <a:tc vMerge="1">
                  <a:txBody>
                    <a:bodyPr/>
                    <a:lstStyle/>
                    <a:p>
                      <a:endParaRPr lang="en-US" dirty="0"/>
                    </a:p>
                  </a:txBody>
                  <a:tcPr/>
                </a:tc>
                <a:tc>
                  <a:txBody>
                    <a:bodyPr/>
                    <a:lstStyle/>
                    <a:p>
                      <a:pPr algn="l"/>
                      <a:r>
                        <a:rPr lang="en-US" sz="1600" dirty="0">
                          <a:latin typeface="Gill Sans MT" panose="020B0502020104020203" pitchFamily="34" charset="77"/>
                        </a:rPr>
                        <a:t># of transfer instructions</a:t>
                      </a:r>
                    </a:p>
                  </a:txBody>
                  <a:tcPr/>
                </a:tc>
                <a:extLst>
                  <a:ext uri="{0D108BD9-81ED-4DB2-BD59-A6C34878D82A}">
                    <a16:rowId xmlns:a16="http://schemas.microsoft.com/office/drawing/2014/main" val="858184671"/>
                  </a:ext>
                </a:extLst>
              </a:tr>
              <a:tr h="310654">
                <a:tc vMerge="1">
                  <a:txBody>
                    <a:bodyPr/>
                    <a:lstStyle/>
                    <a:p>
                      <a:endParaRPr lang="en-US" dirty="0"/>
                    </a:p>
                  </a:txBody>
                  <a:tcPr/>
                </a:tc>
                <a:tc>
                  <a:txBody>
                    <a:bodyPr/>
                    <a:lstStyle/>
                    <a:p>
                      <a:pPr algn="l"/>
                      <a:r>
                        <a:rPr lang="en-US" sz="1600" dirty="0">
                          <a:latin typeface="Gill Sans MT" panose="020B0502020104020203" pitchFamily="34" charset="77"/>
                        </a:rPr>
                        <a:t># of calls</a:t>
                      </a:r>
                    </a:p>
                  </a:txBody>
                  <a:tcPr/>
                </a:tc>
                <a:extLst>
                  <a:ext uri="{0D108BD9-81ED-4DB2-BD59-A6C34878D82A}">
                    <a16:rowId xmlns:a16="http://schemas.microsoft.com/office/drawing/2014/main" val="817002094"/>
                  </a:ext>
                </a:extLst>
              </a:tr>
              <a:tr h="310654">
                <a:tc vMerge="1">
                  <a:txBody>
                    <a:bodyPr/>
                    <a:lstStyle/>
                    <a:p>
                      <a:endParaRPr lang="en-US" dirty="0"/>
                    </a:p>
                  </a:txBody>
                  <a:tcPr/>
                </a:tc>
                <a:tc>
                  <a:txBody>
                    <a:bodyPr/>
                    <a:lstStyle/>
                    <a:p>
                      <a:pPr algn="l"/>
                      <a:r>
                        <a:rPr lang="en-US" sz="1600" dirty="0">
                          <a:latin typeface="Gill Sans MT" panose="020B0502020104020203" pitchFamily="34" charset="77"/>
                        </a:rPr>
                        <a:t># of arithmetic instructions</a:t>
                      </a:r>
                    </a:p>
                  </a:txBody>
                  <a:tcPr/>
                </a:tc>
                <a:extLst>
                  <a:ext uri="{0D108BD9-81ED-4DB2-BD59-A6C34878D82A}">
                    <a16:rowId xmlns:a16="http://schemas.microsoft.com/office/drawing/2014/main" val="442523972"/>
                  </a:ext>
                </a:extLst>
              </a:tr>
              <a:tr h="310654">
                <a:tc vMerge="1">
                  <a:txBody>
                    <a:bodyPr/>
                    <a:lstStyle/>
                    <a:p>
                      <a:endParaRPr lang="en-US" dirty="0"/>
                    </a:p>
                  </a:txBody>
                  <a:tcPr/>
                </a:tc>
                <a:tc>
                  <a:txBody>
                    <a:bodyPr/>
                    <a:lstStyle/>
                    <a:p>
                      <a:pPr algn="l"/>
                      <a:r>
                        <a:rPr lang="en-US" sz="1600" dirty="0">
                          <a:latin typeface="Gill Sans MT" panose="020B0502020104020203" pitchFamily="34" charset="77"/>
                        </a:rPr>
                        <a:t># of instructions</a:t>
                      </a:r>
                    </a:p>
                  </a:txBody>
                  <a:tcPr/>
                </a:tc>
                <a:extLst>
                  <a:ext uri="{0D108BD9-81ED-4DB2-BD59-A6C34878D82A}">
                    <a16:rowId xmlns:a16="http://schemas.microsoft.com/office/drawing/2014/main" val="1426906763"/>
                  </a:ext>
                </a:extLst>
              </a:tr>
              <a:tr h="310654">
                <a:tc rowSpan="2">
                  <a:txBody>
                    <a:bodyPr/>
                    <a:lstStyle/>
                    <a:p>
                      <a:pPr algn="l"/>
                      <a:r>
                        <a:rPr lang="en-US" sz="1600" dirty="0">
                          <a:solidFill>
                            <a:srgbClr val="0432FF"/>
                          </a:solidFill>
                          <a:latin typeface="Gill Sans MT" panose="020B0502020104020203" pitchFamily="34" charset="77"/>
                        </a:rPr>
                        <a:t>Structure</a:t>
                      </a:r>
                    </a:p>
                  </a:txBody>
                  <a:tcPr anchor="ctr"/>
                </a:tc>
                <a:tc>
                  <a:txBody>
                    <a:bodyPr/>
                    <a:lstStyle/>
                    <a:p>
                      <a:pPr algn="l"/>
                      <a:r>
                        <a:rPr lang="en-US" sz="1600" dirty="0">
                          <a:latin typeface="Gill Sans MT" panose="020B0502020104020203" pitchFamily="34" charset="77"/>
                        </a:rPr>
                        <a:t># of children</a:t>
                      </a:r>
                    </a:p>
                  </a:txBody>
                  <a:tcPr/>
                </a:tc>
                <a:extLst>
                  <a:ext uri="{0D108BD9-81ED-4DB2-BD59-A6C34878D82A}">
                    <a16:rowId xmlns:a16="http://schemas.microsoft.com/office/drawing/2014/main" val="4245426764"/>
                  </a:ext>
                </a:extLst>
              </a:tr>
              <a:tr h="310654">
                <a:tc vMerge="1">
                  <a:txBody>
                    <a:bodyPr/>
                    <a:lstStyle/>
                    <a:p>
                      <a:endParaRPr lang="en-US" dirty="0"/>
                    </a:p>
                  </a:txBody>
                  <a:tcPr/>
                </a:tc>
                <a:tc>
                  <a:txBody>
                    <a:bodyPr/>
                    <a:lstStyle/>
                    <a:p>
                      <a:pPr algn="l"/>
                      <a:r>
                        <a:rPr lang="en-US" sz="1600" dirty="0">
                          <a:latin typeface="Gill Sans MT" panose="020B0502020104020203" pitchFamily="34" charset="77"/>
                        </a:rPr>
                        <a:t>Betweenness centrality</a:t>
                      </a:r>
                    </a:p>
                  </a:txBody>
                  <a:tcPr/>
                </a:tc>
                <a:extLst>
                  <a:ext uri="{0D108BD9-81ED-4DB2-BD59-A6C34878D82A}">
                    <a16:rowId xmlns:a16="http://schemas.microsoft.com/office/drawing/2014/main" val="190861001"/>
                  </a:ext>
                </a:extLst>
              </a:tr>
            </a:tbl>
          </a:graphicData>
        </a:graphic>
      </p:graphicFrame>
      <p:grpSp>
        <p:nvGrpSpPr>
          <p:cNvPr id="5" name="Group 4">
            <a:extLst>
              <a:ext uri="{FF2B5EF4-FFF2-40B4-BE49-F238E27FC236}">
                <a16:creationId xmlns:a16="http://schemas.microsoft.com/office/drawing/2014/main" id="{71250B97-643C-F241-80BD-8287DA3DCFBB}"/>
              </a:ext>
            </a:extLst>
          </p:cNvPr>
          <p:cNvGrpSpPr/>
          <p:nvPr/>
        </p:nvGrpSpPr>
        <p:grpSpPr>
          <a:xfrm>
            <a:off x="171390" y="3439487"/>
            <a:ext cx="5034134" cy="3360947"/>
            <a:chOff x="171390" y="3439487"/>
            <a:chExt cx="5034134" cy="3360947"/>
          </a:xfrm>
        </p:grpSpPr>
        <p:cxnSp>
          <p:nvCxnSpPr>
            <p:cNvPr id="27" name="Elbow Connector 26">
              <a:extLst>
                <a:ext uri="{FF2B5EF4-FFF2-40B4-BE49-F238E27FC236}">
                  <a16:creationId xmlns:a16="http://schemas.microsoft.com/office/drawing/2014/main" id="{2793D158-1F3E-864F-AD99-4CBA5A3E7F17}"/>
                </a:ext>
              </a:extLst>
            </p:cNvPr>
            <p:cNvCxnSpPr>
              <a:cxnSpLocks/>
              <a:stCxn id="118" idx="0"/>
              <a:endCxn id="118" idx="2"/>
            </p:cNvCxnSpPr>
            <p:nvPr/>
          </p:nvCxnSpPr>
          <p:spPr>
            <a:xfrm rot="16200000" flipH="1">
              <a:off x="932397" y="4589561"/>
              <a:ext cx="406267" cy="12700"/>
            </a:xfrm>
            <a:prstGeom prst="bentConnector5">
              <a:avLst>
                <a:gd name="adj1" fmla="val -43407"/>
                <a:gd name="adj2" fmla="val -8425433"/>
                <a:gd name="adj3" fmla="val 130545"/>
              </a:avLst>
            </a:prstGeom>
            <a:ln w="15875">
              <a:solidFill>
                <a:schemeClr val="tx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9A8136D-C891-8044-8CD8-A82C97938BC1}"/>
                </a:ext>
              </a:extLst>
            </p:cNvPr>
            <p:cNvSpPr txBox="1"/>
            <p:nvPr/>
          </p:nvSpPr>
          <p:spPr>
            <a:xfrm>
              <a:off x="1047963" y="3439487"/>
              <a:ext cx="3506491" cy="574833"/>
            </a:xfrm>
            <a:prstGeom prst="rect">
              <a:avLst/>
            </a:prstGeom>
            <a:solidFill>
              <a:srgbClr val="E7F3FF"/>
            </a:solidFill>
            <a:ln>
              <a:solidFill>
                <a:schemeClr val="tx1"/>
              </a:solidFill>
            </a:ln>
          </p:spPr>
          <p:txBody>
            <a:bodyPr wrap="square" lIns="45720" tIns="0" rIns="0" bIns="0" rtlCol="0">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14141"/>
                  </a:solidFill>
                  <a:effectLst/>
                  <a:uLnTx/>
                  <a:uFillTx/>
                  <a:latin typeface="Courier" charset="0"/>
                  <a:ea typeface="Courier" charset="0"/>
                  <a:cs typeface="Courier" charset="0"/>
                  <a:sym typeface="Palatino"/>
                </a:rPr>
                <a:t>int __</a:t>
              </a:r>
              <a:r>
                <a:rPr kumimoji="0" lang="en-US" sz="1200" b="0" i="0" u="none" strike="noStrike" kern="0" cap="none" spc="0" normalizeH="0" baseline="0" noProof="0" dirty="0" err="1">
                  <a:ln>
                    <a:noFill/>
                  </a:ln>
                  <a:solidFill>
                    <a:srgbClr val="414141"/>
                  </a:solidFill>
                  <a:effectLst/>
                  <a:uLnTx/>
                  <a:uFillTx/>
                  <a:latin typeface="Courier" charset="0"/>
                  <a:ea typeface="Courier" charset="0"/>
                  <a:cs typeface="Courier" charset="0"/>
                  <a:sym typeface="Palatino"/>
                </a:rPr>
                <a:t>cdecl</a:t>
              </a:r>
              <a:r>
                <a:rPr kumimoji="0" lang="en-US" sz="1200" b="0" i="0" u="none" strike="noStrike" kern="0" cap="none" spc="0" normalizeH="0" baseline="0" noProof="0" dirty="0">
                  <a:ln>
                    <a:noFill/>
                  </a:ln>
                  <a:solidFill>
                    <a:srgbClr val="414141"/>
                  </a:solidFill>
                  <a:effectLst/>
                  <a:uLnTx/>
                  <a:uFillTx/>
                  <a:latin typeface="Courier" charset="0"/>
                  <a:ea typeface="Courier" charset="0"/>
                  <a:cs typeface="Courier" charset="0"/>
                  <a:sym typeface="Palatino"/>
                </a:rPr>
                <a:t> </a:t>
              </a:r>
              <a:r>
                <a:rPr kumimoji="0" lang="en-US" sz="1200" b="0" i="0" u="none" strike="noStrike" kern="0" cap="none" spc="0" normalizeH="0" baseline="0" noProof="0" dirty="0" err="1">
                  <a:ln>
                    <a:noFill/>
                  </a:ln>
                  <a:solidFill>
                    <a:srgbClr val="414141"/>
                  </a:solidFill>
                  <a:effectLst/>
                  <a:uLnTx/>
                  <a:uFillTx/>
                  <a:latin typeface="Courier" charset="0"/>
                  <a:ea typeface="Courier" charset="0"/>
                  <a:cs typeface="Courier" charset="0"/>
                  <a:sym typeface="Palatino"/>
                </a:rPr>
                <a:t>do_free_upto</a:t>
              </a:r>
              <a:r>
                <a:rPr kumimoji="0" lang="en-US" sz="1200" b="0" i="0" u="none" strike="noStrike" kern="0" cap="none" spc="0" normalizeH="0" baseline="0" noProof="0" dirty="0">
                  <a:ln>
                    <a:noFill/>
                  </a:ln>
                  <a:solidFill>
                    <a:srgbClr val="414141"/>
                  </a:solidFill>
                  <a:effectLst/>
                  <a:uLnTx/>
                  <a:uFillTx/>
                  <a:latin typeface="Courier" charset="0"/>
                  <a:ea typeface="Courier" charset="0"/>
                  <a:cs typeface="Courier" charset="0"/>
                  <a:sym typeface="Palatino"/>
                </a:rPr>
                <a:t>(void *, int)</a:t>
              </a:r>
            </a:p>
            <a:p>
              <a:pPr marL="0" marR="0" lvl="0" indent="0" algn="l" defTabSz="41275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14141"/>
                  </a:solidFill>
                  <a:effectLst/>
                  <a:uLnTx/>
                  <a:uFillTx/>
                  <a:latin typeface="Courier" charset="0"/>
                  <a:ea typeface="Courier" charset="0"/>
                  <a:cs typeface="Courier" charset="0"/>
                  <a:sym typeface="Palatino"/>
                </a:rPr>
                <a:t>... </a:t>
              </a:r>
            </a:p>
            <a:p>
              <a:pPr marL="0" marR="0" lvl="0" indent="0" algn="l" defTabSz="41275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414141"/>
                  </a:solidFill>
                  <a:effectLst/>
                  <a:uLnTx/>
                  <a:uFillTx/>
                  <a:latin typeface="Courier" charset="0"/>
                  <a:ea typeface="Courier" charset="0"/>
                  <a:cs typeface="Courier" charset="0"/>
                  <a:sym typeface="Palatino"/>
                </a:rPr>
                <a:t>jz</a:t>
              </a:r>
              <a:r>
                <a:rPr kumimoji="0" lang="en-US" sz="1200" b="0" i="0" u="none" strike="noStrike" kern="0" cap="none" spc="0" normalizeH="0" baseline="0" noProof="0" dirty="0">
                  <a:ln>
                    <a:noFill/>
                  </a:ln>
                  <a:solidFill>
                    <a:srgbClr val="414141"/>
                  </a:solidFill>
                  <a:effectLst/>
                  <a:uLnTx/>
                  <a:uFillTx/>
                  <a:latin typeface="Courier" charset="0"/>
                  <a:ea typeface="Courier" charset="0"/>
                  <a:cs typeface="Courier" charset="0"/>
                  <a:sym typeface="Palatino"/>
                </a:rPr>
                <a:t>     short loc_81A85E6</a:t>
              </a:r>
            </a:p>
          </p:txBody>
        </p:sp>
        <p:sp>
          <p:nvSpPr>
            <p:cNvPr id="29" name="TextBox 28">
              <a:extLst>
                <a:ext uri="{FF2B5EF4-FFF2-40B4-BE49-F238E27FC236}">
                  <a16:creationId xmlns:a16="http://schemas.microsoft.com/office/drawing/2014/main" id="{4D71FE1B-10A4-994B-80AD-DE5A4E2EA8AA}"/>
                </a:ext>
              </a:extLst>
            </p:cNvPr>
            <p:cNvSpPr txBox="1"/>
            <p:nvPr/>
          </p:nvSpPr>
          <p:spPr>
            <a:xfrm>
              <a:off x="171390" y="4392776"/>
              <a:ext cx="2474991" cy="406267"/>
            </a:xfrm>
            <a:prstGeom prst="rect">
              <a:avLst/>
            </a:prstGeom>
            <a:solidFill>
              <a:srgbClr val="E7F3FF"/>
            </a:solidFill>
            <a:ln>
              <a:solidFill>
                <a:schemeClr val="bg1">
                  <a:lumMod val="50000"/>
                </a:schemeClr>
              </a:solidFill>
            </a:ln>
          </p:spPr>
          <p:txBody>
            <a:bodyPr wrap="square" tIns="0" bIns="0" rtlCol="0">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14141"/>
                  </a:solidFill>
                  <a:effectLst/>
                  <a:uLnTx/>
                  <a:uFillTx/>
                  <a:latin typeface="Courier" charset="0"/>
                  <a:ea typeface="Courier" charset="0"/>
                  <a:cs typeface="Courier" charset="0"/>
                  <a:sym typeface="Palatino"/>
                </a:rPr>
                <a:t>...</a:t>
              </a:r>
            </a:p>
            <a:p>
              <a:pPr marL="0" marR="0" lvl="0" indent="0" algn="l" defTabSz="41275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414141"/>
                  </a:solidFill>
                  <a:effectLst/>
                  <a:uLnTx/>
                  <a:uFillTx/>
                  <a:latin typeface="Courier" charset="0"/>
                  <a:ea typeface="Courier" charset="0"/>
                  <a:cs typeface="Courier" charset="0"/>
                  <a:sym typeface="Palatino"/>
                </a:rPr>
                <a:t>jnz</a:t>
              </a:r>
              <a:r>
                <a:rPr kumimoji="0" lang="en-US" sz="1200" b="0" i="0" u="none" strike="noStrike" kern="0" cap="none" spc="0" normalizeH="0" baseline="0" noProof="0" dirty="0">
                  <a:ln>
                    <a:noFill/>
                  </a:ln>
                  <a:solidFill>
                    <a:srgbClr val="414141"/>
                  </a:solidFill>
                  <a:effectLst/>
                  <a:uLnTx/>
                  <a:uFillTx/>
                  <a:latin typeface="Courier" charset="0"/>
                  <a:ea typeface="Courier" charset="0"/>
                  <a:cs typeface="Courier" charset="0"/>
                  <a:sym typeface="Palatino"/>
                </a:rPr>
                <a:t>    short loc_81A85B6</a:t>
              </a:r>
            </a:p>
          </p:txBody>
        </p:sp>
        <p:sp>
          <p:nvSpPr>
            <p:cNvPr id="30" name="TextBox 29">
              <a:extLst>
                <a:ext uri="{FF2B5EF4-FFF2-40B4-BE49-F238E27FC236}">
                  <a16:creationId xmlns:a16="http://schemas.microsoft.com/office/drawing/2014/main" id="{DFA4943C-9EE1-3F44-A0FF-ED349C26B436}"/>
                </a:ext>
              </a:extLst>
            </p:cNvPr>
            <p:cNvSpPr txBox="1"/>
            <p:nvPr/>
          </p:nvSpPr>
          <p:spPr>
            <a:xfrm>
              <a:off x="177740" y="5058227"/>
              <a:ext cx="2468641" cy="254017"/>
            </a:xfrm>
            <a:prstGeom prst="rect">
              <a:avLst/>
            </a:prstGeom>
            <a:solidFill>
              <a:srgbClr val="E7F3FF"/>
            </a:solidFill>
            <a:ln>
              <a:solidFill>
                <a:schemeClr val="bg1">
                  <a:lumMod val="50000"/>
                </a:schemeClr>
              </a:solidFill>
            </a:ln>
          </p:spPr>
          <p:txBody>
            <a:bodyPr wrap="square" tIns="45720" bIns="0" rtlCol="0">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414141"/>
                  </a:solidFill>
                  <a:effectLst/>
                  <a:uLnTx/>
                  <a:uFillTx/>
                  <a:latin typeface="Courier" charset="0"/>
                  <a:ea typeface="Courier" charset="0"/>
                  <a:cs typeface="Courier" charset="0"/>
                  <a:sym typeface="Palatino"/>
                </a:rPr>
                <a:t>jmp</a:t>
              </a:r>
              <a:r>
                <a:rPr kumimoji="0" lang="en-US" sz="1200" b="0" i="0" u="none" strike="noStrike" kern="0" cap="none" spc="0" normalizeH="0" baseline="0" noProof="0" dirty="0">
                  <a:ln>
                    <a:noFill/>
                  </a:ln>
                  <a:solidFill>
                    <a:srgbClr val="414141"/>
                  </a:solidFill>
                  <a:effectLst/>
                  <a:uLnTx/>
                  <a:uFillTx/>
                  <a:latin typeface="Courier" charset="0"/>
                  <a:ea typeface="Courier" charset="0"/>
                  <a:cs typeface="Courier" charset="0"/>
                  <a:sym typeface="Palatino"/>
                </a:rPr>
                <a:t>    short loc_81A85F2</a:t>
              </a:r>
            </a:p>
          </p:txBody>
        </p:sp>
        <p:sp>
          <p:nvSpPr>
            <p:cNvPr id="31" name="TextBox 30">
              <a:extLst>
                <a:ext uri="{FF2B5EF4-FFF2-40B4-BE49-F238E27FC236}">
                  <a16:creationId xmlns:a16="http://schemas.microsoft.com/office/drawing/2014/main" id="{FC5D6162-C1BA-8D41-8117-18600E50C03E}"/>
                </a:ext>
              </a:extLst>
            </p:cNvPr>
            <p:cNvSpPr txBox="1"/>
            <p:nvPr/>
          </p:nvSpPr>
          <p:spPr>
            <a:xfrm>
              <a:off x="3230720" y="4392775"/>
              <a:ext cx="1974804" cy="406267"/>
            </a:xfrm>
            <a:prstGeom prst="rect">
              <a:avLst/>
            </a:prstGeom>
            <a:solidFill>
              <a:srgbClr val="E7F3FF"/>
            </a:solidFill>
            <a:ln>
              <a:solidFill>
                <a:schemeClr val="bg1">
                  <a:lumMod val="50000"/>
                </a:schemeClr>
              </a:solidFill>
            </a:ln>
          </p:spPr>
          <p:txBody>
            <a:bodyPr wrap="square" tIns="0" bIns="0" rtlCol="0">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14141"/>
                  </a:solidFill>
                  <a:effectLst/>
                  <a:uLnTx/>
                  <a:uFillTx/>
                  <a:latin typeface="Courier" charset="0"/>
                  <a:ea typeface="Courier" charset="0"/>
                  <a:cs typeface="Courier" charset="0"/>
                  <a:sym typeface="Palatino"/>
                </a:rPr>
                <a:t>... </a:t>
              </a:r>
            </a:p>
            <a:p>
              <a:pPr marL="0" marR="0" lvl="0" indent="0" algn="l" defTabSz="41275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14141"/>
                  </a:solidFill>
                  <a:effectLst/>
                  <a:uLnTx/>
                  <a:uFillTx/>
                  <a:latin typeface="Courier" charset="0"/>
                  <a:ea typeface="Courier" charset="0"/>
                  <a:cs typeface="Courier" charset="0"/>
                  <a:sym typeface="Palatino"/>
                </a:rPr>
                <a:t>call   </a:t>
              </a:r>
              <a:r>
                <a:rPr kumimoji="0" lang="en-US" sz="1200" b="0" i="0" u="none" strike="noStrike" kern="0" cap="none" spc="0" normalizeH="0" baseline="0" noProof="0" dirty="0" err="1">
                  <a:ln>
                    <a:noFill/>
                  </a:ln>
                  <a:solidFill>
                    <a:srgbClr val="414141"/>
                  </a:solidFill>
                  <a:effectLst/>
                  <a:uLnTx/>
                  <a:uFillTx/>
                  <a:latin typeface="Courier" charset="0"/>
                  <a:ea typeface="Courier" charset="0"/>
                  <a:cs typeface="Courier" charset="0"/>
                  <a:sym typeface="Palatino"/>
                </a:rPr>
                <a:t>BIO_free_all</a:t>
              </a:r>
              <a:endParaRPr kumimoji="0" lang="en-US" sz="1200" b="0" i="0" u="none" strike="noStrike" kern="0" cap="none" spc="0" normalizeH="0" baseline="0" noProof="0" dirty="0">
                <a:ln>
                  <a:noFill/>
                </a:ln>
                <a:solidFill>
                  <a:srgbClr val="414141"/>
                </a:solidFill>
                <a:effectLst/>
                <a:uLnTx/>
                <a:uFillTx/>
                <a:latin typeface="Courier" charset="0"/>
                <a:ea typeface="Courier" charset="0"/>
                <a:cs typeface="Courier" charset="0"/>
                <a:sym typeface="Palatino"/>
              </a:endParaRPr>
            </a:p>
          </p:txBody>
        </p:sp>
        <p:sp>
          <p:nvSpPr>
            <p:cNvPr id="40" name="TextBox 39">
              <a:extLst>
                <a:ext uri="{FF2B5EF4-FFF2-40B4-BE49-F238E27FC236}">
                  <a16:creationId xmlns:a16="http://schemas.microsoft.com/office/drawing/2014/main" id="{81AC7A4C-4BC1-884E-B0CD-46A3A175769F}"/>
                </a:ext>
              </a:extLst>
            </p:cNvPr>
            <p:cNvSpPr txBox="1"/>
            <p:nvPr/>
          </p:nvSpPr>
          <p:spPr>
            <a:xfrm>
              <a:off x="1851301" y="5539949"/>
              <a:ext cx="1899817" cy="421741"/>
            </a:xfrm>
            <a:prstGeom prst="rect">
              <a:avLst/>
            </a:prstGeom>
            <a:solidFill>
              <a:srgbClr val="E7F3FF"/>
            </a:solidFill>
            <a:ln>
              <a:solidFill>
                <a:schemeClr val="bg1">
                  <a:lumMod val="50000"/>
                </a:schemeClr>
              </a:solidFill>
            </a:ln>
          </p:spPr>
          <p:txBody>
            <a:bodyPr wrap="square" tIns="0" bIns="0" rtlCol="0">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14141"/>
                  </a:solidFill>
                  <a:effectLst/>
                  <a:uLnTx/>
                  <a:uFillTx/>
                  <a:latin typeface="Courier" charset="0"/>
                  <a:ea typeface="Courier" charset="0"/>
                  <a:cs typeface="Courier" charset="0"/>
                  <a:sym typeface="Palatino"/>
                </a:rPr>
                <a:t>...</a:t>
              </a:r>
            </a:p>
            <a:p>
              <a:pPr marL="0" marR="0" lvl="0" indent="0" algn="l" defTabSz="41275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414141"/>
                  </a:solidFill>
                  <a:effectLst/>
                  <a:uLnTx/>
                  <a:uFillTx/>
                  <a:latin typeface="Courier" charset="0"/>
                  <a:ea typeface="Courier" charset="0"/>
                  <a:cs typeface="Courier" charset="0"/>
                  <a:sym typeface="Palatino"/>
                </a:rPr>
                <a:t>do_free_upto</a:t>
              </a:r>
              <a:r>
                <a:rPr kumimoji="0" lang="en-US" sz="1200" b="0" i="0" u="none" strike="noStrike" kern="0" cap="none" spc="0" normalizeH="0" baseline="0" noProof="0" dirty="0">
                  <a:ln>
                    <a:noFill/>
                  </a:ln>
                  <a:solidFill>
                    <a:srgbClr val="414141"/>
                  </a:solidFill>
                  <a:effectLst/>
                  <a:uLnTx/>
                  <a:uFillTx/>
                  <a:latin typeface="Courier" charset="0"/>
                  <a:ea typeface="Courier" charset="0"/>
                  <a:cs typeface="Courier" charset="0"/>
                  <a:sym typeface="Palatino"/>
                </a:rPr>
                <a:t> </a:t>
              </a:r>
              <a:r>
                <a:rPr kumimoji="0" lang="en-US" sz="1200" b="0" i="0" u="none" strike="noStrike" kern="0" cap="none" spc="0" normalizeH="0" baseline="0" noProof="0" dirty="0" err="1">
                  <a:ln>
                    <a:noFill/>
                  </a:ln>
                  <a:solidFill>
                    <a:srgbClr val="414141"/>
                  </a:solidFill>
                  <a:effectLst/>
                  <a:uLnTx/>
                  <a:uFillTx/>
                  <a:latin typeface="Courier" charset="0"/>
                  <a:ea typeface="Courier" charset="0"/>
                  <a:cs typeface="Courier" charset="0"/>
                  <a:sym typeface="Palatino"/>
                </a:rPr>
                <a:t>endp</a:t>
              </a:r>
              <a:endParaRPr kumimoji="0" lang="en-US" sz="1200" b="0" i="0" u="none" strike="noStrike" kern="0" cap="none" spc="0" normalizeH="0" baseline="0" noProof="0" dirty="0">
                <a:ln>
                  <a:noFill/>
                </a:ln>
                <a:solidFill>
                  <a:srgbClr val="414141"/>
                </a:solidFill>
                <a:effectLst/>
                <a:uLnTx/>
                <a:uFillTx/>
                <a:latin typeface="Courier" charset="0"/>
                <a:ea typeface="Courier" charset="0"/>
                <a:cs typeface="Courier" charset="0"/>
                <a:sym typeface="Palatino"/>
              </a:endParaRPr>
            </a:p>
          </p:txBody>
        </p:sp>
        <p:cxnSp>
          <p:nvCxnSpPr>
            <p:cNvPr id="54" name="Straight Arrow Connector 53">
              <a:extLst>
                <a:ext uri="{FF2B5EF4-FFF2-40B4-BE49-F238E27FC236}">
                  <a16:creationId xmlns:a16="http://schemas.microsoft.com/office/drawing/2014/main" id="{BE744C30-D1A0-3441-8C29-EF4DEE485AA0}"/>
                </a:ext>
              </a:extLst>
            </p:cNvPr>
            <p:cNvCxnSpPr>
              <a:cxnSpLocks/>
              <a:stCxn id="29" idx="2"/>
              <a:endCxn id="30" idx="0"/>
            </p:cNvCxnSpPr>
            <p:nvPr/>
          </p:nvCxnSpPr>
          <p:spPr>
            <a:xfrm>
              <a:off x="1408886" y="4799043"/>
              <a:ext cx="3175" cy="259184"/>
            </a:xfrm>
            <a:prstGeom prst="straightConnector1">
              <a:avLst/>
            </a:prstGeom>
            <a:ln w="158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84A9AF3E-6798-4B4A-B975-D811BF61126F}"/>
                </a:ext>
              </a:extLst>
            </p:cNvPr>
            <p:cNvSpPr txBox="1"/>
            <p:nvPr/>
          </p:nvSpPr>
          <p:spPr>
            <a:xfrm>
              <a:off x="1245983" y="6205399"/>
              <a:ext cx="385833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Gill Sans MT" panose="020B0502020104020203" pitchFamily="34" charset="77"/>
                  <a:ea typeface="Times New Roman" charset="0"/>
                  <a:cs typeface="Times New Roman" charset="0"/>
                  <a:sym typeface="Palatino"/>
                </a:rPr>
                <a:t>Assembly code of CVE-2015-1792 compiled with x86-GCC-4.8.4-O0</a:t>
              </a:r>
            </a:p>
          </p:txBody>
        </p:sp>
        <p:cxnSp>
          <p:nvCxnSpPr>
            <p:cNvPr id="65" name="Elbow Connector 64">
              <a:extLst>
                <a:ext uri="{FF2B5EF4-FFF2-40B4-BE49-F238E27FC236}">
                  <a16:creationId xmlns:a16="http://schemas.microsoft.com/office/drawing/2014/main" id="{71CBE239-4CA8-2C42-8AEA-20079582D99E}"/>
                </a:ext>
              </a:extLst>
            </p:cNvPr>
            <p:cNvCxnSpPr>
              <a:cxnSpLocks/>
              <a:stCxn id="111" idx="2"/>
              <a:endCxn id="31" idx="0"/>
            </p:cNvCxnSpPr>
            <p:nvPr/>
          </p:nvCxnSpPr>
          <p:spPr>
            <a:xfrm rot="16200000" flipH="1">
              <a:off x="3378642" y="3553295"/>
              <a:ext cx="391476" cy="1287484"/>
            </a:xfrm>
            <a:prstGeom prst="bentConnector3">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0" name="Elbow Connector 79">
              <a:extLst>
                <a:ext uri="{FF2B5EF4-FFF2-40B4-BE49-F238E27FC236}">
                  <a16:creationId xmlns:a16="http://schemas.microsoft.com/office/drawing/2014/main" id="{EA7DF847-7518-0644-AC20-006BBF27CA9A}"/>
                </a:ext>
              </a:extLst>
            </p:cNvPr>
            <p:cNvCxnSpPr>
              <a:cxnSpLocks/>
              <a:stCxn id="31" idx="2"/>
              <a:endCxn id="40" idx="0"/>
            </p:cNvCxnSpPr>
            <p:nvPr/>
          </p:nvCxnSpPr>
          <p:spPr>
            <a:xfrm rot="5400000">
              <a:off x="3139213" y="4461039"/>
              <a:ext cx="740907" cy="1416912"/>
            </a:xfrm>
            <a:prstGeom prst="bentConnector3">
              <a:avLst>
                <a:gd name="adj1" fmla="val 82942"/>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5" name="Elbow Connector 84">
              <a:extLst>
                <a:ext uri="{FF2B5EF4-FFF2-40B4-BE49-F238E27FC236}">
                  <a16:creationId xmlns:a16="http://schemas.microsoft.com/office/drawing/2014/main" id="{3953909E-9B4F-CA43-9364-B9463995047C}"/>
                </a:ext>
              </a:extLst>
            </p:cNvPr>
            <p:cNvCxnSpPr>
              <a:cxnSpLocks/>
              <a:stCxn id="30" idx="2"/>
              <a:endCxn id="113" idx="0"/>
            </p:cNvCxnSpPr>
            <p:nvPr/>
          </p:nvCxnSpPr>
          <p:spPr>
            <a:xfrm rot="16200000" flipH="1">
              <a:off x="1837365" y="4886939"/>
              <a:ext cx="230434" cy="1081043"/>
            </a:xfrm>
            <a:prstGeom prst="bentConnector3">
              <a:avLst>
                <a:gd name="adj1" fmla="val 50000"/>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8" name="Elbow Connector 87">
              <a:extLst>
                <a:ext uri="{FF2B5EF4-FFF2-40B4-BE49-F238E27FC236}">
                  <a16:creationId xmlns:a16="http://schemas.microsoft.com/office/drawing/2014/main" id="{E90554D2-3DBC-2241-B6D0-5A2AFD7EF4F5}"/>
                </a:ext>
              </a:extLst>
            </p:cNvPr>
            <p:cNvCxnSpPr>
              <a:cxnSpLocks/>
              <a:stCxn id="107" idx="2"/>
              <a:endCxn id="29" idx="0"/>
            </p:cNvCxnSpPr>
            <p:nvPr/>
          </p:nvCxnSpPr>
          <p:spPr>
            <a:xfrm rot="5400000">
              <a:off x="1768049" y="3647150"/>
              <a:ext cx="386464" cy="1104789"/>
            </a:xfrm>
            <a:prstGeom prst="bentConnector3">
              <a:avLst>
                <a:gd name="adj1" fmla="val 60142"/>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7" name="TextBox 106">
              <a:extLst>
                <a:ext uri="{FF2B5EF4-FFF2-40B4-BE49-F238E27FC236}">
                  <a16:creationId xmlns:a16="http://schemas.microsoft.com/office/drawing/2014/main" id="{87A2BC98-90E5-6D40-B044-5AAE68B97009}"/>
                </a:ext>
              </a:extLst>
            </p:cNvPr>
            <p:cNvSpPr txBox="1"/>
            <p:nvPr/>
          </p:nvSpPr>
          <p:spPr>
            <a:xfrm>
              <a:off x="2294908" y="3736560"/>
              <a:ext cx="437534" cy="269752"/>
            </a:xfrm>
            <a:prstGeom prst="rect">
              <a:avLst/>
            </a:prstGeom>
            <a:noFill/>
            <a:ln>
              <a:noFill/>
            </a:ln>
          </p:spPr>
          <p:txBody>
            <a:bodyPr wrap="square" tIns="0" bIns="0" rtlCol="0">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414141"/>
                </a:solidFill>
                <a:effectLst/>
                <a:uLnTx/>
                <a:uFillTx/>
                <a:latin typeface="Courier" charset="0"/>
                <a:ea typeface="Courier" charset="0"/>
                <a:cs typeface="Courier" charset="0"/>
                <a:sym typeface="Palatino"/>
              </a:endParaRPr>
            </a:p>
          </p:txBody>
        </p:sp>
        <p:sp>
          <p:nvSpPr>
            <p:cNvPr id="111" name="TextBox 110">
              <a:extLst>
                <a:ext uri="{FF2B5EF4-FFF2-40B4-BE49-F238E27FC236}">
                  <a16:creationId xmlns:a16="http://schemas.microsoft.com/office/drawing/2014/main" id="{A9623A85-826C-3F4A-8387-65E0B36F9021}"/>
                </a:ext>
              </a:extLst>
            </p:cNvPr>
            <p:cNvSpPr txBox="1"/>
            <p:nvPr/>
          </p:nvSpPr>
          <p:spPr>
            <a:xfrm>
              <a:off x="2711871" y="3731547"/>
              <a:ext cx="437534" cy="269752"/>
            </a:xfrm>
            <a:prstGeom prst="rect">
              <a:avLst/>
            </a:prstGeom>
            <a:noFill/>
            <a:ln>
              <a:noFill/>
            </a:ln>
          </p:spPr>
          <p:txBody>
            <a:bodyPr wrap="square" tIns="0" bIns="0" rtlCol="0">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414141"/>
                </a:solidFill>
                <a:effectLst/>
                <a:uLnTx/>
                <a:uFillTx/>
                <a:latin typeface="Courier" charset="0"/>
                <a:ea typeface="Courier" charset="0"/>
                <a:cs typeface="Courier" charset="0"/>
                <a:sym typeface="Palatino"/>
              </a:endParaRPr>
            </a:p>
          </p:txBody>
        </p:sp>
        <p:sp>
          <p:nvSpPr>
            <p:cNvPr id="113" name="TextBox 112">
              <a:extLst>
                <a:ext uri="{FF2B5EF4-FFF2-40B4-BE49-F238E27FC236}">
                  <a16:creationId xmlns:a16="http://schemas.microsoft.com/office/drawing/2014/main" id="{5FE13B82-3CDF-674A-95F8-972D90D87B50}"/>
                </a:ext>
              </a:extLst>
            </p:cNvPr>
            <p:cNvSpPr txBox="1"/>
            <p:nvPr/>
          </p:nvSpPr>
          <p:spPr>
            <a:xfrm>
              <a:off x="2274337" y="5542678"/>
              <a:ext cx="437534" cy="269752"/>
            </a:xfrm>
            <a:prstGeom prst="rect">
              <a:avLst/>
            </a:prstGeom>
            <a:noFill/>
            <a:ln>
              <a:noFill/>
            </a:ln>
          </p:spPr>
          <p:txBody>
            <a:bodyPr wrap="square" tIns="0" bIns="0" rtlCol="0">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414141"/>
                </a:solidFill>
                <a:effectLst/>
                <a:uLnTx/>
                <a:uFillTx/>
                <a:latin typeface="Courier" charset="0"/>
                <a:ea typeface="Courier" charset="0"/>
                <a:cs typeface="Courier" charset="0"/>
                <a:sym typeface="Palatino"/>
              </a:endParaRPr>
            </a:p>
          </p:txBody>
        </p:sp>
        <p:sp>
          <p:nvSpPr>
            <p:cNvPr id="118" name="TextBox 117">
              <a:extLst>
                <a:ext uri="{FF2B5EF4-FFF2-40B4-BE49-F238E27FC236}">
                  <a16:creationId xmlns:a16="http://schemas.microsoft.com/office/drawing/2014/main" id="{62ADF758-9449-B94D-8D2B-8BE314FA85F7}"/>
                </a:ext>
              </a:extLst>
            </p:cNvPr>
            <p:cNvSpPr txBox="1"/>
            <p:nvPr/>
          </p:nvSpPr>
          <p:spPr>
            <a:xfrm>
              <a:off x="304911" y="4386428"/>
              <a:ext cx="1661240" cy="406267"/>
            </a:xfrm>
            <a:prstGeom prst="rect">
              <a:avLst/>
            </a:prstGeom>
            <a:noFill/>
            <a:ln>
              <a:noFill/>
            </a:ln>
          </p:spPr>
          <p:txBody>
            <a:bodyPr wrap="square" tIns="0" bIns="0" rtlCol="0">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414141"/>
                </a:solidFill>
                <a:effectLst/>
                <a:uLnTx/>
                <a:uFillTx/>
                <a:latin typeface="Courier" charset="0"/>
                <a:ea typeface="Courier" charset="0"/>
                <a:cs typeface="Courier" charset="0"/>
                <a:sym typeface="Palatino"/>
              </a:endParaRPr>
            </a:p>
          </p:txBody>
        </p:sp>
      </p:grpSp>
      <p:grpSp>
        <p:nvGrpSpPr>
          <p:cNvPr id="170" name="Group 169">
            <a:extLst>
              <a:ext uri="{FF2B5EF4-FFF2-40B4-BE49-F238E27FC236}">
                <a16:creationId xmlns:a16="http://schemas.microsoft.com/office/drawing/2014/main" id="{B5FDAC5B-B802-FC40-9B5A-363EB1FBCC16}"/>
              </a:ext>
            </a:extLst>
          </p:cNvPr>
          <p:cNvGrpSpPr/>
          <p:nvPr/>
        </p:nvGrpSpPr>
        <p:grpSpPr>
          <a:xfrm>
            <a:off x="7029410" y="3528413"/>
            <a:ext cx="5045038" cy="2413191"/>
            <a:chOff x="11322722" y="3525971"/>
            <a:chExt cx="5045038" cy="2413191"/>
          </a:xfrm>
        </p:grpSpPr>
        <p:cxnSp>
          <p:nvCxnSpPr>
            <p:cNvPr id="155" name="Elbow Connector 154">
              <a:extLst>
                <a:ext uri="{FF2B5EF4-FFF2-40B4-BE49-F238E27FC236}">
                  <a16:creationId xmlns:a16="http://schemas.microsoft.com/office/drawing/2014/main" id="{DD8D191D-C576-8847-AEF7-7A5B238DB4CB}"/>
                </a:ext>
              </a:extLst>
            </p:cNvPr>
            <p:cNvCxnSpPr>
              <a:cxnSpLocks/>
              <a:stCxn id="169" idx="0"/>
              <a:endCxn id="169" idx="2"/>
            </p:cNvCxnSpPr>
            <p:nvPr/>
          </p:nvCxnSpPr>
          <p:spPr>
            <a:xfrm rot="16200000" flipH="1">
              <a:off x="12083729" y="4457159"/>
              <a:ext cx="406267" cy="12700"/>
            </a:xfrm>
            <a:prstGeom prst="bentConnector5">
              <a:avLst>
                <a:gd name="adj1" fmla="val -43407"/>
                <a:gd name="adj2" fmla="val -8425433"/>
                <a:gd name="adj3" fmla="val 130545"/>
              </a:avLst>
            </a:prstGeom>
            <a:ln w="15875">
              <a:solidFill>
                <a:schemeClr val="tx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9CDE2925-C1E5-2F47-99B5-72271FE7EB8A}"/>
                </a:ext>
              </a:extLst>
            </p:cNvPr>
            <p:cNvSpPr txBox="1"/>
            <p:nvPr/>
          </p:nvSpPr>
          <p:spPr>
            <a:xfrm>
              <a:off x="12762411" y="3525971"/>
              <a:ext cx="2450649" cy="329184"/>
            </a:xfrm>
            <a:prstGeom prst="rect">
              <a:avLst/>
            </a:prstGeom>
            <a:solidFill>
              <a:srgbClr val="E7F3FF"/>
            </a:solidFill>
            <a:ln>
              <a:solidFill>
                <a:schemeClr val="tx1"/>
              </a:solidFill>
            </a:ln>
          </p:spPr>
          <p:txBody>
            <a:bodyPr wrap="square" lIns="4572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77"/>
                  <a:ea typeface="Arial" charset="0"/>
                  <a:cs typeface="Arial" charset="0"/>
                  <a:sym typeface="Palatino"/>
                </a:rPr>
                <a:t>{2, 0, 1, 0, 3, 1, 2, 0}</a:t>
              </a:r>
            </a:p>
          </p:txBody>
        </p:sp>
        <p:sp>
          <p:nvSpPr>
            <p:cNvPr id="157" name="TextBox 156">
              <a:extLst>
                <a:ext uri="{FF2B5EF4-FFF2-40B4-BE49-F238E27FC236}">
                  <a16:creationId xmlns:a16="http://schemas.microsoft.com/office/drawing/2014/main" id="{C67E9BF3-6554-CC46-837E-7AB4A283715B}"/>
                </a:ext>
              </a:extLst>
            </p:cNvPr>
            <p:cNvSpPr txBox="1"/>
            <p:nvPr/>
          </p:nvSpPr>
          <p:spPr>
            <a:xfrm>
              <a:off x="11322722" y="4260374"/>
              <a:ext cx="2474991" cy="406267"/>
            </a:xfrm>
            <a:prstGeom prst="rect">
              <a:avLst/>
            </a:prstGeom>
            <a:solidFill>
              <a:srgbClr val="E7F3FF"/>
            </a:solidFill>
            <a:ln>
              <a:solidFill>
                <a:schemeClr val="bg1">
                  <a:lumMod val="50000"/>
                </a:schemeClr>
              </a:solidFill>
            </a:ln>
          </p:spPr>
          <p:txBody>
            <a:bodyPr wrap="square" t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77"/>
                  <a:ea typeface="Arial" charset="0"/>
                  <a:cs typeface="Arial" charset="0"/>
                  <a:sym typeface="Palatino"/>
                </a:rPr>
                <a:t>{0, 0, 3, 2, 12, 0, 2, 0.083}</a:t>
              </a:r>
            </a:p>
          </p:txBody>
        </p:sp>
        <p:sp>
          <p:nvSpPr>
            <p:cNvPr id="158" name="TextBox 157">
              <a:extLst>
                <a:ext uri="{FF2B5EF4-FFF2-40B4-BE49-F238E27FC236}">
                  <a16:creationId xmlns:a16="http://schemas.microsoft.com/office/drawing/2014/main" id="{248D5C52-A56D-6847-B01B-846387AE0DFD}"/>
                </a:ext>
              </a:extLst>
            </p:cNvPr>
            <p:cNvSpPr txBox="1"/>
            <p:nvPr/>
          </p:nvSpPr>
          <p:spPr>
            <a:xfrm>
              <a:off x="11329072" y="4925825"/>
              <a:ext cx="2468641" cy="322108"/>
            </a:xfrm>
            <a:prstGeom prst="rect">
              <a:avLst/>
            </a:prstGeom>
            <a:solidFill>
              <a:srgbClr val="E7F3FF"/>
            </a:solidFill>
            <a:ln>
              <a:solidFill>
                <a:schemeClr val="bg1">
                  <a:lumMod val="50000"/>
                </a:schemeClr>
              </a:solidFill>
            </a:ln>
          </p:spPr>
          <p:txBody>
            <a:bodyPr wrap="square" tIns="4572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77"/>
                  <a:ea typeface="Arial" charset="0"/>
                  <a:cs typeface="Arial" charset="0"/>
                  <a:sym typeface="Palatino"/>
                </a:rPr>
                <a:t>{0, 0, 1, 0, 1, 0, 1, 0.083}</a:t>
              </a:r>
            </a:p>
          </p:txBody>
        </p:sp>
        <p:sp>
          <p:nvSpPr>
            <p:cNvPr id="159" name="TextBox 158">
              <a:extLst>
                <a:ext uri="{FF2B5EF4-FFF2-40B4-BE49-F238E27FC236}">
                  <a16:creationId xmlns:a16="http://schemas.microsoft.com/office/drawing/2014/main" id="{132CB1C3-7AB7-E749-8CFF-564D7DB81181}"/>
                </a:ext>
              </a:extLst>
            </p:cNvPr>
            <p:cNvSpPr txBox="1"/>
            <p:nvPr/>
          </p:nvSpPr>
          <p:spPr>
            <a:xfrm>
              <a:off x="14081970" y="4260373"/>
              <a:ext cx="2285790" cy="406267"/>
            </a:xfrm>
            <a:prstGeom prst="rect">
              <a:avLst/>
            </a:prstGeom>
            <a:solidFill>
              <a:srgbClr val="E7F3FF"/>
            </a:solidFill>
            <a:ln>
              <a:solidFill>
                <a:schemeClr val="bg1">
                  <a:lumMod val="50000"/>
                </a:schemeClr>
              </a:solidFill>
            </a:ln>
          </p:spPr>
          <p:txBody>
            <a:bodyPr wrap="square" t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77"/>
                  <a:ea typeface="Arial" charset="0"/>
                  <a:cs typeface="Arial" charset="0"/>
                  <a:sym typeface="Palatino"/>
                </a:rPr>
                <a:t>{0, 0, 1, 1, 3, 0, 0, 1, 0.083}</a:t>
              </a:r>
            </a:p>
          </p:txBody>
        </p:sp>
        <p:sp>
          <p:nvSpPr>
            <p:cNvPr id="160" name="TextBox 159">
              <a:extLst>
                <a:ext uri="{FF2B5EF4-FFF2-40B4-BE49-F238E27FC236}">
                  <a16:creationId xmlns:a16="http://schemas.microsoft.com/office/drawing/2014/main" id="{E0D20981-A0E5-F84A-B11C-8A68144F8B02}"/>
                </a:ext>
              </a:extLst>
            </p:cNvPr>
            <p:cNvSpPr txBox="1"/>
            <p:nvPr/>
          </p:nvSpPr>
          <p:spPr>
            <a:xfrm>
              <a:off x="12996040" y="5517421"/>
              <a:ext cx="1899817" cy="421741"/>
            </a:xfrm>
            <a:prstGeom prst="rect">
              <a:avLst/>
            </a:prstGeom>
            <a:solidFill>
              <a:srgbClr val="E7F3FF"/>
            </a:solidFill>
            <a:ln>
              <a:solidFill>
                <a:schemeClr val="bg1">
                  <a:lumMod val="50000"/>
                </a:schemeClr>
              </a:solidFill>
            </a:ln>
          </p:spPr>
          <p:txBody>
            <a:bodyPr wrap="square" t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77"/>
                  <a:ea typeface="Arial" charset="0"/>
                  <a:cs typeface="Arial" charset="0"/>
                  <a:sym typeface="Palatino"/>
                </a:rPr>
                <a:t>{1, 0, 0, 0, 2, 1, 0, 0}</a:t>
              </a:r>
            </a:p>
          </p:txBody>
        </p:sp>
        <p:cxnSp>
          <p:nvCxnSpPr>
            <p:cNvPr id="161" name="Straight Arrow Connector 160">
              <a:extLst>
                <a:ext uri="{FF2B5EF4-FFF2-40B4-BE49-F238E27FC236}">
                  <a16:creationId xmlns:a16="http://schemas.microsoft.com/office/drawing/2014/main" id="{26D04D7E-65AC-F04F-924B-40C78E27B5A3}"/>
                </a:ext>
              </a:extLst>
            </p:cNvPr>
            <p:cNvCxnSpPr>
              <a:cxnSpLocks/>
              <a:stCxn id="157" idx="2"/>
              <a:endCxn id="158" idx="0"/>
            </p:cNvCxnSpPr>
            <p:nvPr/>
          </p:nvCxnSpPr>
          <p:spPr>
            <a:xfrm>
              <a:off x="12560218" y="4666641"/>
              <a:ext cx="3175" cy="259184"/>
            </a:xfrm>
            <a:prstGeom prst="straightConnector1">
              <a:avLst/>
            </a:prstGeom>
            <a:ln w="158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294C527B-E329-C74C-998E-77C2284F5662}"/>
                </a:ext>
              </a:extLst>
            </p:cNvPr>
            <p:cNvCxnSpPr>
              <a:cxnSpLocks/>
              <a:stCxn id="167" idx="2"/>
              <a:endCxn id="159" idx="0"/>
            </p:cNvCxnSpPr>
            <p:nvPr/>
          </p:nvCxnSpPr>
          <p:spPr>
            <a:xfrm rot="16200000" flipH="1">
              <a:off x="14457679" y="3493187"/>
              <a:ext cx="391476" cy="1142895"/>
            </a:xfrm>
            <a:prstGeom prst="bentConnector3">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3" name="Elbow Connector 162">
              <a:extLst>
                <a:ext uri="{FF2B5EF4-FFF2-40B4-BE49-F238E27FC236}">
                  <a16:creationId xmlns:a16="http://schemas.microsoft.com/office/drawing/2014/main" id="{0EF4E341-21DB-C941-A9FA-ABDEA3B28966}"/>
                </a:ext>
              </a:extLst>
            </p:cNvPr>
            <p:cNvCxnSpPr>
              <a:cxnSpLocks/>
              <a:stCxn id="159" idx="2"/>
              <a:endCxn id="160" idx="0"/>
            </p:cNvCxnSpPr>
            <p:nvPr/>
          </p:nvCxnSpPr>
          <p:spPr>
            <a:xfrm rot="5400000">
              <a:off x="14160017" y="4452572"/>
              <a:ext cx="850781" cy="1278916"/>
            </a:xfrm>
            <a:prstGeom prst="bentConnector3">
              <a:avLst>
                <a:gd name="adj1" fmla="val 80708"/>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5" name="Elbow Connector 164">
              <a:extLst>
                <a:ext uri="{FF2B5EF4-FFF2-40B4-BE49-F238E27FC236}">
                  <a16:creationId xmlns:a16="http://schemas.microsoft.com/office/drawing/2014/main" id="{F9DE52F7-A8B6-7446-BFC9-A6C850B7F7B2}"/>
                </a:ext>
              </a:extLst>
            </p:cNvPr>
            <p:cNvCxnSpPr>
              <a:cxnSpLocks/>
              <a:stCxn id="166" idx="2"/>
              <a:endCxn id="157" idx="0"/>
            </p:cNvCxnSpPr>
            <p:nvPr/>
          </p:nvCxnSpPr>
          <p:spPr>
            <a:xfrm rot="5400000">
              <a:off x="12919381" y="3514748"/>
              <a:ext cx="386464" cy="1104789"/>
            </a:xfrm>
            <a:prstGeom prst="bentConnector3">
              <a:avLst>
                <a:gd name="adj1" fmla="val 60142"/>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6" name="TextBox 165">
              <a:extLst>
                <a:ext uri="{FF2B5EF4-FFF2-40B4-BE49-F238E27FC236}">
                  <a16:creationId xmlns:a16="http://schemas.microsoft.com/office/drawing/2014/main" id="{E6437E91-09DF-9142-9171-44A3813D6853}"/>
                </a:ext>
              </a:extLst>
            </p:cNvPr>
            <p:cNvSpPr txBox="1"/>
            <p:nvPr/>
          </p:nvSpPr>
          <p:spPr>
            <a:xfrm>
              <a:off x="13446240" y="3604158"/>
              <a:ext cx="437534" cy="269752"/>
            </a:xfrm>
            <a:prstGeom prst="rect">
              <a:avLst/>
            </a:prstGeom>
            <a:noFill/>
            <a:ln>
              <a:noFill/>
            </a:ln>
          </p:spPr>
          <p:txBody>
            <a:bodyPr wrap="square" tIns="0" bIns="0" rtlCol="0">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414141"/>
                </a:solidFill>
                <a:effectLst/>
                <a:uLnTx/>
                <a:uFillTx/>
                <a:latin typeface="Courier" charset="0"/>
                <a:ea typeface="Courier" charset="0"/>
                <a:cs typeface="Courier" charset="0"/>
                <a:sym typeface="Palatino"/>
              </a:endParaRPr>
            </a:p>
          </p:txBody>
        </p:sp>
        <p:sp>
          <p:nvSpPr>
            <p:cNvPr id="167" name="TextBox 166">
              <a:extLst>
                <a:ext uri="{FF2B5EF4-FFF2-40B4-BE49-F238E27FC236}">
                  <a16:creationId xmlns:a16="http://schemas.microsoft.com/office/drawing/2014/main" id="{C2AE0C39-2B19-2E4F-B0FB-32743856F1BC}"/>
                </a:ext>
              </a:extLst>
            </p:cNvPr>
            <p:cNvSpPr txBox="1"/>
            <p:nvPr/>
          </p:nvSpPr>
          <p:spPr>
            <a:xfrm>
              <a:off x="13863203" y="3599145"/>
              <a:ext cx="437534" cy="269752"/>
            </a:xfrm>
            <a:prstGeom prst="rect">
              <a:avLst/>
            </a:prstGeom>
            <a:noFill/>
            <a:ln>
              <a:noFill/>
            </a:ln>
          </p:spPr>
          <p:txBody>
            <a:bodyPr wrap="square" tIns="0" bIns="0" rtlCol="0">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414141"/>
                </a:solidFill>
                <a:effectLst/>
                <a:uLnTx/>
                <a:uFillTx/>
                <a:latin typeface="Courier" charset="0"/>
                <a:ea typeface="Courier" charset="0"/>
                <a:cs typeface="Courier" charset="0"/>
                <a:sym typeface="Palatino"/>
              </a:endParaRPr>
            </a:p>
          </p:txBody>
        </p:sp>
        <p:sp>
          <p:nvSpPr>
            <p:cNvPr id="168" name="TextBox 167">
              <a:extLst>
                <a:ext uri="{FF2B5EF4-FFF2-40B4-BE49-F238E27FC236}">
                  <a16:creationId xmlns:a16="http://schemas.microsoft.com/office/drawing/2014/main" id="{F51A0191-6000-9148-93A9-8A2D931BDFCD}"/>
                </a:ext>
              </a:extLst>
            </p:cNvPr>
            <p:cNvSpPr txBox="1"/>
            <p:nvPr/>
          </p:nvSpPr>
          <p:spPr>
            <a:xfrm>
              <a:off x="13425669" y="5514780"/>
              <a:ext cx="437534" cy="269752"/>
            </a:xfrm>
            <a:prstGeom prst="rect">
              <a:avLst/>
            </a:prstGeom>
            <a:noFill/>
            <a:ln>
              <a:noFill/>
            </a:ln>
          </p:spPr>
          <p:txBody>
            <a:bodyPr wrap="square" tIns="0" bIns="0" rtlCol="0">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414141"/>
                </a:solidFill>
                <a:effectLst/>
                <a:uLnTx/>
                <a:uFillTx/>
                <a:latin typeface="Courier" charset="0"/>
                <a:ea typeface="Courier" charset="0"/>
                <a:cs typeface="Courier" charset="0"/>
                <a:sym typeface="Palatino"/>
              </a:endParaRPr>
            </a:p>
          </p:txBody>
        </p:sp>
        <p:sp>
          <p:nvSpPr>
            <p:cNvPr id="169" name="TextBox 168">
              <a:extLst>
                <a:ext uri="{FF2B5EF4-FFF2-40B4-BE49-F238E27FC236}">
                  <a16:creationId xmlns:a16="http://schemas.microsoft.com/office/drawing/2014/main" id="{8A6D2584-49F4-4244-B069-CCBFB9EB05AB}"/>
                </a:ext>
              </a:extLst>
            </p:cNvPr>
            <p:cNvSpPr txBox="1"/>
            <p:nvPr/>
          </p:nvSpPr>
          <p:spPr>
            <a:xfrm>
              <a:off x="11456243" y="4254026"/>
              <a:ext cx="1661240" cy="406267"/>
            </a:xfrm>
            <a:prstGeom prst="rect">
              <a:avLst/>
            </a:prstGeom>
            <a:noFill/>
            <a:ln>
              <a:noFill/>
            </a:ln>
          </p:spPr>
          <p:txBody>
            <a:bodyPr wrap="square" tIns="0" bIns="0" rtlCol="0">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414141"/>
                </a:solidFill>
                <a:effectLst/>
                <a:uLnTx/>
                <a:uFillTx/>
                <a:latin typeface="Courier" charset="0"/>
                <a:ea typeface="Courier" charset="0"/>
                <a:cs typeface="Courier" charset="0"/>
                <a:sym typeface="Palatino"/>
              </a:endParaRPr>
            </a:p>
          </p:txBody>
        </p:sp>
        <p:cxnSp>
          <p:nvCxnSpPr>
            <p:cNvPr id="164" name="Elbow Connector 163">
              <a:extLst>
                <a:ext uri="{FF2B5EF4-FFF2-40B4-BE49-F238E27FC236}">
                  <a16:creationId xmlns:a16="http://schemas.microsoft.com/office/drawing/2014/main" id="{5E2CE91F-017D-F442-86E3-4D0F05BF9367}"/>
                </a:ext>
              </a:extLst>
            </p:cNvPr>
            <p:cNvCxnSpPr>
              <a:cxnSpLocks/>
              <a:stCxn id="158" idx="2"/>
              <a:endCxn id="168" idx="0"/>
            </p:cNvCxnSpPr>
            <p:nvPr/>
          </p:nvCxnSpPr>
          <p:spPr>
            <a:xfrm rot="16200000" flipH="1">
              <a:off x="12970491" y="4840834"/>
              <a:ext cx="266847" cy="1081043"/>
            </a:xfrm>
            <a:prstGeom prst="bentConnector3">
              <a:avLst>
                <a:gd name="adj1" fmla="val 50000"/>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grpSp>
      <p:sp>
        <p:nvSpPr>
          <p:cNvPr id="171" name="Right Arrow 170">
            <a:extLst>
              <a:ext uri="{FF2B5EF4-FFF2-40B4-BE49-F238E27FC236}">
                <a16:creationId xmlns:a16="http://schemas.microsoft.com/office/drawing/2014/main" id="{987CA7EC-A80F-DB42-B251-508BC002C686}"/>
              </a:ext>
            </a:extLst>
          </p:cNvPr>
          <p:cNvSpPr/>
          <p:nvPr/>
        </p:nvSpPr>
        <p:spPr>
          <a:xfrm>
            <a:off x="5390504" y="4438920"/>
            <a:ext cx="1354649" cy="194483"/>
          </a:xfrm>
          <a:prstGeom prst="rightArrow">
            <a:avLst/>
          </a:prstGeom>
          <a:solidFill>
            <a:srgbClr val="F4D5F5"/>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72" name="TextBox 171">
            <a:extLst>
              <a:ext uri="{FF2B5EF4-FFF2-40B4-BE49-F238E27FC236}">
                <a16:creationId xmlns:a16="http://schemas.microsoft.com/office/drawing/2014/main" id="{3958E8BC-09F6-7845-8EF0-546DD3F76694}"/>
              </a:ext>
            </a:extLst>
          </p:cNvPr>
          <p:cNvSpPr txBox="1"/>
          <p:nvPr/>
        </p:nvSpPr>
        <p:spPr>
          <a:xfrm>
            <a:off x="8839832" y="3004510"/>
            <a:ext cx="170918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Gill Sans MT" panose="020B0502020104020203" pitchFamily="34" charset="77"/>
                <a:ea typeface="Times New Roman" charset="0"/>
                <a:cs typeface="Times New Roman" charset="0"/>
                <a:sym typeface="Palatino"/>
              </a:rPr>
              <a:t>Label</a:t>
            </a:r>
            <a:r>
              <a:rPr kumimoji="0" lang="en-US" sz="2400" b="0" i="0" u="none" strike="noStrike" kern="0" cap="none" spc="0" normalizeH="0" baseline="0" noProof="0" dirty="0">
                <a:ln>
                  <a:noFill/>
                </a:ln>
                <a:solidFill>
                  <a:srgbClr val="414141"/>
                </a:solidFill>
                <a:effectLst/>
                <a:uLnTx/>
                <a:uFillTx/>
                <a:latin typeface="Gill Sans MT" panose="020B0502020104020203" pitchFamily="34" charset="77"/>
                <a:ea typeface="Times New Roman" charset="0"/>
                <a:cs typeface="Times New Roman" charset="0"/>
                <a:sym typeface="Palatino"/>
              </a:rPr>
              <a:t> </a:t>
            </a:r>
            <a:r>
              <a:rPr kumimoji="0" lang="en-US" sz="2400" b="1" i="0" u="none" strike="noStrike" kern="0" cap="none" spc="0" normalizeH="0" baseline="0" noProof="0" dirty="0">
                <a:ln>
                  <a:noFill/>
                </a:ln>
                <a:solidFill>
                  <a:srgbClr val="FF0000"/>
                </a:solidFill>
                <a:effectLst/>
                <a:uLnTx/>
                <a:uFillTx/>
                <a:latin typeface="Times New Roman" panose="02020603050405020304" pitchFamily="18" charset="0"/>
                <a:ea typeface="Times New Roman" charset="0"/>
                <a:cs typeface="Times New Roman" panose="02020603050405020304" pitchFamily="18" charset="0"/>
                <a:sym typeface="Palatino"/>
              </a:rPr>
              <a:t>?</a:t>
            </a:r>
          </a:p>
        </p:txBody>
      </p:sp>
    </p:spTree>
    <p:custDataLst>
      <p:tags r:id="rId1"/>
    </p:custDataLst>
    <p:extLst>
      <p:ext uri="{BB962C8B-B14F-4D97-AF65-F5344CB8AC3E}">
        <p14:creationId xmlns:p14="http://schemas.microsoft.com/office/powerpoint/2010/main" val="2518741181"/>
      </p:ext>
    </p:extLst>
  </p:cSld>
  <p:clrMapOvr>
    <a:masterClrMapping/>
  </p:clrMapOvr>
  <p:transition spd="med" advTm="6089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170"/>
                                        </p:tgtEl>
                                        <p:attrNameLst>
                                          <p:attrName>style.visibility</p:attrName>
                                        </p:attrNameLst>
                                      </p:cBhvr>
                                      <p:to>
                                        <p:strVal val="visible"/>
                                      </p:to>
                                    </p:set>
                                    <p:animEffect transition="in" filter="dissolve">
                                      <p:cBhvr>
                                        <p:cTn id="21" dur="500"/>
                                        <p:tgtEl>
                                          <p:spTgt spid="17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71"/>
                                        </p:tgtEl>
                                        <p:attrNameLst>
                                          <p:attrName>style.visibility</p:attrName>
                                        </p:attrNameLst>
                                      </p:cBhvr>
                                      <p:to>
                                        <p:strVal val="visible"/>
                                      </p:to>
                                    </p:set>
                                    <p:animEffect transition="in" filter="dissolve">
                                      <p:cBhvr>
                                        <p:cTn id="24" dur="500"/>
                                        <p:tgtEl>
                                          <p:spTgt spid="17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2">
                                            <p:txEl>
                                              <p:pRg st="3" end="3"/>
                                            </p:txEl>
                                          </p:spTgt>
                                        </p:tgtEl>
                                        <p:attrNameLst>
                                          <p:attrName>style.visibility</p:attrName>
                                        </p:attrNameLst>
                                      </p:cBhvr>
                                      <p:to>
                                        <p:strVal val="visible"/>
                                      </p:to>
                                    </p:set>
                                    <p:animEffect transition="in" filter="dissolve">
                                      <p:cBhvr>
                                        <p:cTn id="29" dur="500"/>
                                        <p:tgtEl>
                                          <p:spTgt spid="32">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72"/>
                                        </p:tgtEl>
                                        <p:attrNameLst>
                                          <p:attrName>style.visibility</p:attrName>
                                        </p:attrNameLst>
                                      </p:cBhvr>
                                      <p:to>
                                        <p:strVal val="visible"/>
                                      </p:to>
                                    </p:set>
                                    <p:animEffect transition="in" filter="dissolve">
                                      <p:cBhvr>
                                        <p:cTn id="34"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E0A3-606B-FA4B-8BDF-D327FE347645}"/>
              </a:ext>
            </a:extLst>
          </p:cNvPr>
          <p:cNvSpPr>
            <a:spLocks noGrp="1"/>
          </p:cNvSpPr>
          <p:nvPr>
            <p:ph type="title"/>
          </p:nvPr>
        </p:nvSpPr>
        <p:spPr/>
        <p:txBody>
          <a:bodyPr>
            <a:normAutofit/>
          </a:bodyPr>
          <a:lstStyle/>
          <a:p>
            <a:r>
              <a:rPr lang="en-US" sz="4400" dirty="0"/>
              <a:t>Ranking-Based Triplet Loss Network</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076139A-8CC2-0E4F-9821-78B86C38DD19}"/>
                  </a:ext>
                </a:extLst>
              </p:cNvPr>
              <p:cNvSpPr>
                <a:spLocks noGrp="1"/>
              </p:cNvSpPr>
              <p:nvPr>
                <p:ph type="body" idx="1"/>
              </p:nvPr>
            </p:nvSpPr>
            <p:spPr>
              <a:xfrm>
                <a:off x="616071" y="951929"/>
                <a:ext cx="11239501" cy="2764037"/>
              </a:xfrm>
            </p:spPr>
            <p:txBody>
              <a:bodyPr>
                <a:normAutofit/>
              </a:bodyPr>
              <a:lstStyle/>
              <a:p>
                <a:r>
                  <a:rPr lang="en-US" sz="2400" dirty="0">
                    <a:solidFill>
                      <a:schemeClr val="tx1"/>
                    </a:solidFill>
                  </a:rPr>
                  <a:t>Triplet Loss Network</a:t>
                </a:r>
              </a:p>
              <a:p>
                <a:pPr lvl="1">
                  <a:spcBef>
                    <a:spcPts val="1100"/>
                  </a:spcBef>
                </a:pPr>
                <a:r>
                  <a:rPr lang="en-US" sz="2200" dirty="0">
                    <a:solidFill>
                      <a:schemeClr val="tx1"/>
                    </a:solidFill>
                  </a:rPr>
                  <a:t>Triplet: </a:t>
                </a:r>
                <a:r>
                  <a:rPr lang="en-US" sz="2200" i="1" dirty="0">
                    <a:solidFill>
                      <a:schemeClr val="tx1"/>
                    </a:solidFill>
                  </a:rPr>
                  <a:t>&lt;</a:t>
                </a:r>
                <a:r>
                  <a:rPr lang="en-US" sz="2200" i="1" dirty="0">
                    <a:solidFill>
                      <a:srgbClr val="0432FF"/>
                    </a:solidFill>
                  </a:rPr>
                  <a:t>anchor, positive, negative</a:t>
                </a:r>
                <a:r>
                  <a:rPr lang="en-US" sz="2200" i="1" dirty="0">
                    <a:solidFill>
                      <a:schemeClr val="tx1"/>
                    </a:solidFill>
                  </a:rPr>
                  <a:t>&gt;</a:t>
                </a:r>
              </a:p>
              <a:p>
                <a:pPr lvl="1">
                  <a:spcBef>
                    <a:spcPts val="1100"/>
                  </a:spcBef>
                </a:pPr>
                <a:r>
                  <a:rPr lang="en-US" sz="2200" i="1" dirty="0">
                    <a:solidFill>
                      <a:srgbClr val="0432FF"/>
                    </a:solidFill>
                  </a:rPr>
                  <a:t>Similarity label</a:t>
                </a:r>
                <a:r>
                  <a:rPr lang="en-US" sz="2200" dirty="0"/>
                  <a:t>: anchor is more similar with positive than with negative.</a:t>
                </a:r>
                <a:endParaRPr lang="en-US" sz="2200" dirty="0">
                  <a:solidFill>
                    <a:schemeClr val="tx1"/>
                  </a:solidFill>
                </a:endParaRPr>
              </a:p>
              <a:p>
                <a:pPr lvl="1">
                  <a:spcBef>
                    <a:spcPts val="1100"/>
                  </a:spcBef>
                </a:pPr>
                <a:r>
                  <a:rPr lang="en-US" sz="2200" dirty="0">
                    <a:solidFill>
                      <a:schemeClr val="tx1"/>
                    </a:solidFill>
                  </a:rPr>
                  <a:t>Loss function: </a:t>
                </a:r>
                <a14:m>
                  <m:oMath xmlns:m="http://schemas.openxmlformats.org/officeDocument/2006/math">
                    <m:r>
                      <a:rPr lang="en-US" sz="2200" i="1">
                        <a:solidFill>
                          <a:schemeClr val="tx1"/>
                        </a:solidFill>
                        <a:latin typeface="Cambria Math" panose="02040503050406030204" pitchFamily="18" charset="0"/>
                        <a:ea typeface="Palatino"/>
                        <a:cs typeface="Palatino"/>
                        <a:sym typeface="Palatino"/>
                      </a:rPr>
                      <m:t>𝐿</m:t>
                    </m:r>
                    <m:r>
                      <a:rPr lang="en-US" sz="2200" i="1">
                        <a:solidFill>
                          <a:schemeClr val="tx1"/>
                        </a:solidFill>
                        <a:latin typeface="Cambria Math" panose="02040503050406030204" pitchFamily="18" charset="0"/>
                        <a:ea typeface="Palatino"/>
                        <a:cs typeface="Palatino"/>
                        <a:sym typeface="Palatino"/>
                      </a:rPr>
                      <m:t>=</m:t>
                    </m:r>
                    <m:func>
                      <m:funcPr>
                        <m:ctrlPr>
                          <a:rPr lang="en-US" sz="2200" i="1">
                            <a:solidFill>
                              <a:schemeClr val="tx1"/>
                            </a:solidFill>
                            <a:latin typeface="Cambria Math" panose="02040503050406030204" pitchFamily="18" charset="0"/>
                            <a:ea typeface="Palatino"/>
                            <a:cs typeface="Palatino"/>
                            <a:sym typeface="Palatino"/>
                          </a:rPr>
                        </m:ctrlPr>
                      </m:funcPr>
                      <m:fName>
                        <m:r>
                          <m:rPr>
                            <m:sty m:val="p"/>
                          </m:rPr>
                          <a:rPr lang="en-US" sz="2200">
                            <a:solidFill>
                              <a:schemeClr val="tx1"/>
                            </a:solidFill>
                            <a:latin typeface="Cambria Math" panose="02040503050406030204" pitchFamily="18" charset="0"/>
                            <a:ea typeface="Palatino"/>
                            <a:cs typeface="Palatino"/>
                            <a:sym typeface="Palatino"/>
                          </a:rPr>
                          <m:t>max</m:t>
                        </m:r>
                      </m:fName>
                      <m:e>
                        <m:d>
                          <m:dPr>
                            <m:ctrlPr>
                              <a:rPr lang="en-US" sz="2200" i="1">
                                <a:solidFill>
                                  <a:schemeClr val="tx1"/>
                                </a:solidFill>
                                <a:latin typeface="Cambria Math" panose="02040503050406030204" pitchFamily="18" charset="0"/>
                                <a:ea typeface="Palatino"/>
                                <a:cs typeface="Palatino"/>
                                <a:sym typeface="Palatino"/>
                              </a:rPr>
                            </m:ctrlPr>
                          </m:dPr>
                          <m:e>
                            <m:r>
                              <a:rPr lang="en-US" sz="2200" i="1">
                                <a:solidFill>
                                  <a:schemeClr val="tx1"/>
                                </a:solidFill>
                                <a:latin typeface="Cambria Math" panose="02040503050406030204" pitchFamily="18" charset="0"/>
                              </a:rPr>
                              <m:t>𝑑</m:t>
                            </m:r>
                            <m:d>
                              <m:dPr>
                                <m:ctrlPr>
                                  <a:rPr lang="en-US" sz="2200" i="1">
                                    <a:solidFill>
                                      <a:schemeClr val="tx1"/>
                                    </a:solidFill>
                                    <a:latin typeface="Cambria Math" panose="02040503050406030204" pitchFamily="18" charset="0"/>
                                  </a:rPr>
                                </m:ctrlPr>
                              </m:dPr>
                              <m:e>
                                <m:r>
                                  <a:rPr lang="en-US" sz="2200" i="1">
                                    <a:solidFill>
                                      <a:schemeClr val="tx1"/>
                                    </a:solidFill>
                                    <a:latin typeface="Cambria Math" panose="02040503050406030204" pitchFamily="18" charset="0"/>
                                  </a:rPr>
                                  <m:t>𝑎</m:t>
                                </m:r>
                                <m:r>
                                  <a:rPr lang="en-US" sz="2200" i="1">
                                    <a:solidFill>
                                      <a:schemeClr val="tx1"/>
                                    </a:solidFill>
                                    <a:latin typeface="Cambria Math" panose="02040503050406030204" pitchFamily="18" charset="0"/>
                                  </a:rPr>
                                  <m:t>, </m:t>
                                </m:r>
                                <m:r>
                                  <a:rPr lang="en-US" sz="2200" i="1">
                                    <a:solidFill>
                                      <a:schemeClr val="tx1"/>
                                    </a:solidFill>
                                    <a:latin typeface="Cambria Math" panose="02040503050406030204" pitchFamily="18" charset="0"/>
                                  </a:rPr>
                                  <m:t>𝑝</m:t>
                                </m:r>
                              </m:e>
                            </m:d>
                            <m:r>
                              <a:rPr lang="en-US" sz="2200" i="1">
                                <a:solidFill>
                                  <a:schemeClr val="tx1"/>
                                </a:solidFill>
                                <a:latin typeface="Cambria Math" panose="02040503050406030204" pitchFamily="18" charset="0"/>
                                <a:ea typeface="Palatino"/>
                                <a:cs typeface="Palatino"/>
                                <a:sym typeface="Palatino"/>
                              </a:rPr>
                              <m:t>−</m:t>
                            </m:r>
                            <m:r>
                              <a:rPr lang="en-US" sz="2200" i="1">
                                <a:solidFill>
                                  <a:schemeClr val="tx1"/>
                                </a:solidFill>
                                <a:latin typeface="Cambria Math" panose="02040503050406030204" pitchFamily="18" charset="0"/>
                                <a:ea typeface="Palatino"/>
                                <a:cs typeface="Palatino"/>
                                <a:sym typeface="Palatino"/>
                              </a:rPr>
                              <m:t>𝑑</m:t>
                            </m:r>
                            <m:d>
                              <m:dPr>
                                <m:ctrlPr>
                                  <a:rPr lang="en-US" sz="2200" i="1">
                                    <a:solidFill>
                                      <a:schemeClr val="tx1"/>
                                    </a:solidFill>
                                    <a:latin typeface="Cambria Math" panose="02040503050406030204" pitchFamily="18" charset="0"/>
                                    <a:ea typeface="Palatino"/>
                                    <a:cs typeface="Palatino"/>
                                    <a:sym typeface="Palatino"/>
                                  </a:rPr>
                                </m:ctrlPr>
                              </m:dPr>
                              <m:e>
                                <m:r>
                                  <a:rPr lang="en-US" sz="2200" i="1">
                                    <a:solidFill>
                                      <a:schemeClr val="tx1"/>
                                    </a:solidFill>
                                    <a:latin typeface="Cambria Math" panose="02040503050406030204" pitchFamily="18" charset="0"/>
                                    <a:ea typeface="Palatino"/>
                                    <a:cs typeface="Palatino"/>
                                    <a:sym typeface="Palatino"/>
                                  </a:rPr>
                                  <m:t>𝑎</m:t>
                                </m:r>
                                <m:r>
                                  <a:rPr lang="en-US" sz="2200" i="1">
                                    <a:solidFill>
                                      <a:schemeClr val="tx1"/>
                                    </a:solidFill>
                                    <a:latin typeface="Cambria Math" panose="02040503050406030204" pitchFamily="18" charset="0"/>
                                    <a:ea typeface="Palatino"/>
                                    <a:cs typeface="Palatino"/>
                                    <a:sym typeface="Palatino"/>
                                  </a:rPr>
                                  <m:t>, </m:t>
                                </m:r>
                                <m:r>
                                  <a:rPr lang="en-US" sz="2200" i="1">
                                    <a:solidFill>
                                      <a:schemeClr val="tx1"/>
                                    </a:solidFill>
                                    <a:latin typeface="Cambria Math" panose="02040503050406030204" pitchFamily="18" charset="0"/>
                                    <a:ea typeface="Palatino"/>
                                    <a:cs typeface="Palatino"/>
                                    <a:sym typeface="Palatino"/>
                                  </a:rPr>
                                  <m:t>𝑛</m:t>
                                </m:r>
                              </m:e>
                            </m:d>
                            <m:r>
                              <a:rPr lang="en-US" sz="2200" i="1">
                                <a:solidFill>
                                  <a:schemeClr val="tx1"/>
                                </a:solidFill>
                                <a:latin typeface="Cambria Math" panose="02040503050406030204" pitchFamily="18" charset="0"/>
                                <a:ea typeface="Palatino"/>
                                <a:cs typeface="Palatino"/>
                                <a:sym typeface="Palatino"/>
                              </a:rPr>
                              <m:t>+</m:t>
                            </m:r>
                            <m:r>
                              <a:rPr lang="en-US" sz="2200" i="1">
                                <a:solidFill>
                                  <a:schemeClr val="tx1"/>
                                </a:solidFill>
                                <a:latin typeface="Cambria Math" panose="02040503050406030204" pitchFamily="18" charset="0"/>
                                <a:ea typeface="Palatino"/>
                                <a:cs typeface="Palatino"/>
                                <a:sym typeface="Palatino"/>
                              </a:rPr>
                              <m:t>𝑚𝑎𝑟𝑔𝑖𝑛</m:t>
                            </m:r>
                            <m:r>
                              <a:rPr lang="en-US" sz="2200" i="1">
                                <a:solidFill>
                                  <a:schemeClr val="tx1"/>
                                </a:solidFill>
                                <a:latin typeface="Cambria Math" panose="02040503050406030204" pitchFamily="18" charset="0"/>
                                <a:ea typeface="Palatino"/>
                                <a:cs typeface="Palatino"/>
                                <a:sym typeface="Palatino"/>
                              </a:rPr>
                              <m:t>, 0</m:t>
                            </m:r>
                          </m:e>
                        </m:d>
                      </m:e>
                    </m:func>
                  </m:oMath>
                </a14:m>
                <a:endParaRPr lang="en-US" sz="2200" dirty="0">
                  <a:solidFill>
                    <a:schemeClr val="tx1"/>
                  </a:solidFill>
                  <a:ea typeface="Palatino"/>
                  <a:cs typeface="Palatino"/>
                  <a:sym typeface="Palatino"/>
                </a:endParaRPr>
              </a:p>
            </p:txBody>
          </p:sp>
        </mc:Choice>
        <mc:Fallback xmlns="">
          <p:sp>
            <p:nvSpPr>
              <p:cNvPr id="3" name="Text Placeholder 2">
                <a:extLst>
                  <a:ext uri="{FF2B5EF4-FFF2-40B4-BE49-F238E27FC236}">
                    <a16:creationId xmlns:a16="http://schemas.microsoft.com/office/drawing/2014/main" id="{F076139A-8CC2-0E4F-9821-78B86C38DD19}"/>
                  </a:ext>
                </a:extLst>
              </p:cNvPr>
              <p:cNvSpPr>
                <a:spLocks noGrp="1" noRot="1" noChangeAspect="1" noMove="1" noResize="1" noEditPoints="1" noAdjustHandles="1" noChangeArrowheads="1" noChangeShapeType="1" noTextEdit="1"/>
              </p:cNvSpPr>
              <p:nvPr>
                <p:ph type="body" idx="1"/>
              </p:nvPr>
            </p:nvSpPr>
            <p:spPr>
              <a:xfrm>
                <a:off x="616071" y="951929"/>
                <a:ext cx="11239501" cy="2764037"/>
              </a:xfrm>
              <a:blipFill>
                <a:blip r:embed="rId4"/>
                <a:stretch>
                  <a:fillRect l="-112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1232608-9FE6-4247-A142-ECBA31D588E2}"/>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28</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grpSp>
        <p:nvGrpSpPr>
          <p:cNvPr id="5" name="Group 4">
            <a:extLst>
              <a:ext uri="{FF2B5EF4-FFF2-40B4-BE49-F238E27FC236}">
                <a16:creationId xmlns:a16="http://schemas.microsoft.com/office/drawing/2014/main" id="{D9079BCA-C8FF-3A4F-BD7E-687EBE862764}"/>
              </a:ext>
            </a:extLst>
          </p:cNvPr>
          <p:cNvGrpSpPr/>
          <p:nvPr/>
        </p:nvGrpSpPr>
        <p:grpSpPr>
          <a:xfrm>
            <a:off x="2637035" y="4093934"/>
            <a:ext cx="2160006" cy="1840130"/>
            <a:chOff x="2637035" y="4093934"/>
            <a:chExt cx="2160006" cy="1840130"/>
          </a:xfrm>
        </p:grpSpPr>
        <p:sp>
          <p:nvSpPr>
            <p:cNvPr id="27" name="Oval 26">
              <a:extLst>
                <a:ext uri="{FF2B5EF4-FFF2-40B4-BE49-F238E27FC236}">
                  <a16:creationId xmlns:a16="http://schemas.microsoft.com/office/drawing/2014/main" id="{A58428C4-A73C-4A40-A119-446FE13F86EF}"/>
                </a:ext>
              </a:extLst>
            </p:cNvPr>
            <p:cNvSpPr/>
            <p:nvPr/>
          </p:nvSpPr>
          <p:spPr>
            <a:xfrm>
              <a:off x="2992694" y="4731614"/>
              <a:ext cx="201962" cy="201962"/>
            </a:xfrm>
            <a:prstGeom prst="ellipse">
              <a:avLst/>
            </a:prstGeom>
            <a:solidFill>
              <a:srgbClr val="0432FF"/>
            </a:solidFill>
            <a:ln w="635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Gill Sans MT" panose="020B0502020104020203" pitchFamily="34" charset="77"/>
                <a:ea typeface="+mn-ea"/>
                <a:cs typeface="+mn-cs"/>
                <a:sym typeface="Arial"/>
              </a:endParaRPr>
            </a:p>
          </p:txBody>
        </p:sp>
        <p:sp>
          <p:nvSpPr>
            <p:cNvPr id="28" name="Oval 27">
              <a:extLst>
                <a:ext uri="{FF2B5EF4-FFF2-40B4-BE49-F238E27FC236}">
                  <a16:creationId xmlns:a16="http://schemas.microsoft.com/office/drawing/2014/main" id="{E79B996F-FD11-304C-B7F2-96C95CBA4E0E}"/>
                </a:ext>
              </a:extLst>
            </p:cNvPr>
            <p:cNvSpPr/>
            <p:nvPr/>
          </p:nvSpPr>
          <p:spPr>
            <a:xfrm>
              <a:off x="4108292" y="4529652"/>
              <a:ext cx="201962" cy="201962"/>
            </a:xfrm>
            <a:prstGeom prst="ellipse">
              <a:avLst/>
            </a:prstGeom>
            <a:solidFill>
              <a:srgbClr val="00B050"/>
            </a:solidFill>
            <a:ln w="635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Gill Sans MT" panose="020B0502020104020203" pitchFamily="34" charset="77"/>
                <a:ea typeface="+mn-ea"/>
                <a:cs typeface="+mn-cs"/>
                <a:sym typeface="Arial"/>
              </a:endParaRPr>
            </a:p>
          </p:txBody>
        </p:sp>
        <p:sp>
          <p:nvSpPr>
            <p:cNvPr id="29" name="Oval 28">
              <a:extLst>
                <a:ext uri="{FF2B5EF4-FFF2-40B4-BE49-F238E27FC236}">
                  <a16:creationId xmlns:a16="http://schemas.microsoft.com/office/drawing/2014/main" id="{0B26A5E7-1ADC-C34A-8CD5-767F1A6B973E}"/>
                </a:ext>
              </a:extLst>
            </p:cNvPr>
            <p:cNvSpPr/>
            <p:nvPr/>
          </p:nvSpPr>
          <p:spPr>
            <a:xfrm>
              <a:off x="4007311" y="5300289"/>
              <a:ext cx="201962" cy="201962"/>
            </a:xfrm>
            <a:prstGeom prst="ellipse">
              <a:avLst/>
            </a:prstGeom>
            <a:solidFill>
              <a:srgbClr val="FF0000"/>
            </a:solidFill>
            <a:ln w="635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Gill Sans MT" panose="020B0502020104020203" pitchFamily="34" charset="77"/>
                <a:ea typeface="+mn-ea"/>
                <a:cs typeface="+mn-cs"/>
                <a:sym typeface="Arial"/>
              </a:endParaRPr>
            </a:p>
          </p:txBody>
        </p:sp>
        <p:cxnSp>
          <p:nvCxnSpPr>
            <p:cNvPr id="30" name="Straight Arrow Connector 29">
              <a:extLst>
                <a:ext uri="{FF2B5EF4-FFF2-40B4-BE49-F238E27FC236}">
                  <a16:creationId xmlns:a16="http://schemas.microsoft.com/office/drawing/2014/main" id="{3F16DE94-A5D3-264A-A62F-46D0F232EB09}"/>
                </a:ext>
              </a:extLst>
            </p:cNvPr>
            <p:cNvCxnSpPr>
              <a:stCxn id="27" idx="6"/>
              <a:endCxn id="28" idx="2"/>
            </p:cNvCxnSpPr>
            <p:nvPr/>
          </p:nvCxnSpPr>
          <p:spPr>
            <a:xfrm flipV="1">
              <a:off x="3194656" y="4630633"/>
              <a:ext cx="913636" cy="201962"/>
            </a:xfrm>
            <a:prstGeom prst="straightConnector1">
              <a:avLst/>
            </a:prstGeom>
            <a:noFill/>
            <a:ln w="9525" cap="flat" cmpd="sng" algn="ctr">
              <a:solidFill>
                <a:srgbClr val="000000"/>
              </a:solidFill>
              <a:prstDash val="solid"/>
              <a:tailEnd type="triangle" w="sm" len="med"/>
            </a:ln>
            <a:effectLst/>
          </p:spPr>
        </p:cxnSp>
        <p:cxnSp>
          <p:nvCxnSpPr>
            <p:cNvPr id="31" name="Straight Arrow Connector 30">
              <a:extLst>
                <a:ext uri="{FF2B5EF4-FFF2-40B4-BE49-F238E27FC236}">
                  <a16:creationId xmlns:a16="http://schemas.microsoft.com/office/drawing/2014/main" id="{2DDE3083-5845-8F46-8B72-DAD05E37CAE5}"/>
                </a:ext>
              </a:extLst>
            </p:cNvPr>
            <p:cNvCxnSpPr>
              <a:cxnSpLocks/>
              <a:stCxn id="27" idx="5"/>
              <a:endCxn id="29" idx="1"/>
            </p:cNvCxnSpPr>
            <p:nvPr/>
          </p:nvCxnSpPr>
          <p:spPr>
            <a:xfrm>
              <a:off x="3165080" y="4903999"/>
              <a:ext cx="871807" cy="425866"/>
            </a:xfrm>
            <a:prstGeom prst="straightConnector1">
              <a:avLst/>
            </a:prstGeom>
            <a:noFill/>
            <a:ln w="9525" cap="flat" cmpd="sng" algn="ctr">
              <a:solidFill>
                <a:srgbClr val="000000"/>
              </a:solidFill>
              <a:prstDash val="solid"/>
              <a:tailEnd type="triangle" w="sm" len="med"/>
            </a:ln>
            <a:effectLst/>
          </p:spPr>
        </p:cxnSp>
        <p:sp>
          <p:nvSpPr>
            <p:cNvPr id="32" name="TextBox 31">
              <a:extLst>
                <a:ext uri="{FF2B5EF4-FFF2-40B4-BE49-F238E27FC236}">
                  <a16:creationId xmlns:a16="http://schemas.microsoft.com/office/drawing/2014/main" id="{98139D8A-33FC-684C-9A6F-414B76DC846A}"/>
                </a:ext>
              </a:extLst>
            </p:cNvPr>
            <p:cNvSpPr txBox="1"/>
            <p:nvPr/>
          </p:nvSpPr>
          <p:spPr>
            <a:xfrm>
              <a:off x="2637035" y="4979619"/>
              <a:ext cx="105608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MT" panose="020B0502020104020203" pitchFamily="34" charset="77"/>
                  <a:ea typeface="Palatino"/>
                  <a:cs typeface="Arial"/>
                  <a:sym typeface="Arial"/>
                </a:rPr>
                <a:t>Anchor</a:t>
              </a:r>
            </a:p>
          </p:txBody>
        </p:sp>
        <p:sp>
          <p:nvSpPr>
            <p:cNvPr id="33" name="TextBox 32">
              <a:extLst>
                <a:ext uri="{FF2B5EF4-FFF2-40B4-BE49-F238E27FC236}">
                  <a16:creationId xmlns:a16="http://schemas.microsoft.com/office/drawing/2014/main" id="{9A16D0DB-AAEA-1B4E-BB08-62DEA26FEF4C}"/>
                </a:ext>
              </a:extLst>
            </p:cNvPr>
            <p:cNvSpPr txBox="1"/>
            <p:nvPr/>
          </p:nvSpPr>
          <p:spPr>
            <a:xfrm>
              <a:off x="3815737" y="4093934"/>
              <a:ext cx="9813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MT" panose="020B0502020104020203" pitchFamily="34" charset="77"/>
                  <a:ea typeface="Palatino"/>
                  <a:cs typeface="Arial"/>
                  <a:sym typeface="Arial"/>
                </a:rPr>
                <a:t>Positive</a:t>
              </a:r>
            </a:p>
          </p:txBody>
        </p:sp>
        <p:sp>
          <p:nvSpPr>
            <p:cNvPr id="34" name="TextBox 33">
              <a:extLst>
                <a:ext uri="{FF2B5EF4-FFF2-40B4-BE49-F238E27FC236}">
                  <a16:creationId xmlns:a16="http://schemas.microsoft.com/office/drawing/2014/main" id="{357521E2-E2DC-E14C-B3F2-2C399AB6C736}"/>
                </a:ext>
              </a:extLst>
            </p:cNvPr>
            <p:cNvSpPr txBox="1"/>
            <p:nvPr/>
          </p:nvSpPr>
          <p:spPr>
            <a:xfrm>
              <a:off x="3683377" y="5595510"/>
              <a:ext cx="9813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MT" panose="020B0502020104020203" pitchFamily="34" charset="77"/>
                  <a:ea typeface="Palatino"/>
                  <a:cs typeface="Arial"/>
                  <a:sym typeface="Arial"/>
                </a:rPr>
                <a:t>Negative</a:t>
              </a:r>
            </a:p>
          </p:txBody>
        </p:sp>
      </p:grpSp>
      <p:grpSp>
        <p:nvGrpSpPr>
          <p:cNvPr id="46" name="Group 45">
            <a:extLst>
              <a:ext uri="{FF2B5EF4-FFF2-40B4-BE49-F238E27FC236}">
                <a16:creationId xmlns:a16="http://schemas.microsoft.com/office/drawing/2014/main" id="{77C8D1AB-EEDC-5D4E-9022-29C25603A230}"/>
              </a:ext>
            </a:extLst>
          </p:cNvPr>
          <p:cNvGrpSpPr/>
          <p:nvPr/>
        </p:nvGrpSpPr>
        <p:grpSpPr>
          <a:xfrm>
            <a:off x="6450694" y="4093934"/>
            <a:ext cx="3574245" cy="1670853"/>
            <a:chOff x="6450694" y="4093934"/>
            <a:chExt cx="3574245" cy="1670853"/>
          </a:xfrm>
        </p:grpSpPr>
        <p:sp>
          <p:nvSpPr>
            <p:cNvPr id="35" name="Oval 34">
              <a:extLst>
                <a:ext uri="{FF2B5EF4-FFF2-40B4-BE49-F238E27FC236}">
                  <a16:creationId xmlns:a16="http://schemas.microsoft.com/office/drawing/2014/main" id="{5A21EFB9-55B3-FD40-9CCC-CC1A4BB04082}"/>
                </a:ext>
              </a:extLst>
            </p:cNvPr>
            <p:cNvSpPr/>
            <p:nvPr/>
          </p:nvSpPr>
          <p:spPr>
            <a:xfrm>
              <a:off x="6757129" y="4653578"/>
              <a:ext cx="201962" cy="201962"/>
            </a:xfrm>
            <a:prstGeom prst="ellipse">
              <a:avLst/>
            </a:prstGeom>
            <a:solidFill>
              <a:srgbClr val="0432FF"/>
            </a:solidFill>
            <a:ln w="635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Gill Sans MT" panose="020B0502020104020203" pitchFamily="34" charset="77"/>
                <a:ea typeface="+mn-ea"/>
                <a:cs typeface="+mn-cs"/>
                <a:sym typeface="Arial"/>
              </a:endParaRPr>
            </a:p>
          </p:txBody>
        </p:sp>
        <p:sp>
          <p:nvSpPr>
            <p:cNvPr id="36" name="Oval 35">
              <a:extLst>
                <a:ext uri="{FF2B5EF4-FFF2-40B4-BE49-F238E27FC236}">
                  <a16:creationId xmlns:a16="http://schemas.microsoft.com/office/drawing/2014/main" id="{52710E6D-FAAC-F744-B351-6BBFAA89D357}"/>
                </a:ext>
              </a:extLst>
            </p:cNvPr>
            <p:cNvSpPr/>
            <p:nvPr/>
          </p:nvSpPr>
          <p:spPr>
            <a:xfrm>
              <a:off x="7388809" y="4511738"/>
              <a:ext cx="201962" cy="201962"/>
            </a:xfrm>
            <a:prstGeom prst="ellipse">
              <a:avLst/>
            </a:prstGeom>
            <a:solidFill>
              <a:srgbClr val="00B050"/>
            </a:solidFill>
            <a:ln w="635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Gill Sans MT" panose="020B0502020104020203" pitchFamily="34" charset="77"/>
                <a:ea typeface="+mn-ea"/>
                <a:cs typeface="+mn-cs"/>
                <a:sym typeface="Arial"/>
              </a:endParaRPr>
            </a:p>
          </p:txBody>
        </p:sp>
        <p:sp>
          <p:nvSpPr>
            <p:cNvPr id="37" name="Oval 36">
              <a:extLst>
                <a:ext uri="{FF2B5EF4-FFF2-40B4-BE49-F238E27FC236}">
                  <a16:creationId xmlns:a16="http://schemas.microsoft.com/office/drawing/2014/main" id="{494719F6-D62E-5E4D-9E62-C4EB3A8DBDD6}"/>
                </a:ext>
              </a:extLst>
            </p:cNvPr>
            <p:cNvSpPr/>
            <p:nvPr/>
          </p:nvSpPr>
          <p:spPr>
            <a:xfrm>
              <a:off x="8879548" y="5189685"/>
              <a:ext cx="201962" cy="201962"/>
            </a:xfrm>
            <a:prstGeom prst="ellipse">
              <a:avLst/>
            </a:prstGeom>
            <a:solidFill>
              <a:srgbClr val="FF0000"/>
            </a:solidFill>
            <a:ln w="635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Gill Sans MT" panose="020B0502020104020203" pitchFamily="34" charset="77"/>
                <a:ea typeface="+mn-ea"/>
                <a:cs typeface="+mn-cs"/>
                <a:sym typeface="Arial"/>
              </a:endParaRPr>
            </a:p>
          </p:txBody>
        </p:sp>
        <p:cxnSp>
          <p:nvCxnSpPr>
            <p:cNvPr id="38" name="Straight Arrow Connector 37">
              <a:extLst>
                <a:ext uri="{FF2B5EF4-FFF2-40B4-BE49-F238E27FC236}">
                  <a16:creationId xmlns:a16="http://schemas.microsoft.com/office/drawing/2014/main" id="{B0E15D77-2146-6C49-959E-B450E311F873}"/>
                </a:ext>
              </a:extLst>
            </p:cNvPr>
            <p:cNvCxnSpPr>
              <a:stCxn id="35" idx="6"/>
              <a:endCxn id="36" idx="2"/>
            </p:cNvCxnSpPr>
            <p:nvPr/>
          </p:nvCxnSpPr>
          <p:spPr>
            <a:xfrm flipV="1">
              <a:off x="6959091" y="4612719"/>
              <a:ext cx="429718" cy="141840"/>
            </a:xfrm>
            <a:prstGeom prst="straightConnector1">
              <a:avLst/>
            </a:prstGeom>
            <a:noFill/>
            <a:ln w="9525" cap="flat" cmpd="sng" algn="ctr">
              <a:solidFill>
                <a:srgbClr val="000000"/>
              </a:solidFill>
              <a:prstDash val="solid"/>
              <a:tailEnd type="triangle" w="sm" len="med"/>
            </a:ln>
            <a:effectLst/>
          </p:spPr>
        </p:cxnSp>
        <p:cxnSp>
          <p:nvCxnSpPr>
            <p:cNvPr id="39" name="Straight Arrow Connector 38">
              <a:extLst>
                <a:ext uri="{FF2B5EF4-FFF2-40B4-BE49-F238E27FC236}">
                  <a16:creationId xmlns:a16="http://schemas.microsoft.com/office/drawing/2014/main" id="{13C33BC4-A157-7240-9ED5-2EDF1545EC2C}"/>
                </a:ext>
              </a:extLst>
            </p:cNvPr>
            <p:cNvCxnSpPr>
              <a:cxnSpLocks/>
              <a:stCxn id="35" idx="5"/>
              <a:endCxn id="37" idx="2"/>
            </p:cNvCxnSpPr>
            <p:nvPr/>
          </p:nvCxnSpPr>
          <p:spPr>
            <a:xfrm>
              <a:off x="6929515" y="4825963"/>
              <a:ext cx="1950032" cy="464702"/>
            </a:xfrm>
            <a:prstGeom prst="straightConnector1">
              <a:avLst/>
            </a:prstGeom>
            <a:noFill/>
            <a:ln w="9525" cap="flat" cmpd="sng" algn="ctr">
              <a:solidFill>
                <a:srgbClr val="000000"/>
              </a:solidFill>
              <a:prstDash val="solid"/>
              <a:tailEnd type="triangle" w="sm" len="med"/>
            </a:ln>
            <a:effectLst/>
          </p:spPr>
        </p:cxnSp>
        <p:sp>
          <p:nvSpPr>
            <p:cNvPr id="40" name="TextBox 39">
              <a:extLst>
                <a:ext uri="{FF2B5EF4-FFF2-40B4-BE49-F238E27FC236}">
                  <a16:creationId xmlns:a16="http://schemas.microsoft.com/office/drawing/2014/main" id="{85AC7D60-3D65-4847-A970-8B8BEEEA80BF}"/>
                </a:ext>
              </a:extLst>
            </p:cNvPr>
            <p:cNvSpPr txBox="1"/>
            <p:nvPr/>
          </p:nvSpPr>
          <p:spPr>
            <a:xfrm>
              <a:off x="6450694" y="4962171"/>
              <a:ext cx="105608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MT" panose="020B0502020104020203" pitchFamily="34" charset="77"/>
                  <a:ea typeface="Palatino"/>
                  <a:cs typeface="Arial"/>
                  <a:sym typeface="Arial"/>
                </a:rPr>
                <a:t>Anchor</a:t>
              </a:r>
            </a:p>
          </p:txBody>
        </p:sp>
        <p:sp>
          <p:nvSpPr>
            <p:cNvPr id="41" name="TextBox 40">
              <a:extLst>
                <a:ext uri="{FF2B5EF4-FFF2-40B4-BE49-F238E27FC236}">
                  <a16:creationId xmlns:a16="http://schemas.microsoft.com/office/drawing/2014/main" id="{B97A6325-25DD-C441-A466-790C57DC402F}"/>
                </a:ext>
              </a:extLst>
            </p:cNvPr>
            <p:cNvSpPr txBox="1"/>
            <p:nvPr/>
          </p:nvSpPr>
          <p:spPr>
            <a:xfrm>
              <a:off x="7127010" y="4093934"/>
              <a:ext cx="13122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MT" panose="020B0502020104020203" pitchFamily="34" charset="77"/>
                  <a:ea typeface="Palatino"/>
                  <a:cs typeface="Arial"/>
                  <a:sym typeface="Arial"/>
                </a:rPr>
                <a:t>Positive</a:t>
              </a:r>
            </a:p>
          </p:txBody>
        </p:sp>
        <p:sp>
          <p:nvSpPr>
            <p:cNvPr id="42" name="TextBox 41">
              <a:extLst>
                <a:ext uri="{FF2B5EF4-FFF2-40B4-BE49-F238E27FC236}">
                  <a16:creationId xmlns:a16="http://schemas.microsoft.com/office/drawing/2014/main" id="{68D98825-AAC6-014E-B17E-04115C2B6F85}"/>
                </a:ext>
              </a:extLst>
            </p:cNvPr>
            <p:cNvSpPr txBox="1"/>
            <p:nvPr/>
          </p:nvSpPr>
          <p:spPr>
            <a:xfrm>
              <a:off x="8638824" y="5426233"/>
              <a:ext cx="13861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MT" panose="020B0502020104020203" pitchFamily="34" charset="77"/>
                  <a:ea typeface="Palatino"/>
                  <a:cs typeface="Arial"/>
                  <a:sym typeface="Arial"/>
                </a:rPr>
                <a:t>Negative</a:t>
              </a:r>
            </a:p>
          </p:txBody>
        </p:sp>
      </p:grpSp>
      <p:sp>
        <p:nvSpPr>
          <p:cNvPr id="44" name="TextBox 43">
            <a:extLst>
              <a:ext uri="{FF2B5EF4-FFF2-40B4-BE49-F238E27FC236}">
                <a16:creationId xmlns:a16="http://schemas.microsoft.com/office/drawing/2014/main" id="{53A2FB1B-A253-1E4F-A13C-2F4184DC84C0}"/>
              </a:ext>
            </a:extLst>
          </p:cNvPr>
          <p:cNvSpPr txBox="1"/>
          <p:nvPr/>
        </p:nvSpPr>
        <p:spPr>
          <a:xfrm>
            <a:off x="5024553" y="5139350"/>
            <a:ext cx="125375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432FF"/>
                </a:solidFill>
                <a:effectLst/>
                <a:uLnTx/>
                <a:uFillTx/>
                <a:latin typeface="Gill Sans MT" panose="020B0502020104020203" pitchFamily="34" charset="77"/>
                <a:ea typeface="Palatino"/>
                <a:cs typeface="Arial"/>
                <a:sym typeface="Arial"/>
              </a:rPr>
              <a:t>Learning</a:t>
            </a:r>
          </a:p>
        </p:txBody>
      </p:sp>
      <p:sp>
        <p:nvSpPr>
          <p:cNvPr id="45" name="Right Arrow 44">
            <a:extLst>
              <a:ext uri="{FF2B5EF4-FFF2-40B4-BE49-F238E27FC236}">
                <a16:creationId xmlns:a16="http://schemas.microsoft.com/office/drawing/2014/main" id="{A936E46C-FAC6-1042-BE2D-48AFBD27EAAF}"/>
              </a:ext>
            </a:extLst>
          </p:cNvPr>
          <p:cNvSpPr/>
          <p:nvPr/>
        </p:nvSpPr>
        <p:spPr>
          <a:xfrm>
            <a:off x="4797040" y="4873750"/>
            <a:ext cx="1354649" cy="194483"/>
          </a:xfrm>
          <a:prstGeom prst="rightArrow">
            <a:avLst/>
          </a:prstGeom>
          <a:solidFill>
            <a:srgbClr val="8597FF"/>
          </a:solidFill>
          <a:ln w="12700" cap="flat">
            <a:solidFill>
              <a:sysClr val="windowText" lastClr="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Tree>
    <p:custDataLst>
      <p:tags r:id="rId1"/>
    </p:custDataLst>
    <p:extLst>
      <p:ext uri="{BB962C8B-B14F-4D97-AF65-F5344CB8AC3E}">
        <p14:creationId xmlns:p14="http://schemas.microsoft.com/office/powerpoint/2010/main" val="731871194"/>
      </p:ext>
    </p:extLst>
  </p:cSld>
  <p:clrMapOvr>
    <a:masterClrMapping/>
  </p:clrMapOvr>
  <p:transition spd="med" advTm="3532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ssolve">
                                      <p:cBhvr>
                                        <p:cTn id="10" dur="500"/>
                                        <p:tgtEl>
                                          <p:spTgt spid="45"/>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dissolve">
                                      <p:cBhvr>
                                        <p:cTn id="1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EED9-DC25-A144-8BB2-97D6638C3DCF}"/>
              </a:ext>
            </a:extLst>
          </p:cNvPr>
          <p:cNvSpPr>
            <a:spLocks noGrp="1"/>
          </p:cNvSpPr>
          <p:nvPr>
            <p:ph type="title"/>
          </p:nvPr>
        </p:nvSpPr>
        <p:spPr/>
        <p:txBody>
          <a:bodyPr>
            <a:normAutofit/>
          </a:bodyPr>
          <a:lstStyle/>
          <a:p>
            <a:r>
              <a:rPr lang="en-US" sz="4400" dirty="0"/>
              <a:t>Graph Triplet-Loss Network for Code Similarity</a:t>
            </a:r>
          </a:p>
        </p:txBody>
      </p:sp>
      <p:sp>
        <p:nvSpPr>
          <p:cNvPr id="4" name="Slide Number Placeholder 3">
            <a:extLst>
              <a:ext uri="{FF2B5EF4-FFF2-40B4-BE49-F238E27FC236}">
                <a16:creationId xmlns:a16="http://schemas.microsoft.com/office/drawing/2014/main" id="{C60F45F0-0A8C-8A4B-9028-CBF7AF5CED2A}"/>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29</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97" name="圆角矩形 3">
            <a:extLst>
              <a:ext uri="{FF2B5EF4-FFF2-40B4-BE49-F238E27FC236}">
                <a16:creationId xmlns:a16="http://schemas.microsoft.com/office/drawing/2014/main" id="{691A2B16-5D32-5F47-92E9-0EF1E091D32E}"/>
              </a:ext>
            </a:extLst>
          </p:cNvPr>
          <p:cNvSpPr/>
          <p:nvPr/>
        </p:nvSpPr>
        <p:spPr>
          <a:xfrm>
            <a:off x="608302" y="3806601"/>
            <a:ext cx="5960962" cy="440314"/>
          </a:xfrm>
          <a:prstGeom prst="roundRect">
            <a:avLst/>
          </a:prstGeom>
          <a:solidFill>
            <a:srgbClr val="4F81BD">
              <a:lumMod val="20000"/>
              <a:lumOff val="80000"/>
            </a:srgbClr>
          </a:solidFill>
          <a:ln w="22225" cap="flat" cmpd="sng" algn="ctr">
            <a:solidFill>
              <a:srgbClr val="4F81BD">
                <a:lumMod val="60000"/>
                <a:lumOff val="4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charset="0"/>
                <a:ea typeface="Arial" charset="0"/>
                <a:cs typeface="Arial" charset="0"/>
                <a:sym typeface="Palatino"/>
              </a:rPr>
              <a:t>Graph Attention Network</a:t>
            </a:r>
            <a:endParaRPr kumimoji="0" lang="zh-CN" altLang="en-US" sz="1600" b="0" i="0" u="none" strike="noStrike" kern="1200" cap="none" spc="0" normalizeH="0" baseline="0" noProof="0" dirty="0">
              <a:ln>
                <a:noFill/>
              </a:ln>
              <a:solidFill>
                <a:prstClr val="black"/>
              </a:solidFill>
              <a:effectLst/>
              <a:uLnTx/>
              <a:uFillTx/>
              <a:latin typeface="Arial" charset="0"/>
              <a:ea typeface="Arial" charset="0"/>
              <a:cs typeface="Arial" charset="0"/>
              <a:sym typeface="Palatino"/>
            </a:endParaRPr>
          </a:p>
        </p:txBody>
      </p:sp>
      <p:sp>
        <p:nvSpPr>
          <p:cNvPr id="98" name="矩形 9">
            <a:extLst>
              <a:ext uri="{FF2B5EF4-FFF2-40B4-BE49-F238E27FC236}">
                <a16:creationId xmlns:a16="http://schemas.microsoft.com/office/drawing/2014/main" id="{A261830B-DC51-9D44-8AA7-3FC95D0354AE}"/>
              </a:ext>
            </a:extLst>
          </p:cNvPr>
          <p:cNvSpPr/>
          <p:nvPr/>
        </p:nvSpPr>
        <p:spPr>
          <a:xfrm>
            <a:off x="608302" y="4876929"/>
            <a:ext cx="5960957" cy="1711678"/>
          </a:xfrm>
          <a:prstGeom prst="rect">
            <a:avLst/>
          </a:prstGeom>
          <a:solidFill>
            <a:srgbClr val="8064A2">
              <a:lumMod val="20000"/>
              <a:lumOff val="80000"/>
            </a:srgbClr>
          </a:solidFill>
          <a:ln w="22225" cap="flat" cmpd="sng" algn="ctr">
            <a:solidFill>
              <a:srgbClr val="8064A2">
                <a:lumMod val="60000"/>
                <a:lumOff val="4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sym typeface="Palatino"/>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sym typeface="Palatino"/>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sym typeface="Palatino"/>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sym typeface="Palatino"/>
            </a:endParaRPr>
          </a:p>
        </p:txBody>
      </p:sp>
      <p:cxnSp>
        <p:nvCxnSpPr>
          <p:cNvPr id="99" name="直接箭头连接符 107">
            <a:extLst>
              <a:ext uri="{FF2B5EF4-FFF2-40B4-BE49-F238E27FC236}">
                <a16:creationId xmlns:a16="http://schemas.microsoft.com/office/drawing/2014/main" id="{BA374C2C-9F42-A940-B096-F31E028DBBB6}"/>
              </a:ext>
            </a:extLst>
          </p:cNvPr>
          <p:cNvCxnSpPr/>
          <p:nvPr/>
        </p:nvCxnSpPr>
        <p:spPr>
          <a:xfrm flipH="1">
            <a:off x="1952147" y="3394457"/>
            <a:ext cx="3694" cy="377827"/>
          </a:xfrm>
          <a:prstGeom prst="straightConnector1">
            <a:avLst/>
          </a:prstGeom>
          <a:noFill/>
          <a:ln w="19050" cap="flat" cmpd="sng" algn="ctr">
            <a:solidFill>
              <a:sysClr val="window" lastClr="FFFFFF">
                <a:lumMod val="65000"/>
              </a:sysClr>
            </a:solidFill>
            <a:prstDash val="solid"/>
            <a:tailEnd type="arrow"/>
          </a:ln>
          <a:effectLst/>
        </p:spPr>
      </p:cxnSp>
      <mc:AlternateContent xmlns:mc="http://schemas.openxmlformats.org/markup-compatibility/2006" xmlns:a14="http://schemas.microsoft.com/office/drawing/2010/main">
        <mc:Choice Requires="a14">
          <p:sp>
            <p:nvSpPr>
              <p:cNvPr id="100" name="圆角矩形 92">
                <a:extLst>
                  <a:ext uri="{FF2B5EF4-FFF2-40B4-BE49-F238E27FC236}">
                    <a16:creationId xmlns:a16="http://schemas.microsoft.com/office/drawing/2014/main" id="{25944297-C0D8-5B42-AA64-A539B7106876}"/>
                  </a:ext>
                </a:extLst>
              </p:cNvPr>
              <p:cNvSpPr/>
              <p:nvPr/>
            </p:nvSpPr>
            <p:spPr>
              <a:xfrm>
                <a:off x="3784688" y="5185049"/>
                <a:ext cx="2020979" cy="530923"/>
              </a:xfrm>
              <a:prstGeom prst="roundRect">
                <a:avLst/>
              </a:prstGeom>
              <a:solidFill>
                <a:srgbClr val="8064A2">
                  <a:lumMod val="40000"/>
                  <a:lumOff val="60000"/>
                </a:srgbClr>
              </a:solidFill>
              <a:ln w="22225" cap="flat" cmpd="sng" algn="ctr">
                <a:solidFill>
                  <a:srgbClr val="8064A2">
                    <a:lumMod val="60000"/>
                    <a:lumOff val="40000"/>
                  </a:srgbClr>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charset="0"/>
                    <a:ea typeface="Arial" charset="0"/>
                    <a:cs typeface="Arial" charset="0"/>
                    <a:sym typeface="Palatino"/>
                  </a:rPr>
                  <a:t>negative pair: </a:t>
                </a: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𝑠𝑖𝑚</m:t>
                    </m:r>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m:t>
                    </m:r>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sym typeface="Palatino"/>
                          </a:rPr>
                        </m:ctrlPr>
                      </m:sSubPr>
                      <m:e>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𝑒</m:t>
                        </m:r>
                      </m:e>
                      <m:sub>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𝑎</m:t>
                        </m:r>
                      </m:sub>
                    </m:sSub>
                  </m:oMath>
                </a14:m>
                <a:r>
                  <a:rPr kumimoji="0" lang="en-US" altLang="zh-CN" sz="1600"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sym typeface="Palatino"/>
                  </a:rPr>
                  <a:t>, </a:t>
                </a:r>
                <a14:m>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sym typeface="Palatino"/>
                          </a:rPr>
                        </m:ctrlPr>
                      </m:sSubPr>
                      <m:e>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𝑒</m:t>
                        </m:r>
                      </m:e>
                      <m:sub>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𝑛</m:t>
                        </m:r>
                      </m:sub>
                    </m:sSub>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)=0.45</m:t>
                    </m:r>
                  </m:oMath>
                </a14:m>
                <a:endParaRPr kumimoji="0" lang="en-US" altLang="zh-CN" sz="1600"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sym typeface="Palatino"/>
                </a:endParaRPr>
              </a:p>
            </p:txBody>
          </p:sp>
        </mc:Choice>
        <mc:Fallback xmlns="">
          <p:sp>
            <p:nvSpPr>
              <p:cNvPr id="100" name="圆角矩形 92">
                <a:extLst>
                  <a:ext uri="{FF2B5EF4-FFF2-40B4-BE49-F238E27FC236}">
                    <a16:creationId xmlns:a16="http://schemas.microsoft.com/office/drawing/2014/main" id="{25944297-C0D8-5B42-AA64-A539B7106876}"/>
                  </a:ext>
                </a:extLst>
              </p:cNvPr>
              <p:cNvSpPr>
                <a:spLocks noRot="1" noChangeAspect="1" noMove="1" noResize="1" noEditPoints="1" noAdjustHandles="1" noChangeArrowheads="1" noChangeShapeType="1" noTextEdit="1"/>
              </p:cNvSpPr>
              <p:nvPr/>
            </p:nvSpPr>
            <p:spPr>
              <a:xfrm>
                <a:off x="3784688" y="5185049"/>
                <a:ext cx="2020979" cy="530923"/>
              </a:xfrm>
              <a:prstGeom prst="roundRect">
                <a:avLst/>
              </a:prstGeom>
              <a:blipFill>
                <a:blip r:embed="rId4"/>
                <a:stretch>
                  <a:fillRect t="-4444" b="-15556"/>
                </a:stretch>
              </a:blipFill>
              <a:ln w="22225" cap="flat" cmpd="sng" algn="ctr">
                <a:solidFill>
                  <a:srgbClr val="8064A2">
                    <a:lumMod val="60000"/>
                    <a:lumOff val="40000"/>
                  </a:srgbClr>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圆角矩形 95">
                <a:extLst>
                  <a:ext uri="{FF2B5EF4-FFF2-40B4-BE49-F238E27FC236}">
                    <a16:creationId xmlns:a16="http://schemas.microsoft.com/office/drawing/2014/main" id="{3BE3FCC2-4DE9-A14D-B8DD-A905F7A75908}"/>
                  </a:ext>
                </a:extLst>
              </p:cNvPr>
              <p:cNvSpPr/>
              <p:nvPr/>
            </p:nvSpPr>
            <p:spPr>
              <a:xfrm>
                <a:off x="1108053" y="6034767"/>
                <a:ext cx="4963487" cy="440142"/>
              </a:xfrm>
              <a:prstGeom prst="roundRect">
                <a:avLst/>
              </a:prstGeom>
              <a:solidFill>
                <a:srgbClr val="8064A2">
                  <a:lumMod val="40000"/>
                  <a:lumOff val="60000"/>
                </a:srgbClr>
              </a:solidFill>
              <a:ln w="22225" cap="flat" cmpd="sng" algn="ctr">
                <a:solidFill>
                  <a:srgbClr val="8064A2">
                    <a:lumMod val="60000"/>
                    <a:lumOff val="40000"/>
                  </a:srgbClr>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sym typeface="Palatino"/>
                          </a:rPr>
                        </m:ctrlPr>
                      </m:sSubPr>
                      <m:e>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𝐿</m:t>
                        </m:r>
                      </m:e>
                      <m:sub>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𝑖</m:t>
                        </m:r>
                      </m:sub>
                    </m:sSub>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m:t>
                    </m:r>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𝑚𝑎𝑥</m:t>
                    </m:r>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m:t>
                    </m:r>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𝑠𝑖𝑚</m:t>
                    </m:r>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m:t>
                    </m:r>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sym typeface="Palatino"/>
                          </a:rPr>
                        </m:ctrlPr>
                      </m:sSubPr>
                      <m:e>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𝑒</m:t>
                        </m:r>
                      </m:e>
                      <m:sub>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𝑎</m:t>
                        </m:r>
                      </m:sub>
                    </m:sSub>
                  </m:oMath>
                </a14:m>
                <a:r>
                  <a:rPr kumimoji="0" lang="en-US" altLang="zh-CN" sz="1600"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sym typeface="Palatino"/>
                  </a:rPr>
                  <a:t>, </a:t>
                </a:r>
                <a14:m>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sym typeface="Palatino"/>
                          </a:rPr>
                        </m:ctrlPr>
                      </m:sSubPr>
                      <m:e>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𝑒</m:t>
                        </m:r>
                      </m:e>
                      <m:sub>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𝑛</m:t>
                        </m:r>
                      </m:sub>
                    </m:sSub>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m:t>
                    </m:r>
                  </m:oMath>
                </a14:m>
                <a:r>
                  <a:rPr kumimoji="0" lang="en-US" altLang="zh-CN" sz="1600"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sym typeface="Palatino"/>
                  </a:rPr>
                  <a:t> </a:t>
                </a:r>
                <a:r>
                  <a:rPr kumimoji="0" lang="de-DE" altLang="zh-CN" sz="1600"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sym typeface="Palatino"/>
                  </a:rPr>
                  <a:t>- </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𝑠𝑖𝑚</m:t>
                    </m:r>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m:t>
                    </m:r>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sym typeface="Palatino"/>
                          </a:rPr>
                        </m:ctrlPr>
                      </m:sSubPr>
                      <m:e>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𝑒</m:t>
                        </m:r>
                      </m:e>
                      <m:sub>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𝑎</m:t>
                        </m:r>
                      </m:sub>
                    </m:sSub>
                  </m:oMath>
                </a14:m>
                <a:r>
                  <a:rPr kumimoji="0" lang="en-US" altLang="zh-CN" sz="1600"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sym typeface="Palatino"/>
                  </a:rPr>
                  <a:t>, </a:t>
                </a:r>
                <a14:m>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sym typeface="Palatino"/>
                          </a:rPr>
                        </m:ctrlPr>
                      </m:sSubPr>
                      <m:e>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𝑒</m:t>
                        </m:r>
                      </m:e>
                      <m:sub>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𝑝</m:t>
                        </m:r>
                      </m:sub>
                    </m:sSub>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 </m:t>
                    </m:r>
                  </m:oMath>
                </a14:m>
                <a:r>
                  <a:rPr kumimoji="0" lang="de-DE" altLang="zh-CN" sz="1600"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sym typeface="Palatino"/>
                  </a:rPr>
                  <a:t>𝚫, </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0}</m:t>
                    </m:r>
                  </m:oMath>
                </a14:m>
                <a:endParaRPr kumimoji="0" lang="de-DE" altLang="zh-CN" sz="1600"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sym typeface="Palatino"/>
                </a:endParaRPr>
              </a:p>
            </p:txBody>
          </p:sp>
        </mc:Choice>
        <mc:Fallback xmlns="">
          <p:sp>
            <p:nvSpPr>
              <p:cNvPr id="101" name="圆角矩形 95">
                <a:extLst>
                  <a:ext uri="{FF2B5EF4-FFF2-40B4-BE49-F238E27FC236}">
                    <a16:creationId xmlns:a16="http://schemas.microsoft.com/office/drawing/2014/main" id="{3BE3FCC2-4DE9-A14D-B8DD-A905F7A75908}"/>
                  </a:ext>
                </a:extLst>
              </p:cNvPr>
              <p:cNvSpPr>
                <a:spLocks noRot="1" noChangeAspect="1" noMove="1" noResize="1" noEditPoints="1" noAdjustHandles="1" noChangeArrowheads="1" noChangeShapeType="1" noTextEdit="1"/>
              </p:cNvSpPr>
              <p:nvPr/>
            </p:nvSpPr>
            <p:spPr>
              <a:xfrm>
                <a:off x="1108053" y="6034767"/>
                <a:ext cx="4963487" cy="440142"/>
              </a:xfrm>
              <a:prstGeom prst="roundRect">
                <a:avLst/>
              </a:prstGeom>
              <a:blipFill>
                <a:blip r:embed="rId5"/>
                <a:stretch>
                  <a:fillRect/>
                </a:stretch>
              </a:blipFill>
              <a:ln w="22225" cap="flat" cmpd="sng" algn="ctr">
                <a:solidFill>
                  <a:srgbClr val="8064A2">
                    <a:lumMod val="60000"/>
                    <a:lumOff val="40000"/>
                  </a:srgbClr>
                </a:solidFill>
                <a:prstDash val="solid"/>
              </a:ln>
              <a:effectLst/>
            </p:spPr>
            <p:txBody>
              <a:bodyPr/>
              <a:lstStyle/>
              <a:p>
                <a:r>
                  <a:rPr lang="en-US">
                    <a:noFill/>
                  </a:rPr>
                  <a:t> </a:t>
                </a:r>
              </a:p>
            </p:txBody>
          </p:sp>
        </mc:Fallback>
      </mc:AlternateContent>
      <p:cxnSp>
        <p:nvCxnSpPr>
          <p:cNvPr id="102" name="直接箭头连接符 119">
            <a:extLst>
              <a:ext uri="{FF2B5EF4-FFF2-40B4-BE49-F238E27FC236}">
                <a16:creationId xmlns:a16="http://schemas.microsoft.com/office/drawing/2014/main" id="{2CA9E8C4-EB1A-A34A-A693-6B773DF972F7}"/>
              </a:ext>
            </a:extLst>
          </p:cNvPr>
          <p:cNvCxnSpPr>
            <a:cxnSpLocks/>
            <a:stCxn id="100" idx="2"/>
          </p:cNvCxnSpPr>
          <p:nvPr/>
        </p:nvCxnSpPr>
        <p:spPr>
          <a:xfrm flipH="1">
            <a:off x="3070024" y="5715972"/>
            <a:ext cx="1725154" cy="281556"/>
          </a:xfrm>
          <a:prstGeom prst="straightConnector1">
            <a:avLst/>
          </a:prstGeom>
          <a:noFill/>
          <a:ln w="19050" cap="flat" cmpd="sng" algn="ctr">
            <a:solidFill>
              <a:srgbClr val="FF3CEA"/>
            </a:solidFill>
            <a:prstDash val="solid"/>
            <a:headEnd type="none"/>
            <a:tailEnd type="arrow"/>
          </a:ln>
          <a:effectLst/>
        </p:spPr>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B8C326CF-E9C9-CB4D-93C5-5D460F31A63A}"/>
                  </a:ext>
                </a:extLst>
              </p:cNvPr>
              <p:cNvSpPr txBox="1"/>
              <p:nvPr/>
            </p:nvSpPr>
            <p:spPr>
              <a:xfrm>
                <a:off x="3275190" y="4360131"/>
                <a:ext cx="456822" cy="3907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sym typeface="Palatino"/>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𝑒</m:t>
                          </m:r>
                        </m:e>
                        <m:sub>
                          <m:r>
                            <a:rPr kumimoji="0" lang="en-US" sz="18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𝑝</m:t>
                          </m:r>
                        </m:sub>
                      </m:sSub>
                    </m:oMath>
                  </m:oMathPara>
                </a14:m>
                <a:endParaRPr kumimoji="0" lang="en-US" sz="1200" b="0" i="1" u="none" strike="noStrike" kern="1200" cap="none" spc="0" normalizeH="0" baseline="-25000" noProof="0" dirty="0">
                  <a:ln>
                    <a:noFill/>
                  </a:ln>
                  <a:solidFill>
                    <a:prstClr val="black"/>
                  </a:solidFill>
                  <a:effectLst/>
                  <a:uLnTx/>
                  <a:uFillTx/>
                  <a:latin typeface="Times New Roman" charset="0"/>
                  <a:ea typeface="Times New Roman" charset="0"/>
                  <a:cs typeface="Times New Roman" charset="0"/>
                  <a:sym typeface="Palatino"/>
                </a:endParaRPr>
              </a:p>
            </p:txBody>
          </p:sp>
        </mc:Choice>
        <mc:Fallback xmlns="">
          <p:sp>
            <p:nvSpPr>
              <p:cNvPr id="104" name="TextBox 103">
                <a:extLst>
                  <a:ext uri="{FF2B5EF4-FFF2-40B4-BE49-F238E27FC236}">
                    <a16:creationId xmlns:a16="http://schemas.microsoft.com/office/drawing/2014/main" id="{B8C326CF-E9C9-CB4D-93C5-5D460F31A63A}"/>
                  </a:ext>
                </a:extLst>
              </p:cNvPr>
              <p:cNvSpPr txBox="1">
                <a:spLocks noRot="1" noChangeAspect="1" noMove="1" noResize="1" noEditPoints="1" noAdjustHandles="1" noChangeArrowheads="1" noChangeShapeType="1" noTextEdit="1"/>
              </p:cNvSpPr>
              <p:nvPr/>
            </p:nvSpPr>
            <p:spPr>
              <a:xfrm>
                <a:off x="3275190" y="4360131"/>
                <a:ext cx="456822" cy="390748"/>
              </a:xfrm>
              <a:prstGeom prst="rect">
                <a:avLst/>
              </a:prstGeom>
              <a:blipFill>
                <a:blip r:embed="rId6"/>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49350270-A2F3-8346-819C-D8654CFB2BEC}"/>
                  </a:ext>
                </a:extLst>
              </p:cNvPr>
              <p:cNvSpPr txBox="1"/>
              <p:nvPr/>
            </p:nvSpPr>
            <p:spPr>
              <a:xfrm>
                <a:off x="5288790" y="4377446"/>
                <a:ext cx="456822" cy="362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sym typeface="Palatino"/>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𝑒</m:t>
                          </m:r>
                        </m:e>
                        <m:sub>
                          <m:r>
                            <a:rPr kumimoji="0" lang="en-US" sz="18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𝑛</m:t>
                          </m:r>
                        </m:sub>
                      </m:sSub>
                    </m:oMath>
                  </m:oMathPara>
                </a14:m>
                <a:endParaRPr kumimoji="0" lang="en-US" sz="1200" b="0" i="1" u="none" strike="noStrike" kern="1200" cap="none" spc="0" normalizeH="0" baseline="-25000" noProof="0" dirty="0">
                  <a:ln>
                    <a:noFill/>
                  </a:ln>
                  <a:solidFill>
                    <a:prstClr val="black"/>
                  </a:solidFill>
                  <a:effectLst/>
                  <a:uLnTx/>
                  <a:uFillTx/>
                  <a:latin typeface="Times New Roman" charset="0"/>
                  <a:ea typeface="Times New Roman" charset="0"/>
                  <a:cs typeface="Times New Roman" charset="0"/>
                  <a:sym typeface="Palatino"/>
                </a:endParaRPr>
              </a:p>
            </p:txBody>
          </p:sp>
        </mc:Choice>
        <mc:Fallback xmlns="">
          <p:sp>
            <p:nvSpPr>
              <p:cNvPr id="105" name="TextBox 104">
                <a:extLst>
                  <a:ext uri="{FF2B5EF4-FFF2-40B4-BE49-F238E27FC236}">
                    <a16:creationId xmlns:a16="http://schemas.microsoft.com/office/drawing/2014/main" id="{49350270-A2F3-8346-819C-D8654CFB2BEC}"/>
                  </a:ext>
                </a:extLst>
              </p:cNvPr>
              <p:cNvSpPr txBox="1">
                <a:spLocks noRot="1" noChangeAspect="1" noMove="1" noResize="1" noEditPoints="1" noAdjustHandles="1" noChangeArrowheads="1" noChangeShapeType="1" noTextEdit="1"/>
              </p:cNvSpPr>
              <p:nvPr/>
            </p:nvSpPr>
            <p:spPr>
              <a:xfrm>
                <a:off x="5288790" y="4377446"/>
                <a:ext cx="456822" cy="36298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圆角矩形 92">
                <a:extLst>
                  <a:ext uri="{FF2B5EF4-FFF2-40B4-BE49-F238E27FC236}">
                    <a16:creationId xmlns:a16="http://schemas.microsoft.com/office/drawing/2014/main" id="{F768B6CC-EA2B-4547-BD2B-074FB33AE33B}"/>
                  </a:ext>
                </a:extLst>
              </p:cNvPr>
              <p:cNvSpPr/>
              <p:nvPr/>
            </p:nvSpPr>
            <p:spPr>
              <a:xfrm>
                <a:off x="1306023" y="5215799"/>
                <a:ext cx="1821707" cy="531885"/>
              </a:xfrm>
              <a:prstGeom prst="roundRect">
                <a:avLst/>
              </a:prstGeom>
              <a:solidFill>
                <a:srgbClr val="8064A2">
                  <a:lumMod val="40000"/>
                  <a:lumOff val="60000"/>
                </a:srgbClr>
              </a:solidFill>
              <a:ln w="22225" cap="flat" cmpd="sng" algn="ctr">
                <a:solidFill>
                  <a:srgbClr val="8064A2">
                    <a:lumMod val="60000"/>
                    <a:lumOff val="40000"/>
                  </a:srgbClr>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charset="0"/>
                    <a:ea typeface="Arial" charset="0"/>
                    <a:cs typeface="Arial" charset="0"/>
                    <a:sym typeface="Palatino"/>
                  </a:rPr>
                  <a:t>positive pair:</a:t>
                </a: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𝑠𝑖𝑚</m:t>
                    </m:r>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m:t>
                    </m:r>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sym typeface="Palatino"/>
                          </a:rPr>
                        </m:ctrlPr>
                      </m:sSubPr>
                      <m:e>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𝑒</m:t>
                        </m:r>
                      </m:e>
                      <m:sub>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𝑎</m:t>
                        </m:r>
                      </m:sub>
                    </m:sSub>
                  </m:oMath>
                </a14:m>
                <a:r>
                  <a:rPr kumimoji="0" lang="en-US" altLang="zh-CN" sz="1600"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sym typeface="Palatino"/>
                  </a:rPr>
                  <a:t>, </a:t>
                </a:r>
                <a14:m>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sym typeface="Palatino"/>
                          </a:rPr>
                        </m:ctrlPr>
                      </m:sSubPr>
                      <m:e>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𝑒</m:t>
                        </m:r>
                      </m:e>
                      <m:sub>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𝑝</m:t>
                        </m:r>
                      </m:sub>
                    </m:sSub>
                    <m:r>
                      <a:rPr kumimoji="0" lang="en-US" altLang="zh-CN" sz="16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)=0.95</m:t>
                    </m:r>
                  </m:oMath>
                </a14:m>
                <a:endParaRPr kumimoji="0" lang="en-US" altLang="zh-CN" sz="1600"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sym typeface="Palatino"/>
                </a:endParaRPr>
              </a:p>
            </p:txBody>
          </p:sp>
        </mc:Choice>
        <mc:Fallback xmlns="">
          <p:sp>
            <p:nvSpPr>
              <p:cNvPr id="106" name="圆角矩形 92">
                <a:extLst>
                  <a:ext uri="{FF2B5EF4-FFF2-40B4-BE49-F238E27FC236}">
                    <a16:creationId xmlns:a16="http://schemas.microsoft.com/office/drawing/2014/main" id="{F768B6CC-EA2B-4547-BD2B-074FB33AE33B}"/>
                  </a:ext>
                </a:extLst>
              </p:cNvPr>
              <p:cNvSpPr>
                <a:spLocks noRot="1" noChangeAspect="1" noMove="1" noResize="1" noEditPoints="1" noAdjustHandles="1" noChangeArrowheads="1" noChangeShapeType="1" noTextEdit="1"/>
              </p:cNvSpPr>
              <p:nvPr/>
            </p:nvSpPr>
            <p:spPr>
              <a:xfrm>
                <a:off x="1306023" y="5215799"/>
                <a:ext cx="1821707" cy="531885"/>
              </a:xfrm>
              <a:prstGeom prst="roundRect">
                <a:avLst/>
              </a:prstGeom>
              <a:blipFill>
                <a:blip r:embed="rId8"/>
                <a:stretch>
                  <a:fillRect t="-6667" b="-13333"/>
                </a:stretch>
              </a:blipFill>
              <a:ln w="22225" cap="flat" cmpd="sng" algn="ctr">
                <a:solidFill>
                  <a:srgbClr val="8064A2">
                    <a:lumMod val="60000"/>
                    <a:lumOff val="40000"/>
                  </a:srgbClr>
                </a:solidFill>
                <a:prstDash val="solid"/>
              </a:ln>
              <a:effectLst/>
            </p:spPr>
            <p:txBody>
              <a:bodyPr/>
              <a:lstStyle/>
              <a:p>
                <a:r>
                  <a:rPr lang="en-US">
                    <a:noFill/>
                  </a:rPr>
                  <a:t> </a:t>
                </a:r>
              </a:p>
            </p:txBody>
          </p:sp>
        </mc:Fallback>
      </mc:AlternateContent>
      <p:cxnSp>
        <p:nvCxnSpPr>
          <p:cNvPr id="107" name="直接箭头连接符 119">
            <a:extLst>
              <a:ext uri="{FF2B5EF4-FFF2-40B4-BE49-F238E27FC236}">
                <a16:creationId xmlns:a16="http://schemas.microsoft.com/office/drawing/2014/main" id="{3E7EA9F9-31C3-734E-B37B-FCC5DD37ED8E}"/>
              </a:ext>
            </a:extLst>
          </p:cNvPr>
          <p:cNvCxnSpPr>
            <a:cxnSpLocks/>
            <a:stCxn id="106" idx="2"/>
          </p:cNvCxnSpPr>
          <p:nvPr/>
        </p:nvCxnSpPr>
        <p:spPr>
          <a:xfrm>
            <a:off x="2216877" y="5747684"/>
            <a:ext cx="1753665" cy="249844"/>
          </a:xfrm>
          <a:prstGeom prst="straightConnector1">
            <a:avLst/>
          </a:prstGeom>
          <a:noFill/>
          <a:ln w="19050" cap="flat" cmpd="sng" algn="ctr">
            <a:solidFill>
              <a:srgbClr val="FF3CEA"/>
            </a:solidFill>
            <a:prstDash val="solid"/>
            <a:headEnd type="none"/>
            <a:tailEnd type="arrow"/>
          </a:ln>
          <a:effectLst/>
        </p:spPr>
      </p:cxnSp>
      <p:cxnSp>
        <p:nvCxnSpPr>
          <p:cNvPr id="108" name="直接箭头连接符 107">
            <a:extLst>
              <a:ext uri="{FF2B5EF4-FFF2-40B4-BE49-F238E27FC236}">
                <a16:creationId xmlns:a16="http://schemas.microsoft.com/office/drawing/2014/main" id="{1B59F546-5284-B04C-A016-10F75E7B4475}"/>
              </a:ext>
            </a:extLst>
          </p:cNvPr>
          <p:cNvCxnSpPr>
            <a:cxnSpLocks/>
          </p:cNvCxnSpPr>
          <p:nvPr/>
        </p:nvCxnSpPr>
        <p:spPr>
          <a:xfrm>
            <a:off x="3767976" y="3394457"/>
            <a:ext cx="1" cy="412144"/>
          </a:xfrm>
          <a:prstGeom prst="straightConnector1">
            <a:avLst/>
          </a:prstGeom>
          <a:noFill/>
          <a:ln w="19050" cap="flat" cmpd="sng" algn="ctr">
            <a:solidFill>
              <a:sysClr val="window" lastClr="FFFFFF">
                <a:lumMod val="65000"/>
              </a:sysClr>
            </a:solidFill>
            <a:prstDash val="solid"/>
            <a:tailEnd type="arrow"/>
          </a:ln>
          <a:effectLst/>
        </p:spPr>
      </p:cxnSp>
      <p:cxnSp>
        <p:nvCxnSpPr>
          <p:cNvPr id="109" name="直接箭头连接符 86">
            <a:extLst>
              <a:ext uri="{FF2B5EF4-FFF2-40B4-BE49-F238E27FC236}">
                <a16:creationId xmlns:a16="http://schemas.microsoft.com/office/drawing/2014/main" id="{5EE45D56-BDF2-1443-B66C-B07C3706CB18}"/>
              </a:ext>
            </a:extLst>
          </p:cNvPr>
          <p:cNvCxnSpPr>
            <a:cxnSpLocks/>
          </p:cNvCxnSpPr>
          <p:nvPr/>
        </p:nvCxnSpPr>
        <p:spPr>
          <a:xfrm>
            <a:off x="1901086" y="4246915"/>
            <a:ext cx="0" cy="628260"/>
          </a:xfrm>
          <a:prstGeom prst="straightConnector1">
            <a:avLst/>
          </a:prstGeom>
          <a:noFill/>
          <a:ln w="19050" cap="flat" cmpd="sng" algn="ctr">
            <a:solidFill>
              <a:srgbClr val="FF3CEA"/>
            </a:solidFill>
            <a:prstDash val="solid"/>
            <a:headEnd type="none"/>
            <a:tailEnd type="arrow"/>
          </a:ln>
          <a:effectLst/>
        </p:spPr>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2CF1362E-1925-8E45-B580-3CA79A9E1A87}"/>
                  </a:ext>
                </a:extLst>
              </p:cNvPr>
              <p:cNvSpPr txBox="1"/>
              <p:nvPr/>
            </p:nvSpPr>
            <p:spPr>
              <a:xfrm>
                <a:off x="1505672" y="4372255"/>
                <a:ext cx="456822" cy="362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sym typeface="Palatino"/>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𝑒</m:t>
                          </m:r>
                        </m:e>
                        <m:sub>
                          <m:r>
                            <a:rPr kumimoji="0" lang="en-US" sz="18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𝑎</m:t>
                          </m:r>
                        </m:sub>
                      </m:sSub>
                    </m:oMath>
                  </m:oMathPara>
                </a14:m>
                <a:endParaRPr kumimoji="0" lang="en-US" sz="1200" b="0" i="1" u="none" strike="noStrike" kern="1200" cap="none" spc="0" normalizeH="0" baseline="-25000" noProof="0" dirty="0">
                  <a:ln>
                    <a:noFill/>
                  </a:ln>
                  <a:solidFill>
                    <a:prstClr val="black"/>
                  </a:solidFill>
                  <a:effectLst/>
                  <a:uLnTx/>
                  <a:uFillTx/>
                  <a:latin typeface="Times New Roman" charset="0"/>
                  <a:ea typeface="Times New Roman" charset="0"/>
                  <a:cs typeface="Times New Roman" charset="0"/>
                  <a:sym typeface="Palatino"/>
                </a:endParaRPr>
              </a:p>
            </p:txBody>
          </p:sp>
        </mc:Choice>
        <mc:Fallback xmlns="">
          <p:sp>
            <p:nvSpPr>
              <p:cNvPr id="110" name="TextBox 109">
                <a:extLst>
                  <a:ext uri="{FF2B5EF4-FFF2-40B4-BE49-F238E27FC236}">
                    <a16:creationId xmlns:a16="http://schemas.microsoft.com/office/drawing/2014/main" id="{2CF1362E-1925-8E45-B580-3CA79A9E1A87}"/>
                  </a:ext>
                </a:extLst>
              </p:cNvPr>
              <p:cNvSpPr txBox="1">
                <a:spLocks noRot="1" noChangeAspect="1" noMove="1" noResize="1" noEditPoints="1" noAdjustHandles="1" noChangeArrowheads="1" noChangeShapeType="1" noTextEdit="1"/>
              </p:cNvSpPr>
              <p:nvPr/>
            </p:nvSpPr>
            <p:spPr>
              <a:xfrm>
                <a:off x="1505672" y="4372255"/>
                <a:ext cx="456822" cy="362984"/>
              </a:xfrm>
              <a:prstGeom prst="rect">
                <a:avLst/>
              </a:prstGeom>
              <a:blipFill>
                <a:blip r:embed="rId9"/>
                <a:stretch>
                  <a:fillRect/>
                </a:stretch>
              </a:blipFill>
            </p:spPr>
            <p:txBody>
              <a:bodyPr/>
              <a:lstStyle/>
              <a:p>
                <a:r>
                  <a:rPr lang="en-US">
                    <a:noFill/>
                  </a:rPr>
                  <a:t> </a:t>
                </a:r>
              </a:p>
            </p:txBody>
          </p:sp>
        </mc:Fallback>
      </mc:AlternateContent>
      <p:cxnSp>
        <p:nvCxnSpPr>
          <p:cNvPr id="111" name="直接箭头连接符 86">
            <a:extLst>
              <a:ext uri="{FF2B5EF4-FFF2-40B4-BE49-F238E27FC236}">
                <a16:creationId xmlns:a16="http://schemas.microsoft.com/office/drawing/2014/main" id="{D43A845B-3A6B-394C-B3C7-2C5BBF237A01}"/>
              </a:ext>
            </a:extLst>
          </p:cNvPr>
          <p:cNvCxnSpPr>
            <a:cxnSpLocks/>
          </p:cNvCxnSpPr>
          <p:nvPr/>
        </p:nvCxnSpPr>
        <p:spPr>
          <a:xfrm flipH="1">
            <a:off x="3739256" y="4246915"/>
            <a:ext cx="2" cy="630014"/>
          </a:xfrm>
          <a:prstGeom prst="straightConnector1">
            <a:avLst/>
          </a:prstGeom>
          <a:noFill/>
          <a:ln w="19050" cap="flat" cmpd="sng" algn="ctr">
            <a:solidFill>
              <a:srgbClr val="FF3CEA"/>
            </a:solidFill>
            <a:prstDash val="solid"/>
            <a:headEnd type="none"/>
            <a:tailEnd type="arrow"/>
          </a:ln>
          <a:effectLst/>
        </p:spPr>
      </p:cxnSp>
      <p:cxnSp>
        <p:nvCxnSpPr>
          <p:cNvPr id="112" name="直接箭头连接符 86">
            <a:extLst>
              <a:ext uri="{FF2B5EF4-FFF2-40B4-BE49-F238E27FC236}">
                <a16:creationId xmlns:a16="http://schemas.microsoft.com/office/drawing/2014/main" id="{988C48EB-A6BA-F449-970B-E1ABBC663E55}"/>
              </a:ext>
            </a:extLst>
          </p:cNvPr>
          <p:cNvCxnSpPr>
            <a:cxnSpLocks/>
          </p:cNvCxnSpPr>
          <p:nvPr/>
        </p:nvCxnSpPr>
        <p:spPr>
          <a:xfrm>
            <a:off x="5671509" y="4257159"/>
            <a:ext cx="0" cy="624343"/>
          </a:xfrm>
          <a:prstGeom prst="straightConnector1">
            <a:avLst/>
          </a:prstGeom>
          <a:noFill/>
          <a:ln w="19050" cap="flat" cmpd="sng" algn="ctr">
            <a:solidFill>
              <a:srgbClr val="FF3CEA"/>
            </a:solidFill>
            <a:prstDash val="solid"/>
            <a:headEnd type="none"/>
            <a:tailEnd type="arrow"/>
          </a:ln>
          <a:effectLst/>
        </p:spPr>
      </p:cxnSp>
      <p:cxnSp>
        <p:nvCxnSpPr>
          <p:cNvPr id="113" name="直接箭头连接符 17">
            <a:extLst>
              <a:ext uri="{FF2B5EF4-FFF2-40B4-BE49-F238E27FC236}">
                <a16:creationId xmlns:a16="http://schemas.microsoft.com/office/drawing/2014/main" id="{CDE28D4F-812B-4248-A086-F8296752D3F4}"/>
              </a:ext>
            </a:extLst>
          </p:cNvPr>
          <p:cNvCxnSpPr>
            <a:cxnSpLocks/>
          </p:cNvCxnSpPr>
          <p:nvPr/>
        </p:nvCxnSpPr>
        <p:spPr>
          <a:xfrm>
            <a:off x="2034503" y="4248670"/>
            <a:ext cx="0" cy="627641"/>
          </a:xfrm>
          <a:prstGeom prst="straightConnector1">
            <a:avLst/>
          </a:prstGeom>
          <a:noFill/>
          <a:ln w="19050" cap="flat" cmpd="sng" algn="ctr">
            <a:solidFill>
              <a:srgbClr val="00B050"/>
            </a:solidFill>
            <a:prstDash val="dash"/>
            <a:headEnd type="arrow"/>
            <a:tailEnd type="none"/>
          </a:ln>
          <a:effectLst/>
        </p:spPr>
      </p:cxnSp>
      <p:cxnSp>
        <p:nvCxnSpPr>
          <p:cNvPr id="114" name="直接箭头连接符 17">
            <a:extLst>
              <a:ext uri="{FF2B5EF4-FFF2-40B4-BE49-F238E27FC236}">
                <a16:creationId xmlns:a16="http://schemas.microsoft.com/office/drawing/2014/main" id="{6C184962-EEF8-474E-B47A-465663957F9E}"/>
              </a:ext>
            </a:extLst>
          </p:cNvPr>
          <p:cNvCxnSpPr>
            <a:cxnSpLocks/>
          </p:cNvCxnSpPr>
          <p:nvPr/>
        </p:nvCxnSpPr>
        <p:spPr>
          <a:xfrm flipH="1">
            <a:off x="3837233" y="4235604"/>
            <a:ext cx="10204" cy="644798"/>
          </a:xfrm>
          <a:prstGeom prst="straightConnector1">
            <a:avLst/>
          </a:prstGeom>
          <a:noFill/>
          <a:ln w="19050" cap="flat" cmpd="sng" algn="ctr">
            <a:solidFill>
              <a:srgbClr val="00B050"/>
            </a:solidFill>
            <a:prstDash val="dash"/>
            <a:headEnd type="arrow"/>
            <a:tailEnd type="none"/>
          </a:ln>
          <a:effectLst/>
        </p:spPr>
      </p:cxnSp>
      <p:cxnSp>
        <p:nvCxnSpPr>
          <p:cNvPr id="115" name="直接箭头连接符 17">
            <a:extLst>
              <a:ext uri="{FF2B5EF4-FFF2-40B4-BE49-F238E27FC236}">
                <a16:creationId xmlns:a16="http://schemas.microsoft.com/office/drawing/2014/main" id="{9EE4641F-C048-4043-ADE8-214FE1107395}"/>
              </a:ext>
            </a:extLst>
          </p:cNvPr>
          <p:cNvCxnSpPr>
            <a:cxnSpLocks/>
          </p:cNvCxnSpPr>
          <p:nvPr/>
        </p:nvCxnSpPr>
        <p:spPr>
          <a:xfrm>
            <a:off x="5805667" y="4257159"/>
            <a:ext cx="0" cy="614681"/>
          </a:xfrm>
          <a:prstGeom prst="straightConnector1">
            <a:avLst/>
          </a:prstGeom>
          <a:noFill/>
          <a:ln w="19050" cap="flat" cmpd="sng" algn="ctr">
            <a:solidFill>
              <a:srgbClr val="00B050"/>
            </a:solidFill>
            <a:prstDash val="dash"/>
            <a:headEnd type="arrow"/>
            <a:tailEnd type="none"/>
          </a:ln>
          <a:effectLst/>
        </p:spPr>
      </p:cxnSp>
      <p:sp>
        <p:nvSpPr>
          <p:cNvPr id="116" name="TextBox 115">
            <a:extLst>
              <a:ext uri="{FF2B5EF4-FFF2-40B4-BE49-F238E27FC236}">
                <a16:creationId xmlns:a16="http://schemas.microsoft.com/office/drawing/2014/main" id="{61FF90AB-D3BB-7B4A-8449-8C4734CF5ECB}"/>
              </a:ext>
            </a:extLst>
          </p:cNvPr>
          <p:cNvSpPr txBox="1"/>
          <p:nvPr/>
        </p:nvSpPr>
        <p:spPr>
          <a:xfrm>
            <a:off x="582169" y="4871384"/>
            <a:ext cx="133544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sym typeface="Palatino"/>
              </a:rPr>
              <a:t>Triplet Loss</a:t>
            </a:r>
          </a:p>
        </p:txBody>
      </p:sp>
      <p:cxnSp>
        <p:nvCxnSpPr>
          <p:cNvPr id="161" name="直接箭头连接符 107">
            <a:extLst>
              <a:ext uri="{FF2B5EF4-FFF2-40B4-BE49-F238E27FC236}">
                <a16:creationId xmlns:a16="http://schemas.microsoft.com/office/drawing/2014/main" id="{CEF3EA02-2678-F54F-A3AE-8EFC8BA18CCB}"/>
              </a:ext>
            </a:extLst>
          </p:cNvPr>
          <p:cNvCxnSpPr/>
          <p:nvPr/>
        </p:nvCxnSpPr>
        <p:spPr>
          <a:xfrm flipH="1">
            <a:off x="5689835" y="3434214"/>
            <a:ext cx="0" cy="372387"/>
          </a:xfrm>
          <a:prstGeom prst="straightConnector1">
            <a:avLst/>
          </a:prstGeom>
          <a:noFill/>
          <a:ln w="19050" cap="flat" cmpd="sng" algn="ctr">
            <a:solidFill>
              <a:sysClr val="window" lastClr="FFFFFF">
                <a:lumMod val="65000"/>
              </a:sysClr>
            </a:solidFill>
            <a:prstDash val="solid"/>
            <a:tailEnd type="arrow"/>
          </a:ln>
          <a:effectLst/>
        </p:spPr>
      </p:cxnSp>
      <p:sp>
        <p:nvSpPr>
          <p:cNvPr id="183" name="TextBox 182">
            <a:extLst>
              <a:ext uri="{FF2B5EF4-FFF2-40B4-BE49-F238E27FC236}">
                <a16:creationId xmlns:a16="http://schemas.microsoft.com/office/drawing/2014/main" id="{A8B69397-4A50-5342-B3AE-64876AF3EC71}"/>
              </a:ext>
            </a:extLst>
          </p:cNvPr>
          <p:cNvSpPr txBox="1"/>
          <p:nvPr/>
        </p:nvSpPr>
        <p:spPr>
          <a:xfrm>
            <a:off x="379110" y="4307720"/>
            <a:ext cx="112358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Arial" charset="0"/>
                <a:cs typeface="Arial" charset="0"/>
                <a:sym typeface="Palatino"/>
              </a:rPr>
              <a:t>Graph embedding</a:t>
            </a:r>
          </a:p>
        </p:txBody>
      </p:sp>
      <p:sp>
        <p:nvSpPr>
          <p:cNvPr id="93" name="Text Placeholder 2">
            <a:extLst>
              <a:ext uri="{FF2B5EF4-FFF2-40B4-BE49-F238E27FC236}">
                <a16:creationId xmlns:a16="http://schemas.microsoft.com/office/drawing/2014/main" id="{C62BDB99-494E-2946-BA10-9E7A916C0284}"/>
              </a:ext>
            </a:extLst>
          </p:cNvPr>
          <p:cNvSpPr>
            <a:spLocks noGrp="1"/>
          </p:cNvSpPr>
          <p:nvPr>
            <p:ph type="body" idx="1"/>
          </p:nvPr>
        </p:nvSpPr>
        <p:spPr>
          <a:xfrm>
            <a:off x="616072" y="1085850"/>
            <a:ext cx="6043034" cy="893754"/>
          </a:xfrm>
        </p:spPr>
        <p:txBody>
          <a:bodyPr>
            <a:normAutofit lnSpcReduction="10000"/>
          </a:bodyPr>
          <a:lstStyle/>
          <a:p>
            <a:pPr>
              <a:spcBef>
                <a:spcPts val="1100"/>
              </a:spcBef>
            </a:pPr>
            <a:r>
              <a:rPr lang="en-US" sz="2400" dirty="0">
                <a:solidFill>
                  <a:schemeClr val="tx1"/>
                </a:solidFill>
                <a:ea typeface="Palatino"/>
                <a:cs typeface="Palatino"/>
                <a:sym typeface="Palatino"/>
              </a:rPr>
              <a:t>Ranking similar code:</a:t>
            </a:r>
          </a:p>
          <a:p>
            <a:pPr lvl="1">
              <a:spcBef>
                <a:spcPts val="1100"/>
              </a:spcBef>
            </a:pPr>
            <a:r>
              <a:rPr lang="en-US" sz="2000" dirty="0">
                <a:solidFill>
                  <a:schemeClr val="tx1"/>
                </a:solidFill>
                <a:ea typeface="Palatino"/>
                <a:cs typeface="Palatino"/>
                <a:sym typeface="Palatino"/>
              </a:rPr>
              <a:t>Type-1 &gt; Type-2 &gt; Type-3 &gt; Different</a:t>
            </a:r>
          </a:p>
        </p:txBody>
      </p:sp>
      <p:grpSp>
        <p:nvGrpSpPr>
          <p:cNvPr id="262" name="组合 59">
            <a:extLst>
              <a:ext uri="{FF2B5EF4-FFF2-40B4-BE49-F238E27FC236}">
                <a16:creationId xmlns:a16="http://schemas.microsoft.com/office/drawing/2014/main" id="{04EBF97C-5C48-384C-A4AD-507E7866C6E1}"/>
              </a:ext>
            </a:extLst>
          </p:cNvPr>
          <p:cNvGrpSpPr/>
          <p:nvPr/>
        </p:nvGrpSpPr>
        <p:grpSpPr>
          <a:xfrm>
            <a:off x="1570832" y="2713583"/>
            <a:ext cx="686266" cy="707841"/>
            <a:chOff x="7280784" y="2666550"/>
            <a:chExt cx="702054" cy="826208"/>
          </a:xfrm>
        </p:grpSpPr>
        <p:sp>
          <p:nvSpPr>
            <p:cNvPr id="263" name="椭圆 28">
              <a:extLst>
                <a:ext uri="{FF2B5EF4-FFF2-40B4-BE49-F238E27FC236}">
                  <a16:creationId xmlns:a16="http://schemas.microsoft.com/office/drawing/2014/main" id="{121C6138-2A41-FA49-A113-76BBF7646E57}"/>
                </a:ext>
              </a:extLst>
            </p:cNvPr>
            <p:cNvSpPr/>
            <p:nvPr/>
          </p:nvSpPr>
          <p:spPr>
            <a:xfrm>
              <a:off x="7550036" y="2666550"/>
              <a:ext cx="234726" cy="214314"/>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sym typeface="Palatino"/>
              </a:endParaRPr>
            </a:p>
          </p:txBody>
        </p:sp>
        <p:sp>
          <p:nvSpPr>
            <p:cNvPr id="264" name="椭圆 29">
              <a:extLst>
                <a:ext uri="{FF2B5EF4-FFF2-40B4-BE49-F238E27FC236}">
                  <a16:creationId xmlns:a16="http://schemas.microsoft.com/office/drawing/2014/main" id="{81E2E42B-3542-244E-B768-558CC4F6C891}"/>
                </a:ext>
              </a:extLst>
            </p:cNvPr>
            <p:cNvSpPr/>
            <p:nvPr/>
          </p:nvSpPr>
          <p:spPr>
            <a:xfrm>
              <a:off x="7280784" y="3278443"/>
              <a:ext cx="234726" cy="214314"/>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sym typeface="Palatino"/>
              </a:endParaRPr>
            </a:p>
          </p:txBody>
        </p:sp>
        <p:sp>
          <p:nvSpPr>
            <p:cNvPr id="265" name="椭圆 30">
              <a:extLst>
                <a:ext uri="{FF2B5EF4-FFF2-40B4-BE49-F238E27FC236}">
                  <a16:creationId xmlns:a16="http://schemas.microsoft.com/office/drawing/2014/main" id="{92CAA428-6EC0-0745-9365-E0BA57B8FD21}"/>
                </a:ext>
              </a:extLst>
            </p:cNvPr>
            <p:cNvSpPr/>
            <p:nvPr/>
          </p:nvSpPr>
          <p:spPr>
            <a:xfrm>
              <a:off x="7748112" y="2952746"/>
              <a:ext cx="234726" cy="214314"/>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sym typeface="Palatino"/>
              </a:endParaRPr>
            </a:p>
          </p:txBody>
        </p:sp>
        <p:sp>
          <p:nvSpPr>
            <p:cNvPr id="266" name="椭圆 32">
              <a:extLst>
                <a:ext uri="{FF2B5EF4-FFF2-40B4-BE49-F238E27FC236}">
                  <a16:creationId xmlns:a16="http://schemas.microsoft.com/office/drawing/2014/main" id="{400C0C1B-DE7B-9144-94F2-A223512D256F}"/>
                </a:ext>
              </a:extLst>
            </p:cNvPr>
            <p:cNvSpPr/>
            <p:nvPr/>
          </p:nvSpPr>
          <p:spPr>
            <a:xfrm>
              <a:off x="7748112" y="3278444"/>
              <a:ext cx="234726" cy="214314"/>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sym typeface="Palatino"/>
              </a:endParaRPr>
            </a:p>
          </p:txBody>
        </p:sp>
        <p:sp>
          <p:nvSpPr>
            <p:cNvPr id="267" name="椭圆 33">
              <a:extLst>
                <a:ext uri="{FF2B5EF4-FFF2-40B4-BE49-F238E27FC236}">
                  <a16:creationId xmlns:a16="http://schemas.microsoft.com/office/drawing/2014/main" id="{14EBD196-4FBD-D743-803A-ECA896463E3B}"/>
                </a:ext>
              </a:extLst>
            </p:cNvPr>
            <p:cNvSpPr/>
            <p:nvPr/>
          </p:nvSpPr>
          <p:spPr>
            <a:xfrm>
              <a:off x="7280784" y="2919410"/>
              <a:ext cx="234726" cy="214314"/>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sym typeface="Palatino"/>
              </a:endParaRPr>
            </a:p>
          </p:txBody>
        </p:sp>
        <p:cxnSp>
          <p:nvCxnSpPr>
            <p:cNvPr id="268" name="直接连接符 40">
              <a:extLst>
                <a:ext uri="{FF2B5EF4-FFF2-40B4-BE49-F238E27FC236}">
                  <a16:creationId xmlns:a16="http://schemas.microsoft.com/office/drawing/2014/main" id="{EF5FC612-5E64-E145-8F3D-248FD15D2829}"/>
                </a:ext>
              </a:extLst>
            </p:cNvPr>
            <p:cNvCxnSpPr>
              <a:stCxn id="263" idx="5"/>
              <a:endCxn id="265" idx="0"/>
            </p:cNvCxnSpPr>
            <p:nvPr/>
          </p:nvCxnSpPr>
          <p:spPr>
            <a:xfrm rot="16200000" flipH="1">
              <a:off x="7756298" y="2843569"/>
              <a:ext cx="103267" cy="115087"/>
            </a:xfrm>
            <a:prstGeom prst="line">
              <a:avLst/>
            </a:prstGeom>
            <a:noFill/>
            <a:ln w="15875" cap="flat" cmpd="sng" algn="ctr">
              <a:solidFill>
                <a:sysClr val="window" lastClr="FFFFFF">
                  <a:lumMod val="50000"/>
                </a:sysClr>
              </a:solidFill>
              <a:prstDash val="solid"/>
              <a:tailEnd type="triangle"/>
            </a:ln>
            <a:effectLst/>
          </p:spPr>
        </p:cxnSp>
        <p:cxnSp>
          <p:nvCxnSpPr>
            <p:cNvPr id="269" name="直接连接符 43">
              <a:extLst>
                <a:ext uri="{FF2B5EF4-FFF2-40B4-BE49-F238E27FC236}">
                  <a16:creationId xmlns:a16="http://schemas.microsoft.com/office/drawing/2014/main" id="{FD9F6FC5-5711-B74F-A0BC-884C9BCE8C27}"/>
                </a:ext>
              </a:extLst>
            </p:cNvPr>
            <p:cNvCxnSpPr>
              <a:stCxn id="263" idx="3"/>
              <a:endCxn id="267" idx="7"/>
            </p:cNvCxnSpPr>
            <p:nvPr/>
          </p:nvCxnSpPr>
          <p:spPr>
            <a:xfrm rot="5400000">
              <a:off x="7482118" y="2848498"/>
              <a:ext cx="101316" cy="103281"/>
            </a:xfrm>
            <a:prstGeom prst="line">
              <a:avLst/>
            </a:prstGeom>
            <a:noFill/>
            <a:ln w="15875" cap="flat" cmpd="sng" algn="ctr">
              <a:solidFill>
                <a:sysClr val="window" lastClr="FFFFFF">
                  <a:lumMod val="50000"/>
                </a:sysClr>
              </a:solidFill>
              <a:prstDash val="solid"/>
              <a:tailEnd type="triangle"/>
            </a:ln>
            <a:effectLst/>
          </p:spPr>
        </p:cxnSp>
        <p:cxnSp>
          <p:nvCxnSpPr>
            <p:cNvPr id="270" name="直接连接符 49">
              <a:extLst>
                <a:ext uri="{FF2B5EF4-FFF2-40B4-BE49-F238E27FC236}">
                  <a16:creationId xmlns:a16="http://schemas.microsoft.com/office/drawing/2014/main" id="{A45EDFC1-82A9-224A-A668-9E76B051FA0E}"/>
                </a:ext>
              </a:extLst>
            </p:cNvPr>
            <p:cNvCxnSpPr>
              <a:stCxn id="267" idx="4"/>
              <a:endCxn id="264" idx="0"/>
            </p:cNvCxnSpPr>
            <p:nvPr/>
          </p:nvCxnSpPr>
          <p:spPr>
            <a:xfrm rot="5400000">
              <a:off x="7325788" y="3206116"/>
              <a:ext cx="144718" cy="1039"/>
            </a:xfrm>
            <a:prstGeom prst="line">
              <a:avLst/>
            </a:prstGeom>
            <a:noFill/>
            <a:ln w="15875" cap="flat" cmpd="sng" algn="ctr">
              <a:solidFill>
                <a:sysClr val="window" lastClr="FFFFFF">
                  <a:lumMod val="50000"/>
                </a:sysClr>
              </a:solidFill>
              <a:prstDash val="solid"/>
              <a:tailEnd type="triangle"/>
            </a:ln>
            <a:effectLst/>
          </p:spPr>
        </p:cxnSp>
        <p:cxnSp>
          <p:nvCxnSpPr>
            <p:cNvPr id="271" name="直接连接符 52">
              <a:extLst>
                <a:ext uri="{FF2B5EF4-FFF2-40B4-BE49-F238E27FC236}">
                  <a16:creationId xmlns:a16="http://schemas.microsoft.com/office/drawing/2014/main" id="{CEDB9E85-09FB-294C-82EB-EDC9754156E4}"/>
                </a:ext>
              </a:extLst>
            </p:cNvPr>
            <p:cNvCxnSpPr>
              <a:stCxn id="267" idx="5"/>
              <a:endCxn id="266" idx="1"/>
            </p:cNvCxnSpPr>
            <p:nvPr/>
          </p:nvCxnSpPr>
          <p:spPr>
            <a:xfrm rot="16200000" flipH="1">
              <a:off x="7528068" y="3055405"/>
              <a:ext cx="207490" cy="301356"/>
            </a:xfrm>
            <a:prstGeom prst="line">
              <a:avLst/>
            </a:prstGeom>
            <a:noFill/>
            <a:ln w="15875" cap="flat" cmpd="sng" algn="ctr">
              <a:solidFill>
                <a:sysClr val="window" lastClr="FFFFFF">
                  <a:lumMod val="50000"/>
                </a:sysClr>
              </a:solidFill>
              <a:prstDash val="solid"/>
              <a:tailEnd type="triangle"/>
            </a:ln>
            <a:effectLst/>
          </p:spPr>
        </p:cxnSp>
        <p:cxnSp>
          <p:nvCxnSpPr>
            <p:cNvPr id="272" name="直接连接符 55">
              <a:extLst>
                <a:ext uri="{FF2B5EF4-FFF2-40B4-BE49-F238E27FC236}">
                  <a16:creationId xmlns:a16="http://schemas.microsoft.com/office/drawing/2014/main" id="{6F594E48-5813-F64C-84F2-F376ABCFEAA8}"/>
                </a:ext>
              </a:extLst>
            </p:cNvPr>
            <p:cNvCxnSpPr>
              <a:stCxn id="265" idx="4"/>
              <a:endCxn id="266" idx="0"/>
            </p:cNvCxnSpPr>
            <p:nvPr/>
          </p:nvCxnSpPr>
          <p:spPr>
            <a:xfrm rot="5400000">
              <a:off x="7809788" y="3222785"/>
              <a:ext cx="111380" cy="1039"/>
            </a:xfrm>
            <a:prstGeom prst="line">
              <a:avLst/>
            </a:prstGeom>
            <a:noFill/>
            <a:ln w="15875" cap="flat" cmpd="sng" algn="ctr">
              <a:solidFill>
                <a:sysClr val="window" lastClr="FFFFFF">
                  <a:lumMod val="50000"/>
                </a:sysClr>
              </a:solidFill>
              <a:prstDash val="solid"/>
              <a:tailEnd type="triangle"/>
            </a:ln>
            <a:effectLst/>
          </p:spPr>
        </p:cxnSp>
      </p:grpSp>
      <p:grpSp>
        <p:nvGrpSpPr>
          <p:cNvPr id="273" name="Group 272">
            <a:extLst>
              <a:ext uri="{FF2B5EF4-FFF2-40B4-BE49-F238E27FC236}">
                <a16:creationId xmlns:a16="http://schemas.microsoft.com/office/drawing/2014/main" id="{3B90CDF9-BEE3-1548-80A1-1E53439016B8}"/>
              </a:ext>
            </a:extLst>
          </p:cNvPr>
          <p:cNvGrpSpPr/>
          <p:nvPr/>
        </p:nvGrpSpPr>
        <p:grpSpPr>
          <a:xfrm>
            <a:off x="3398970" y="2704692"/>
            <a:ext cx="687310" cy="707838"/>
            <a:chOff x="3286922" y="3513250"/>
            <a:chExt cx="687310" cy="707838"/>
          </a:xfrm>
        </p:grpSpPr>
        <p:sp>
          <p:nvSpPr>
            <p:cNvPr id="274" name="椭圆 61">
              <a:extLst>
                <a:ext uri="{FF2B5EF4-FFF2-40B4-BE49-F238E27FC236}">
                  <a16:creationId xmlns:a16="http://schemas.microsoft.com/office/drawing/2014/main" id="{FC5C92FC-FF75-5648-99B3-97233D28C446}"/>
                </a:ext>
              </a:extLst>
            </p:cNvPr>
            <p:cNvSpPr/>
            <p:nvPr/>
          </p:nvSpPr>
          <p:spPr>
            <a:xfrm>
              <a:off x="3551163" y="3513250"/>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sym typeface="Palatino"/>
              </a:endParaRPr>
            </a:p>
          </p:txBody>
        </p:sp>
        <p:sp>
          <p:nvSpPr>
            <p:cNvPr id="275" name="椭圆 62">
              <a:extLst>
                <a:ext uri="{FF2B5EF4-FFF2-40B4-BE49-F238E27FC236}">
                  <a16:creationId xmlns:a16="http://schemas.microsoft.com/office/drawing/2014/main" id="{84E5119E-2175-9741-8038-768B74E76AA5}"/>
                </a:ext>
              </a:extLst>
            </p:cNvPr>
            <p:cNvSpPr/>
            <p:nvPr/>
          </p:nvSpPr>
          <p:spPr>
            <a:xfrm>
              <a:off x="3287959" y="4037478"/>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sym typeface="Palatino"/>
              </a:endParaRPr>
            </a:p>
          </p:txBody>
        </p:sp>
        <p:sp>
          <p:nvSpPr>
            <p:cNvPr id="276" name="椭圆 63">
              <a:extLst>
                <a:ext uri="{FF2B5EF4-FFF2-40B4-BE49-F238E27FC236}">
                  <a16:creationId xmlns:a16="http://schemas.microsoft.com/office/drawing/2014/main" id="{002A8708-E8CA-C74A-9D84-205DBFA9CD8D}"/>
                </a:ext>
              </a:extLst>
            </p:cNvPr>
            <p:cNvSpPr/>
            <p:nvPr/>
          </p:nvSpPr>
          <p:spPr>
            <a:xfrm>
              <a:off x="3744784" y="3758444"/>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sym typeface="Palatino"/>
              </a:endParaRPr>
            </a:p>
          </p:txBody>
        </p:sp>
        <p:sp>
          <p:nvSpPr>
            <p:cNvPr id="277" name="椭圆 64">
              <a:extLst>
                <a:ext uri="{FF2B5EF4-FFF2-40B4-BE49-F238E27FC236}">
                  <a16:creationId xmlns:a16="http://schemas.microsoft.com/office/drawing/2014/main" id="{F419BF78-8969-1F48-B786-3244A8217EFE}"/>
                </a:ext>
              </a:extLst>
            </p:cNvPr>
            <p:cNvSpPr/>
            <p:nvPr/>
          </p:nvSpPr>
          <p:spPr>
            <a:xfrm>
              <a:off x="3744784" y="4037478"/>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sym typeface="Palatino"/>
              </a:endParaRPr>
            </a:p>
          </p:txBody>
        </p:sp>
        <p:sp>
          <p:nvSpPr>
            <p:cNvPr id="278" name="椭圆 65">
              <a:extLst>
                <a:ext uri="{FF2B5EF4-FFF2-40B4-BE49-F238E27FC236}">
                  <a16:creationId xmlns:a16="http://schemas.microsoft.com/office/drawing/2014/main" id="{84960EB3-6230-714C-91F9-FB0880300B91}"/>
                </a:ext>
              </a:extLst>
            </p:cNvPr>
            <p:cNvSpPr/>
            <p:nvPr/>
          </p:nvSpPr>
          <p:spPr>
            <a:xfrm>
              <a:off x="3286922" y="3729882"/>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sym typeface="Palatino"/>
              </a:endParaRPr>
            </a:p>
          </p:txBody>
        </p:sp>
        <p:cxnSp>
          <p:nvCxnSpPr>
            <p:cNvPr id="279" name="直接连接符 66">
              <a:extLst>
                <a:ext uri="{FF2B5EF4-FFF2-40B4-BE49-F238E27FC236}">
                  <a16:creationId xmlns:a16="http://schemas.microsoft.com/office/drawing/2014/main" id="{52EBD03E-B1BF-AB48-9E49-4BCAF717D672}"/>
                </a:ext>
              </a:extLst>
            </p:cNvPr>
            <p:cNvCxnSpPr>
              <a:stCxn id="274" idx="5"/>
              <a:endCxn id="276" idx="0"/>
            </p:cNvCxnSpPr>
            <p:nvPr/>
          </p:nvCxnSpPr>
          <p:spPr>
            <a:xfrm rot="16200000" flipH="1">
              <a:off x="3759022" y="3657958"/>
              <a:ext cx="88472" cy="112499"/>
            </a:xfrm>
            <a:prstGeom prst="line">
              <a:avLst/>
            </a:prstGeom>
            <a:noFill/>
            <a:ln w="15875" cap="flat" cmpd="sng" algn="ctr">
              <a:solidFill>
                <a:sysClr val="window" lastClr="FFFFFF">
                  <a:lumMod val="50000"/>
                </a:sysClr>
              </a:solidFill>
              <a:prstDash val="solid"/>
              <a:tailEnd type="triangle"/>
            </a:ln>
            <a:effectLst/>
          </p:spPr>
        </p:cxnSp>
        <p:cxnSp>
          <p:nvCxnSpPr>
            <p:cNvPr id="280" name="直接连接符 67">
              <a:extLst>
                <a:ext uri="{FF2B5EF4-FFF2-40B4-BE49-F238E27FC236}">
                  <a16:creationId xmlns:a16="http://schemas.microsoft.com/office/drawing/2014/main" id="{BCC47DC2-2B0D-5C4D-AEEF-5E12E40B292E}"/>
                </a:ext>
              </a:extLst>
            </p:cNvPr>
            <p:cNvCxnSpPr>
              <a:stCxn id="274" idx="3"/>
              <a:endCxn id="278" idx="7"/>
            </p:cNvCxnSpPr>
            <p:nvPr/>
          </p:nvCxnSpPr>
          <p:spPr>
            <a:xfrm rot="5400000">
              <a:off x="3490366" y="3662374"/>
              <a:ext cx="86800" cy="101995"/>
            </a:xfrm>
            <a:prstGeom prst="line">
              <a:avLst/>
            </a:prstGeom>
            <a:noFill/>
            <a:ln w="15875" cap="flat" cmpd="sng" algn="ctr">
              <a:solidFill>
                <a:sysClr val="window" lastClr="FFFFFF">
                  <a:lumMod val="50000"/>
                </a:sysClr>
              </a:solidFill>
              <a:prstDash val="solid"/>
              <a:tailEnd type="triangle"/>
            </a:ln>
            <a:effectLst/>
          </p:spPr>
        </p:cxnSp>
        <p:cxnSp>
          <p:nvCxnSpPr>
            <p:cNvPr id="281" name="直接连接符 68">
              <a:extLst>
                <a:ext uri="{FF2B5EF4-FFF2-40B4-BE49-F238E27FC236}">
                  <a16:creationId xmlns:a16="http://schemas.microsoft.com/office/drawing/2014/main" id="{1E70B959-EADD-9C43-92CF-BE2D431ECF17}"/>
                </a:ext>
              </a:extLst>
            </p:cNvPr>
            <p:cNvCxnSpPr>
              <a:stCxn id="278" idx="4"/>
              <a:endCxn id="275" idx="0"/>
            </p:cNvCxnSpPr>
            <p:nvPr/>
          </p:nvCxnSpPr>
          <p:spPr>
            <a:xfrm rot="16200000" flipH="1">
              <a:off x="3340173" y="3974966"/>
              <a:ext cx="123985" cy="1036"/>
            </a:xfrm>
            <a:prstGeom prst="line">
              <a:avLst/>
            </a:prstGeom>
            <a:noFill/>
            <a:ln w="15875" cap="flat" cmpd="sng" algn="ctr">
              <a:solidFill>
                <a:sysClr val="window" lastClr="FFFFFF">
                  <a:lumMod val="50000"/>
                </a:sysClr>
              </a:solidFill>
              <a:prstDash val="solid"/>
              <a:tailEnd type="triangle"/>
            </a:ln>
            <a:effectLst/>
          </p:spPr>
        </p:cxnSp>
        <p:cxnSp>
          <p:nvCxnSpPr>
            <p:cNvPr id="282" name="直接连接符 70">
              <a:extLst>
                <a:ext uri="{FF2B5EF4-FFF2-40B4-BE49-F238E27FC236}">
                  <a16:creationId xmlns:a16="http://schemas.microsoft.com/office/drawing/2014/main" id="{76E51E0E-411C-A946-B85F-4D05294D3129}"/>
                </a:ext>
              </a:extLst>
            </p:cNvPr>
            <p:cNvCxnSpPr>
              <a:stCxn id="276" idx="4"/>
              <a:endCxn id="277" idx="0"/>
            </p:cNvCxnSpPr>
            <p:nvPr/>
          </p:nvCxnSpPr>
          <p:spPr>
            <a:xfrm rot="5400000">
              <a:off x="3811794" y="3989731"/>
              <a:ext cx="95423" cy="1016"/>
            </a:xfrm>
            <a:prstGeom prst="line">
              <a:avLst/>
            </a:prstGeom>
            <a:noFill/>
            <a:ln w="15875" cap="flat" cmpd="sng" algn="ctr">
              <a:solidFill>
                <a:sysClr val="window" lastClr="FFFFFF">
                  <a:lumMod val="50000"/>
                </a:sysClr>
              </a:solidFill>
              <a:prstDash val="solid"/>
              <a:tailEnd type="triangle"/>
            </a:ln>
            <a:effectLst/>
          </p:spPr>
        </p:cxnSp>
        <p:cxnSp>
          <p:nvCxnSpPr>
            <p:cNvPr id="283" name="直接连接符 84">
              <a:extLst>
                <a:ext uri="{FF2B5EF4-FFF2-40B4-BE49-F238E27FC236}">
                  <a16:creationId xmlns:a16="http://schemas.microsoft.com/office/drawing/2014/main" id="{2330107F-D130-DA45-B1D7-2133B87741AB}"/>
                </a:ext>
              </a:extLst>
            </p:cNvPr>
            <p:cNvCxnSpPr>
              <a:endCxn id="277" idx="1"/>
            </p:cNvCxnSpPr>
            <p:nvPr/>
          </p:nvCxnSpPr>
          <p:spPr>
            <a:xfrm>
              <a:off x="3511302" y="3850687"/>
              <a:ext cx="267087" cy="213683"/>
            </a:xfrm>
            <a:prstGeom prst="line">
              <a:avLst/>
            </a:prstGeom>
            <a:noFill/>
            <a:ln w="15875" cap="flat" cmpd="sng" algn="ctr">
              <a:solidFill>
                <a:sysClr val="window" lastClr="FFFFFF">
                  <a:lumMod val="50000"/>
                </a:sysClr>
              </a:solidFill>
              <a:prstDash val="solid"/>
              <a:tailEnd type="triangle"/>
            </a:ln>
            <a:effectLst/>
          </p:spPr>
        </p:cxnSp>
        <p:cxnSp>
          <p:nvCxnSpPr>
            <p:cNvPr id="284" name="直接连接符 87">
              <a:extLst>
                <a:ext uri="{FF2B5EF4-FFF2-40B4-BE49-F238E27FC236}">
                  <a16:creationId xmlns:a16="http://schemas.microsoft.com/office/drawing/2014/main" id="{53FD3229-7A16-5440-A6FC-413199EB0414}"/>
                </a:ext>
              </a:extLst>
            </p:cNvPr>
            <p:cNvCxnSpPr>
              <a:stCxn id="275" idx="6"/>
              <a:endCxn id="277" idx="2"/>
            </p:cNvCxnSpPr>
            <p:nvPr/>
          </p:nvCxnSpPr>
          <p:spPr>
            <a:xfrm>
              <a:off x="3517407" y="4129283"/>
              <a:ext cx="227377" cy="0"/>
            </a:xfrm>
            <a:prstGeom prst="line">
              <a:avLst/>
            </a:prstGeom>
            <a:noFill/>
            <a:ln w="15875" cap="flat" cmpd="sng" algn="ctr">
              <a:solidFill>
                <a:sysClr val="window" lastClr="FFFFFF">
                  <a:lumMod val="50000"/>
                </a:sysClr>
              </a:solidFill>
              <a:prstDash val="solid"/>
              <a:tailEnd type="triangle"/>
            </a:ln>
            <a:effectLst/>
          </p:spPr>
        </p:cxnSp>
      </p:grpSp>
      <mc:AlternateContent xmlns:mc="http://schemas.openxmlformats.org/markup-compatibility/2006" xmlns:a14="http://schemas.microsoft.com/office/drawing/2010/main">
        <mc:Choice Requires="a14">
          <p:sp>
            <p:nvSpPr>
              <p:cNvPr id="288" name="TextBox 287">
                <a:extLst>
                  <a:ext uri="{FF2B5EF4-FFF2-40B4-BE49-F238E27FC236}">
                    <a16:creationId xmlns:a16="http://schemas.microsoft.com/office/drawing/2014/main" id="{3E63A20D-4A4B-894B-8356-D48D2B7D5581}"/>
                  </a:ext>
                </a:extLst>
              </p:cNvPr>
              <p:cNvSpPr txBox="1"/>
              <p:nvPr/>
            </p:nvSpPr>
            <p:spPr>
              <a:xfrm>
                <a:off x="1331407" y="2311126"/>
                <a:ext cx="12346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77"/>
                    <a:ea typeface="Times New Roman" charset="0"/>
                    <a:cs typeface="Times New Roman" charset="0"/>
                    <a:sym typeface="Palatino"/>
                  </a:rPr>
                  <a:t>Anchor</a:t>
                </a:r>
                <a:r>
                  <a:rPr kumimoji="0" lang="en-US" sz="1800" b="0" i="0" u="none" strike="noStrike" kern="1200" cap="none" spc="0" normalizeH="0" baseline="0" noProof="0" dirty="0">
                    <a:ln>
                      <a:noFill/>
                    </a:ln>
                    <a:solidFill>
                      <a:prstClr val="black"/>
                    </a:solidFill>
                    <a:effectLst/>
                    <a:uLnTx/>
                    <a:uFillTx/>
                    <a:latin typeface="Palatino"/>
                    <a:ea typeface="Times New Roman" charset="0"/>
                    <a:cs typeface="Times New Roman" charset="0"/>
                    <a:sym typeface="Palatino"/>
                  </a:rPr>
                  <a:t>: </a:t>
                </a: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sym typeface="Palatino"/>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𝑔</m:t>
                        </m:r>
                      </m:e>
                      <m:sub>
                        <m:r>
                          <a:rPr kumimoji="0" lang="en-US" sz="18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𝑎</m:t>
                        </m:r>
                      </m:sub>
                    </m:sSub>
                  </m:oMath>
                </a14:m>
                <a:endParaRPr kumimoji="0" lang="en-US" sz="1200" b="0" i="1" u="none" strike="noStrike" kern="1200" cap="none" spc="0" normalizeH="0" baseline="-25000" noProof="0" dirty="0">
                  <a:ln>
                    <a:noFill/>
                  </a:ln>
                  <a:solidFill>
                    <a:prstClr val="black"/>
                  </a:solidFill>
                  <a:effectLst/>
                  <a:uLnTx/>
                  <a:uFillTx/>
                  <a:latin typeface="Times New Roman" charset="0"/>
                  <a:ea typeface="Times New Roman" charset="0"/>
                  <a:cs typeface="Times New Roman" charset="0"/>
                  <a:sym typeface="Palatino"/>
                </a:endParaRPr>
              </a:p>
            </p:txBody>
          </p:sp>
        </mc:Choice>
        <mc:Fallback xmlns="">
          <p:sp>
            <p:nvSpPr>
              <p:cNvPr id="288" name="TextBox 287">
                <a:extLst>
                  <a:ext uri="{FF2B5EF4-FFF2-40B4-BE49-F238E27FC236}">
                    <a16:creationId xmlns:a16="http://schemas.microsoft.com/office/drawing/2014/main" id="{3E63A20D-4A4B-894B-8356-D48D2B7D5581}"/>
                  </a:ext>
                </a:extLst>
              </p:cNvPr>
              <p:cNvSpPr txBox="1">
                <a:spLocks noRot="1" noChangeAspect="1" noMove="1" noResize="1" noEditPoints="1" noAdjustHandles="1" noChangeArrowheads="1" noChangeShapeType="1" noTextEdit="1"/>
              </p:cNvSpPr>
              <p:nvPr/>
            </p:nvSpPr>
            <p:spPr>
              <a:xfrm>
                <a:off x="1331407" y="2311126"/>
                <a:ext cx="1234689" cy="369332"/>
              </a:xfrm>
              <a:prstGeom prst="rect">
                <a:avLst/>
              </a:prstGeom>
              <a:blipFill>
                <a:blip r:embed="rId10"/>
                <a:stretch>
                  <a:fillRect l="-2020" t="-3226" b="-19355"/>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07E6BFA0-08DC-9D49-9118-872E06A089C0}"/>
              </a:ext>
            </a:extLst>
          </p:cNvPr>
          <p:cNvGrpSpPr/>
          <p:nvPr/>
        </p:nvGrpSpPr>
        <p:grpSpPr>
          <a:xfrm>
            <a:off x="5091692" y="2711702"/>
            <a:ext cx="1922428" cy="771202"/>
            <a:chOff x="9789124" y="1630453"/>
            <a:chExt cx="1922428" cy="771202"/>
          </a:xfrm>
        </p:grpSpPr>
        <p:sp>
          <p:nvSpPr>
            <p:cNvPr id="285" name="矩形 94">
              <a:extLst>
                <a:ext uri="{FF2B5EF4-FFF2-40B4-BE49-F238E27FC236}">
                  <a16:creationId xmlns:a16="http://schemas.microsoft.com/office/drawing/2014/main" id="{D095BB4C-B9D0-9942-9056-9671C99461E5}"/>
                </a:ext>
              </a:extLst>
            </p:cNvPr>
            <p:cNvSpPr/>
            <p:nvPr/>
          </p:nvSpPr>
          <p:spPr>
            <a:xfrm>
              <a:off x="10628076" y="1802895"/>
              <a:ext cx="1083476" cy="219145"/>
            </a:xfrm>
            <a:prstGeom prst="rect">
              <a:avLst/>
            </a:prstGeom>
            <a:noFill/>
            <a:ln w="9525" cap="flat" cmpd="sng" algn="ctr">
              <a:solidFill>
                <a:sysClr val="window" lastClr="FFFFFF">
                  <a:lumMod val="65000"/>
                </a:sysClr>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sym typeface="Palatino"/>
                </a:rPr>
                <a:t>&lt;1,3,7,0,3,1,0,0&gt;</a:t>
              </a:r>
              <a:endParaRPr kumimoji="0" lang="zh-CN" altLang="en-US" sz="1200"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sym typeface="Palatino"/>
              </a:endParaRPr>
            </a:p>
          </p:txBody>
        </p:sp>
        <p:cxnSp>
          <p:nvCxnSpPr>
            <p:cNvPr id="286" name="直接连接符 98">
              <a:extLst>
                <a:ext uri="{FF2B5EF4-FFF2-40B4-BE49-F238E27FC236}">
                  <a16:creationId xmlns:a16="http://schemas.microsoft.com/office/drawing/2014/main" id="{90843C06-1E86-DA41-B109-770019C97AC7}"/>
                </a:ext>
              </a:extLst>
            </p:cNvPr>
            <p:cNvCxnSpPr>
              <a:stCxn id="295" idx="7"/>
            </p:cNvCxnSpPr>
            <p:nvPr/>
          </p:nvCxnSpPr>
          <p:spPr>
            <a:xfrm flipV="1">
              <a:off x="10399742" y="1809662"/>
              <a:ext cx="209785" cy="90218"/>
            </a:xfrm>
            <a:prstGeom prst="line">
              <a:avLst/>
            </a:prstGeom>
            <a:noFill/>
            <a:ln w="9525" cap="flat" cmpd="sng" algn="ctr">
              <a:solidFill>
                <a:srgbClr val="4F81BD">
                  <a:shade val="95000"/>
                  <a:satMod val="105000"/>
                </a:srgbClr>
              </a:solidFill>
              <a:prstDash val="solid"/>
            </a:ln>
            <a:effectLst/>
          </p:spPr>
        </p:cxnSp>
        <p:cxnSp>
          <p:nvCxnSpPr>
            <p:cNvPr id="287" name="直接连接符 99">
              <a:extLst>
                <a:ext uri="{FF2B5EF4-FFF2-40B4-BE49-F238E27FC236}">
                  <a16:creationId xmlns:a16="http://schemas.microsoft.com/office/drawing/2014/main" id="{9E1F479C-2EA0-074D-99EA-AF27F95B160C}"/>
                </a:ext>
              </a:extLst>
            </p:cNvPr>
            <p:cNvCxnSpPr>
              <a:stCxn id="295" idx="5"/>
            </p:cNvCxnSpPr>
            <p:nvPr/>
          </p:nvCxnSpPr>
          <p:spPr>
            <a:xfrm>
              <a:off x="10399743" y="2029712"/>
              <a:ext cx="209783" cy="72003"/>
            </a:xfrm>
            <a:prstGeom prst="line">
              <a:avLst/>
            </a:prstGeom>
            <a:noFill/>
            <a:ln w="9525" cap="flat" cmpd="sng" algn="ctr">
              <a:solidFill>
                <a:srgbClr val="4F81BD">
                  <a:shade val="95000"/>
                  <a:satMod val="105000"/>
                </a:srgbClr>
              </a:solidFill>
              <a:prstDash val="solid"/>
            </a:ln>
            <a:effectLst/>
          </p:spPr>
        </p:cxnSp>
        <p:sp>
          <p:nvSpPr>
            <p:cNvPr id="289" name="Right Brace 288">
              <a:extLst>
                <a:ext uri="{FF2B5EF4-FFF2-40B4-BE49-F238E27FC236}">
                  <a16:creationId xmlns:a16="http://schemas.microsoft.com/office/drawing/2014/main" id="{52C874D8-F2E1-E644-B012-5683D6B3149D}"/>
                </a:ext>
              </a:extLst>
            </p:cNvPr>
            <p:cNvSpPr/>
            <p:nvPr/>
          </p:nvSpPr>
          <p:spPr>
            <a:xfrm rot="5400000">
              <a:off x="11092616" y="1629360"/>
              <a:ext cx="129394" cy="957748"/>
            </a:xfrm>
            <a:prstGeom prst="rightBrace">
              <a:avLst>
                <a:gd name="adj1" fmla="val 34495"/>
                <a:gd name="adj2" fmla="val 49167"/>
              </a:avLst>
            </a:prstGeom>
            <a:noFill/>
            <a:ln w="9525" cap="flat" cmpd="sng" algn="ctr">
              <a:solidFill>
                <a:srgbClr val="4F81BD">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sym typeface="Palatino"/>
              </a:endParaRPr>
            </a:p>
          </p:txBody>
        </p:sp>
        <p:sp>
          <p:nvSpPr>
            <p:cNvPr id="290" name="TextBox 289">
              <a:extLst>
                <a:ext uri="{FF2B5EF4-FFF2-40B4-BE49-F238E27FC236}">
                  <a16:creationId xmlns:a16="http://schemas.microsoft.com/office/drawing/2014/main" id="{61DAE7B2-DA76-C947-B0C5-0680EE1A1A7D}"/>
                </a:ext>
              </a:extLst>
            </p:cNvPr>
            <p:cNvSpPr txBox="1"/>
            <p:nvPr/>
          </p:nvSpPr>
          <p:spPr>
            <a:xfrm>
              <a:off x="10988115" y="2093878"/>
              <a:ext cx="39882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sym typeface="Palatino"/>
                </a:rPr>
                <a:t>d</a:t>
              </a:r>
            </a:p>
          </p:txBody>
        </p:sp>
        <p:grpSp>
          <p:nvGrpSpPr>
            <p:cNvPr id="293" name="Group 292">
              <a:extLst>
                <a:ext uri="{FF2B5EF4-FFF2-40B4-BE49-F238E27FC236}">
                  <a16:creationId xmlns:a16="http://schemas.microsoft.com/office/drawing/2014/main" id="{160EB085-339A-2D45-A4C8-D1670E0CC51B}"/>
                </a:ext>
              </a:extLst>
            </p:cNvPr>
            <p:cNvGrpSpPr/>
            <p:nvPr/>
          </p:nvGrpSpPr>
          <p:grpSpPr>
            <a:xfrm>
              <a:off x="9789124" y="1630453"/>
              <a:ext cx="631566" cy="682278"/>
              <a:chOff x="5020144" y="3501007"/>
              <a:chExt cx="631566" cy="682278"/>
            </a:xfrm>
          </p:grpSpPr>
          <p:sp>
            <p:nvSpPr>
              <p:cNvPr id="294" name="椭圆 72">
                <a:extLst>
                  <a:ext uri="{FF2B5EF4-FFF2-40B4-BE49-F238E27FC236}">
                    <a16:creationId xmlns:a16="http://schemas.microsoft.com/office/drawing/2014/main" id="{E9F0E256-6CB1-8142-90B0-202C904CA884}"/>
                  </a:ext>
                </a:extLst>
              </p:cNvPr>
              <p:cNvSpPr/>
              <p:nvPr/>
            </p:nvSpPr>
            <p:spPr>
              <a:xfrm>
                <a:off x="5228644" y="3501007"/>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sym typeface="Palatino"/>
                </a:endParaRPr>
              </a:p>
            </p:txBody>
          </p:sp>
          <p:sp>
            <p:nvSpPr>
              <p:cNvPr id="295" name="椭圆 74">
                <a:extLst>
                  <a:ext uri="{FF2B5EF4-FFF2-40B4-BE49-F238E27FC236}">
                    <a16:creationId xmlns:a16="http://schemas.microsoft.com/office/drawing/2014/main" id="{181772E0-B5DE-B347-9533-EEBA5B0E130D}"/>
                  </a:ext>
                </a:extLst>
              </p:cNvPr>
              <p:cNvSpPr/>
              <p:nvPr/>
            </p:nvSpPr>
            <p:spPr>
              <a:xfrm>
                <a:off x="5422262" y="3746201"/>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sym typeface="Palatino"/>
                </a:endParaRPr>
              </a:p>
            </p:txBody>
          </p:sp>
          <p:sp>
            <p:nvSpPr>
              <p:cNvPr id="296" name="椭圆 76">
                <a:extLst>
                  <a:ext uri="{FF2B5EF4-FFF2-40B4-BE49-F238E27FC236}">
                    <a16:creationId xmlns:a16="http://schemas.microsoft.com/office/drawing/2014/main" id="{1647279F-9BB5-744E-A5CC-17D50C8E9D5D}"/>
                  </a:ext>
                </a:extLst>
              </p:cNvPr>
              <p:cNvSpPr/>
              <p:nvPr/>
            </p:nvSpPr>
            <p:spPr>
              <a:xfrm>
                <a:off x="5020144" y="3749440"/>
                <a:ext cx="229448" cy="183611"/>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sym typeface="Palatino"/>
                </a:endParaRPr>
              </a:p>
            </p:txBody>
          </p:sp>
          <p:cxnSp>
            <p:nvCxnSpPr>
              <p:cNvPr id="297" name="直接连接符 77">
                <a:extLst>
                  <a:ext uri="{FF2B5EF4-FFF2-40B4-BE49-F238E27FC236}">
                    <a16:creationId xmlns:a16="http://schemas.microsoft.com/office/drawing/2014/main" id="{6011D914-88F3-0040-A14B-4FA4EF645065}"/>
                  </a:ext>
                </a:extLst>
              </p:cNvPr>
              <p:cNvCxnSpPr>
                <a:stCxn id="294" idx="5"/>
                <a:endCxn id="295" idx="0"/>
              </p:cNvCxnSpPr>
              <p:nvPr/>
            </p:nvCxnSpPr>
            <p:spPr>
              <a:xfrm rot="16200000" flipH="1">
                <a:off x="5436501" y="3645715"/>
                <a:ext cx="88473" cy="112499"/>
              </a:xfrm>
              <a:prstGeom prst="line">
                <a:avLst/>
              </a:prstGeom>
              <a:noFill/>
              <a:ln w="15875" cap="flat" cmpd="sng" algn="ctr">
                <a:solidFill>
                  <a:sysClr val="window" lastClr="FFFFFF">
                    <a:lumMod val="50000"/>
                  </a:sysClr>
                </a:solidFill>
                <a:prstDash val="solid"/>
                <a:tailEnd type="triangle"/>
              </a:ln>
              <a:effectLst/>
            </p:spPr>
          </p:cxnSp>
          <p:cxnSp>
            <p:nvCxnSpPr>
              <p:cNvPr id="298" name="直接连接符 78">
                <a:extLst>
                  <a:ext uri="{FF2B5EF4-FFF2-40B4-BE49-F238E27FC236}">
                    <a16:creationId xmlns:a16="http://schemas.microsoft.com/office/drawing/2014/main" id="{36C20597-C647-DD43-A0E7-F4B20D71FFF5}"/>
                  </a:ext>
                </a:extLst>
              </p:cNvPr>
              <p:cNvCxnSpPr>
                <a:stCxn id="294" idx="3"/>
                <a:endCxn id="296" idx="0"/>
              </p:cNvCxnSpPr>
              <p:nvPr/>
            </p:nvCxnSpPr>
            <p:spPr>
              <a:xfrm flipH="1">
                <a:off x="5134868" y="3657728"/>
                <a:ext cx="127378" cy="91712"/>
              </a:xfrm>
              <a:prstGeom prst="line">
                <a:avLst/>
              </a:prstGeom>
              <a:noFill/>
              <a:ln w="15875" cap="flat" cmpd="sng" algn="ctr">
                <a:solidFill>
                  <a:sysClr val="window" lastClr="FFFFFF">
                    <a:lumMod val="50000"/>
                  </a:sysClr>
                </a:solidFill>
                <a:prstDash val="solid"/>
                <a:tailEnd type="triangle"/>
              </a:ln>
              <a:effectLst/>
            </p:spPr>
          </p:cxnSp>
          <p:sp>
            <p:nvSpPr>
              <p:cNvPr id="299" name="椭圆 72">
                <a:extLst>
                  <a:ext uri="{FF2B5EF4-FFF2-40B4-BE49-F238E27FC236}">
                    <a16:creationId xmlns:a16="http://schemas.microsoft.com/office/drawing/2014/main" id="{2EDBD3F1-01E9-3343-9073-422B8A73EB08}"/>
                  </a:ext>
                </a:extLst>
              </p:cNvPr>
              <p:cNvSpPr/>
              <p:nvPr/>
            </p:nvSpPr>
            <p:spPr>
              <a:xfrm>
                <a:off x="5228644" y="3999675"/>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sym typeface="Palatino"/>
                </a:endParaRPr>
              </a:p>
            </p:txBody>
          </p:sp>
          <p:cxnSp>
            <p:nvCxnSpPr>
              <p:cNvPr id="300" name="直接连接符 78">
                <a:extLst>
                  <a:ext uri="{FF2B5EF4-FFF2-40B4-BE49-F238E27FC236}">
                    <a16:creationId xmlns:a16="http://schemas.microsoft.com/office/drawing/2014/main" id="{35C66094-889F-1D48-9111-E10DA520F2D6}"/>
                  </a:ext>
                </a:extLst>
              </p:cNvPr>
              <p:cNvCxnSpPr>
                <a:stCxn id="296" idx="4"/>
                <a:endCxn id="299" idx="1"/>
              </p:cNvCxnSpPr>
              <p:nvPr/>
            </p:nvCxnSpPr>
            <p:spPr>
              <a:xfrm>
                <a:off x="5134868" y="3933051"/>
                <a:ext cx="127378" cy="93513"/>
              </a:xfrm>
              <a:prstGeom prst="line">
                <a:avLst/>
              </a:prstGeom>
              <a:noFill/>
              <a:ln w="15875" cap="flat" cmpd="sng" algn="ctr">
                <a:solidFill>
                  <a:sysClr val="window" lastClr="FFFFFF">
                    <a:lumMod val="50000"/>
                  </a:sysClr>
                </a:solidFill>
                <a:prstDash val="solid"/>
                <a:tailEnd type="triangle"/>
              </a:ln>
              <a:effectLst/>
            </p:spPr>
          </p:cxnSp>
          <p:cxnSp>
            <p:nvCxnSpPr>
              <p:cNvPr id="301" name="直接连接符 78">
                <a:extLst>
                  <a:ext uri="{FF2B5EF4-FFF2-40B4-BE49-F238E27FC236}">
                    <a16:creationId xmlns:a16="http://schemas.microsoft.com/office/drawing/2014/main" id="{E62F2756-0103-494A-BF0A-42E41CA4C65D}"/>
                  </a:ext>
                </a:extLst>
              </p:cNvPr>
              <p:cNvCxnSpPr>
                <a:stCxn id="295" idx="4"/>
                <a:endCxn id="299" idx="7"/>
              </p:cNvCxnSpPr>
              <p:nvPr/>
            </p:nvCxnSpPr>
            <p:spPr>
              <a:xfrm flipH="1">
                <a:off x="5424490" y="3929811"/>
                <a:ext cx="112496" cy="96753"/>
              </a:xfrm>
              <a:prstGeom prst="line">
                <a:avLst/>
              </a:prstGeom>
              <a:noFill/>
              <a:ln w="15875" cap="flat" cmpd="sng" algn="ctr">
                <a:solidFill>
                  <a:sysClr val="window" lastClr="FFFFFF">
                    <a:lumMod val="50000"/>
                  </a:sysClr>
                </a:solidFill>
                <a:prstDash val="solid"/>
                <a:tailEnd type="triangle"/>
              </a:ln>
              <a:effectLst/>
            </p:spPr>
          </p:cxnSp>
        </p:grpSp>
      </p:grpSp>
      <mc:AlternateContent xmlns:mc="http://schemas.openxmlformats.org/markup-compatibility/2006" xmlns:a14="http://schemas.microsoft.com/office/drawing/2010/main">
        <mc:Choice Requires="a14">
          <p:sp>
            <p:nvSpPr>
              <p:cNvPr id="302" name="TextBox 301">
                <a:extLst>
                  <a:ext uri="{FF2B5EF4-FFF2-40B4-BE49-F238E27FC236}">
                    <a16:creationId xmlns:a16="http://schemas.microsoft.com/office/drawing/2014/main" id="{7A750742-3375-B049-BD14-9CDF83BDFE26}"/>
                  </a:ext>
                </a:extLst>
              </p:cNvPr>
              <p:cNvSpPr txBox="1"/>
              <p:nvPr/>
            </p:nvSpPr>
            <p:spPr>
              <a:xfrm>
                <a:off x="3182906" y="2278594"/>
                <a:ext cx="1234689" cy="3907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77"/>
                    <a:ea typeface="Times New Roman" charset="0"/>
                    <a:cs typeface="Times New Roman" charset="0"/>
                    <a:sym typeface="Palatino"/>
                  </a:rPr>
                  <a:t>Positive</a:t>
                </a:r>
                <a:r>
                  <a:rPr kumimoji="0" lang="en-US" sz="1800" b="0" i="0" u="none" strike="noStrike" kern="1200" cap="none" spc="0" normalizeH="0" baseline="0" noProof="0" dirty="0">
                    <a:ln>
                      <a:noFill/>
                    </a:ln>
                    <a:solidFill>
                      <a:prstClr val="black"/>
                    </a:solidFill>
                    <a:effectLst/>
                    <a:uLnTx/>
                    <a:uFillTx/>
                    <a:latin typeface="Palatino"/>
                    <a:ea typeface="Times New Roman" charset="0"/>
                    <a:cs typeface="Times New Roman" charset="0"/>
                    <a:sym typeface="Palatino"/>
                  </a:rPr>
                  <a:t>: </a:t>
                </a: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sym typeface="Palatino"/>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𝑔</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sym typeface="Palatino"/>
                          </a:rPr>
                          <m:t>𝑝</m:t>
                        </m:r>
                      </m:sub>
                    </m:sSub>
                  </m:oMath>
                </a14:m>
                <a:endParaRPr kumimoji="0" lang="en-US" sz="1200" b="0" i="1" u="none" strike="noStrike" kern="1200" cap="none" spc="0" normalizeH="0" baseline="-25000" noProof="0" dirty="0">
                  <a:ln>
                    <a:noFill/>
                  </a:ln>
                  <a:solidFill>
                    <a:prstClr val="black"/>
                  </a:solidFill>
                  <a:effectLst/>
                  <a:uLnTx/>
                  <a:uFillTx/>
                  <a:latin typeface="Times New Roman" charset="0"/>
                  <a:ea typeface="Times New Roman" charset="0"/>
                  <a:cs typeface="Times New Roman" charset="0"/>
                  <a:sym typeface="Palatino"/>
                </a:endParaRPr>
              </a:p>
            </p:txBody>
          </p:sp>
        </mc:Choice>
        <mc:Fallback xmlns="">
          <p:sp>
            <p:nvSpPr>
              <p:cNvPr id="302" name="TextBox 301">
                <a:extLst>
                  <a:ext uri="{FF2B5EF4-FFF2-40B4-BE49-F238E27FC236}">
                    <a16:creationId xmlns:a16="http://schemas.microsoft.com/office/drawing/2014/main" id="{7A750742-3375-B049-BD14-9CDF83BDFE26}"/>
                  </a:ext>
                </a:extLst>
              </p:cNvPr>
              <p:cNvSpPr txBox="1">
                <a:spLocks noRot="1" noChangeAspect="1" noMove="1" noResize="1" noEditPoints="1" noAdjustHandles="1" noChangeArrowheads="1" noChangeShapeType="1" noTextEdit="1"/>
              </p:cNvSpPr>
              <p:nvPr/>
            </p:nvSpPr>
            <p:spPr>
              <a:xfrm>
                <a:off x="3182906" y="2278594"/>
                <a:ext cx="1234689" cy="390748"/>
              </a:xfrm>
              <a:prstGeom prst="rect">
                <a:avLst/>
              </a:prstGeom>
              <a:blipFill>
                <a:blip r:embed="rId11"/>
                <a:stretch>
                  <a:fillRect l="-2041" t="-3125"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3" name="TextBox 302">
                <a:extLst>
                  <a:ext uri="{FF2B5EF4-FFF2-40B4-BE49-F238E27FC236}">
                    <a16:creationId xmlns:a16="http://schemas.microsoft.com/office/drawing/2014/main" id="{679AD00D-9C55-284D-8FEB-1CD2BE8D5BEA}"/>
                  </a:ext>
                </a:extLst>
              </p:cNvPr>
              <p:cNvSpPr txBox="1"/>
              <p:nvPr/>
            </p:nvSpPr>
            <p:spPr>
              <a:xfrm>
                <a:off x="5024181" y="2269721"/>
                <a:ext cx="12946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77"/>
                    <a:ea typeface="Times New Roman" charset="0"/>
                    <a:cs typeface="Times New Roman" charset="0"/>
                    <a:sym typeface="Palatino"/>
                  </a:rPr>
                  <a:t>Negative</a:t>
                </a:r>
                <a:r>
                  <a:rPr kumimoji="0" lang="en-US" sz="1800" b="0" i="0" u="none" strike="noStrike" kern="1200" cap="none" spc="0" normalizeH="0" baseline="0" noProof="0" dirty="0">
                    <a:ln>
                      <a:noFill/>
                    </a:ln>
                    <a:solidFill>
                      <a:prstClr val="black"/>
                    </a:solidFill>
                    <a:effectLst/>
                    <a:uLnTx/>
                    <a:uFillTx/>
                    <a:latin typeface="Palatino"/>
                    <a:ea typeface="Times New Roman" charset="0"/>
                    <a:cs typeface="Times New Roman" charset="0"/>
                    <a:sym typeface="Palatino"/>
                  </a:rPr>
                  <a:t>: </a:t>
                </a: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sym typeface="Palatino"/>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sym typeface="Palatino"/>
                          </a:rPr>
                          <m:t>𝑔</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sym typeface="Palatino"/>
                          </a:rPr>
                          <m:t>𝑛</m:t>
                        </m:r>
                      </m:sub>
                    </m:sSub>
                  </m:oMath>
                </a14:m>
                <a:endParaRPr kumimoji="0" lang="en-US" sz="1200" b="0" i="1" u="none" strike="noStrike" kern="1200" cap="none" spc="0" normalizeH="0" baseline="-25000" noProof="0" dirty="0">
                  <a:ln>
                    <a:noFill/>
                  </a:ln>
                  <a:solidFill>
                    <a:prstClr val="black"/>
                  </a:solidFill>
                  <a:effectLst/>
                  <a:uLnTx/>
                  <a:uFillTx/>
                  <a:latin typeface="Times New Roman" charset="0"/>
                  <a:ea typeface="Times New Roman" charset="0"/>
                  <a:cs typeface="Times New Roman" charset="0"/>
                  <a:sym typeface="Palatino"/>
                </a:endParaRPr>
              </a:p>
            </p:txBody>
          </p:sp>
        </mc:Choice>
        <mc:Fallback xmlns="">
          <p:sp>
            <p:nvSpPr>
              <p:cNvPr id="303" name="TextBox 302">
                <a:extLst>
                  <a:ext uri="{FF2B5EF4-FFF2-40B4-BE49-F238E27FC236}">
                    <a16:creationId xmlns:a16="http://schemas.microsoft.com/office/drawing/2014/main" id="{679AD00D-9C55-284D-8FEB-1CD2BE8D5BEA}"/>
                  </a:ext>
                </a:extLst>
              </p:cNvPr>
              <p:cNvSpPr txBox="1">
                <a:spLocks noRot="1" noChangeAspect="1" noMove="1" noResize="1" noEditPoints="1" noAdjustHandles="1" noChangeArrowheads="1" noChangeShapeType="1" noTextEdit="1"/>
              </p:cNvSpPr>
              <p:nvPr/>
            </p:nvSpPr>
            <p:spPr>
              <a:xfrm>
                <a:off x="5024181" y="2269721"/>
                <a:ext cx="1294656" cy="369332"/>
              </a:xfrm>
              <a:prstGeom prst="rect">
                <a:avLst/>
              </a:prstGeom>
              <a:blipFill>
                <a:blip r:embed="rId12"/>
                <a:stretch>
                  <a:fillRect l="-1942" t="-6667" b="-23333"/>
                </a:stretch>
              </a:blipFill>
            </p:spPr>
            <p:txBody>
              <a:bodyPr/>
              <a:lstStyle/>
              <a:p>
                <a:r>
                  <a:rPr lang="en-US">
                    <a:noFill/>
                  </a:rPr>
                  <a:t> </a:t>
                </a:r>
              </a:p>
            </p:txBody>
          </p:sp>
        </mc:Fallback>
      </mc:AlternateContent>
      <p:grpSp>
        <p:nvGrpSpPr>
          <p:cNvPr id="432" name="Group 431">
            <a:extLst>
              <a:ext uri="{FF2B5EF4-FFF2-40B4-BE49-F238E27FC236}">
                <a16:creationId xmlns:a16="http://schemas.microsoft.com/office/drawing/2014/main" id="{C2EDE597-26CF-164E-A99A-C1EFD0EF5CB3}"/>
              </a:ext>
            </a:extLst>
          </p:cNvPr>
          <p:cNvGrpSpPr/>
          <p:nvPr/>
        </p:nvGrpSpPr>
        <p:grpSpPr>
          <a:xfrm>
            <a:off x="7871764" y="3864752"/>
            <a:ext cx="3941126" cy="2590404"/>
            <a:chOff x="476157" y="481444"/>
            <a:chExt cx="3505027" cy="2303767"/>
          </a:xfrm>
        </p:grpSpPr>
        <p:sp>
          <p:nvSpPr>
            <p:cNvPr id="433" name="Oval 432">
              <a:extLst>
                <a:ext uri="{FF2B5EF4-FFF2-40B4-BE49-F238E27FC236}">
                  <a16:creationId xmlns:a16="http://schemas.microsoft.com/office/drawing/2014/main" id="{E328FC56-CB59-D04E-A470-7078251D3DDC}"/>
                </a:ext>
              </a:extLst>
            </p:cNvPr>
            <p:cNvSpPr/>
            <p:nvPr/>
          </p:nvSpPr>
          <p:spPr>
            <a:xfrm>
              <a:off x="700860" y="613774"/>
              <a:ext cx="1929605" cy="1929605"/>
            </a:xfrm>
            <a:prstGeom prst="ellipse">
              <a:avLst/>
            </a:prstGeom>
            <a:solidFill>
              <a:srgbClr val="FFFFFF"/>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latin typeface="Arial"/>
                <a:ea typeface="+mn-ea"/>
                <a:cs typeface="+mn-cs"/>
                <a:sym typeface="Arial"/>
              </a:endParaRPr>
            </a:p>
          </p:txBody>
        </p:sp>
        <p:sp>
          <p:nvSpPr>
            <p:cNvPr id="434" name="Oval 433">
              <a:extLst>
                <a:ext uri="{FF2B5EF4-FFF2-40B4-BE49-F238E27FC236}">
                  <a16:creationId xmlns:a16="http://schemas.microsoft.com/office/drawing/2014/main" id="{23F6CFA0-2C37-F845-9BD8-1C919EA9C764}"/>
                </a:ext>
              </a:extLst>
            </p:cNvPr>
            <p:cNvSpPr/>
            <p:nvPr/>
          </p:nvSpPr>
          <p:spPr>
            <a:xfrm>
              <a:off x="1110343" y="1023257"/>
              <a:ext cx="1121228" cy="1121228"/>
            </a:xfrm>
            <a:prstGeom prst="ellipse">
              <a:avLst/>
            </a:prstGeom>
            <a:solidFill>
              <a:srgbClr val="FFFFFF"/>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latin typeface="Arial"/>
                <a:ea typeface="+mn-ea"/>
                <a:cs typeface="+mn-cs"/>
                <a:sym typeface="Arial"/>
              </a:endParaRPr>
            </a:p>
          </p:txBody>
        </p:sp>
        <p:sp>
          <p:nvSpPr>
            <p:cNvPr id="435" name="Oval 434">
              <a:extLst>
                <a:ext uri="{FF2B5EF4-FFF2-40B4-BE49-F238E27FC236}">
                  <a16:creationId xmlns:a16="http://schemas.microsoft.com/office/drawing/2014/main" id="{F85FD138-BD3E-7645-8EF1-B78DCA8B86FC}"/>
                </a:ext>
              </a:extLst>
            </p:cNvPr>
            <p:cNvSpPr/>
            <p:nvPr/>
          </p:nvSpPr>
          <p:spPr>
            <a:xfrm>
              <a:off x="1415144" y="1328058"/>
              <a:ext cx="511628" cy="511628"/>
            </a:xfrm>
            <a:prstGeom prst="ellipse">
              <a:avLst/>
            </a:prstGeom>
            <a:solidFill>
              <a:srgbClr val="FFFFFF"/>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latin typeface="Arial"/>
                <a:ea typeface="+mn-ea"/>
                <a:cs typeface="+mn-cs"/>
                <a:sym typeface="Arial"/>
              </a:endParaRPr>
            </a:p>
          </p:txBody>
        </p:sp>
        <p:sp>
          <p:nvSpPr>
            <p:cNvPr id="436" name="Oval 435">
              <a:extLst>
                <a:ext uri="{FF2B5EF4-FFF2-40B4-BE49-F238E27FC236}">
                  <a16:creationId xmlns:a16="http://schemas.microsoft.com/office/drawing/2014/main" id="{35D13E67-77EA-4546-93CF-443A16B3D1F4}"/>
                </a:ext>
              </a:extLst>
            </p:cNvPr>
            <p:cNvSpPr/>
            <p:nvPr/>
          </p:nvSpPr>
          <p:spPr>
            <a:xfrm>
              <a:off x="1627415" y="1540329"/>
              <a:ext cx="87086" cy="87086"/>
            </a:xfrm>
            <a:prstGeom prst="ellipse">
              <a:avLst/>
            </a:prstGeom>
            <a:solidFill>
              <a:srgbClr val="FF0000"/>
            </a:solidFill>
            <a:ln w="25400" cap="flat" cmpd="sng" algn="ctr">
              <a:solidFill>
                <a:srgbClr val="FF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7" name="Oval 436">
              <a:extLst>
                <a:ext uri="{FF2B5EF4-FFF2-40B4-BE49-F238E27FC236}">
                  <a16:creationId xmlns:a16="http://schemas.microsoft.com/office/drawing/2014/main" id="{D9315653-9158-B44F-8D51-BAB2BCC08D3A}"/>
                </a:ext>
              </a:extLst>
            </p:cNvPr>
            <p:cNvSpPr/>
            <p:nvPr/>
          </p:nvSpPr>
          <p:spPr>
            <a:xfrm>
              <a:off x="1662114" y="1722665"/>
              <a:ext cx="87086" cy="87086"/>
            </a:xfrm>
            <a:prstGeom prst="ellipse">
              <a:avLst/>
            </a:prstGeom>
            <a:solidFill>
              <a:srgbClr val="7030A0"/>
            </a:solidFill>
            <a:ln w="25400" cap="flat" cmpd="sng" algn="ctr">
              <a:solidFill>
                <a:srgbClr val="7030A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8" name="Oval 437">
              <a:extLst>
                <a:ext uri="{FF2B5EF4-FFF2-40B4-BE49-F238E27FC236}">
                  <a16:creationId xmlns:a16="http://schemas.microsoft.com/office/drawing/2014/main" id="{50D81500-6FCD-5542-871D-D17ED26C2483}"/>
                </a:ext>
              </a:extLst>
            </p:cNvPr>
            <p:cNvSpPr/>
            <p:nvPr/>
          </p:nvSpPr>
          <p:spPr>
            <a:xfrm>
              <a:off x="1714501" y="1423308"/>
              <a:ext cx="87086" cy="87086"/>
            </a:xfrm>
            <a:prstGeom prst="ellipse">
              <a:avLst/>
            </a:prstGeom>
            <a:solidFill>
              <a:srgbClr val="7030A0"/>
            </a:solidFill>
            <a:ln w="25400" cap="flat" cmpd="sng" algn="ctr">
              <a:solidFill>
                <a:srgbClr val="7030A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9" name="Oval 438">
              <a:extLst>
                <a:ext uri="{FF2B5EF4-FFF2-40B4-BE49-F238E27FC236}">
                  <a16:creationId xmlns:a16="http://schemas.microsoft.com/office/drawing/2014/main" id="{31E3ADB8-815D-2F48-8352-2D13153105A5}"/>
                </a:ext>
              </a:extLst>
            </p:cNvPr>
            <p:cNvSpPr/>
            <p:nvPr/>
          </p:nvSpPr>
          <p:spPr>
            <a:xfrm>
              <a:off x="1477737" y="1574348"/>
              <a:ext cx="87086" cy="87086"/>
            </a:xfrm>
            <a:prstGeom prst="ellipse">
              <a:avLst/>
            </a:prstGeom>
            <a:solidFill>
              <a:srgbClr val="7030A0"/>
            </a:solidFill>
            <a:ln w="25400" cap="flat" cmpd="sng" algn="ctr">
              <a:solidFill>
                <a:srgbClr val="7030A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0" name="Oval 439">
              <a:extLst>
                <a:ext uri="{FF2B5EF4-FFF2-40B4-BE49-F238E27FC236}">
                  <a16:creationId xmlns:a16="http://schemas.microsoft.com/office/drawing/2014/main" id="{153C3701-DB7D-F341-A949-274CA9B8BA4B}"/>
                </a:ext>
              </a:extLst>
            </p:cNvPr>
            <p:cNvSpPr/>
            <p:nvPr/>
          </p:nvSpPr>
          <p:spPr>
            <a:xfrm>
              <a:off x="1548085" y="1438276"/>
              <a:ext cx="87086" cy="87086"/>
            </a:xfrm>
            <a:prstGeom prst="ellipse">
              <a:avLst/>
            </a:prstGeom>
            <a:solidFill>
              <a:srgbClr val="7030A0"/>
            </a:solidFill>
            <a:ln w="25400" cap="flat" cmpd="sng" algn="ctr">
              <a:solidFill>
                <a:srgbClr val="7030A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1" name="Oval 440">
              <a:extLst>
                <a:ext uri="{FF2B5EF4-FFF2-40B4-BE49-F238E27FC236}">
                  <a16:creationId xmlns:a16="http://schemas.microsoft.com/office/drawing/2014/main" id="{52D5C5F6-4A10-E042-8B55-CB83F7251AA0}"/>
                </a:ext>
              </a:extLst>
            </p:cNvPr>
            <p:cNvSpPr/>
            <p:nvPr/>
          </p:nvSpPr>
          <p:spPr>
            <a:xfrm>
              <a:off x="1540329" y="1998890"/>
              <a:ext cx="87086" cy="87086"/>
            </a:xfrm>
            <a:prstGeom prst="ellipse">
              <a:avLst/>
            </a:prstGeom>
            <a:solidFill>
              <a:srgbClr val="00B0F0"/>
            </a:solidFill>
            <a:ln w="25400" cap="flat" cmpd="sng" algn="ctr">
              <a:solidFill>
                <a:srgbClr val="00B0F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2" name="Oval 441">
              <a:extLst>
                <a:ext uri="{FF2B5EF4-FFF2-40B4-BE49-F238E27FC236}">
                  <a16:creationId xmlns:a16="http://schemas.microsoft.com/office/drawing/2014/main" id="{8559FD40-45BB-A248-94CC-22B192F0157D}"/>
                </a:ext>
              </a:extLst>
            </p:cNvPr>
            <p:cNvSpPr/>
            <p:nvPr/>
          </p:nvSpPr>
          <p:spPr>
            <a:xfrm>
              <a:off x="1976493" y="1661434"/>
              <a:ext cx="87086" cy="87086"/>
            </a:xfrm>
            <a:prstGeom prst="ellipse">
              <a:avLst/>
            </a:prstGeom>
            <a:solidFill>
              <a:srgbClr val="00B0F0"/>
            </a:solidFill>
            <a:ln w="25400" cap="flat" cmpd="sng" algn="ctr">
              <a:solidFill>
                <a:srgbClr val="00B0F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3" name="Oval 442">
              <a:extLst>
                <a:ext uri="{FF2B5EF4-FFF2-40B4-BE49-F238E27FC236}">
                  <a16:creationId xmlns:a16="http://schemas.microsoft.com/office/drawing/2014/main" id="{2C51C6BF-186D-424F-B5E0-C732A8BBA568}"/>
                </a:ext>
              </a:extLst>
            </p:cNvPr>
            <p:cNvSpPr/>
            <p:nvPr/>
          </p:nvSpPr>
          <p:spPr>
            <a:xfrm>
              <a:off x="1278337" y="1236136"/>
              <a:ext cx="87086" cy="87086"/>
            </a:xfrm>
            <a:prstGeom prst="ellipse">
              <a:avLst/>
            </a:prstGeom>
            <a:solidFill>
              <a:srgbClr val="00B0F0"/>
            </a:solidFill>
            <a:ln w="25400" cap="flat" cmpd="sng" algn="ctr">
              <a:solidFill>
                <a:srgbClr val="00B0F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4" name="Oval 443">
              <a:extLst>
                <a:ext uri="{FF2B5EF4-FFF2-40B4-BE49-F238E27FC236}">
                  <a16:creationId xmlns:a16="http://schemas.microsoft.com/office/drawing/2014/main" id="{05A61690-BC95-034C-8736-7831B08D0FF5}"/>
                </a:ext>
              </a:extLst>
            </p:cNvPr>
            <p:cNvSpPr/>
            <p:nvPr/>
          </p:nvSpPr>
          <p:spPr>
            <a:xfrm>
              <a:off x="1831426" y="1257300"/>
              <a:ext cx="87086" cy="87086"/>
            </a:xfrm>
            <a:prstGeom prst="ellipse">
              <a:avLst/>
            </a:prstGeom>
            <a:solidFill>
              <a:srgbClr val="00B0F0"/>
            </a:solidFill>
            <a:ln w="25400" cap="flat" cmpd="sng" algn="ctr">
              <a:solidFill>
                <a:srgbClr val="00B0F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5" name="Oval 444">
              <a:extLst>
                <a:ext uri="{FF2B5EF4-FFF2-40B4-BE49-F238E27FC236}">
                  <a16:creationId xmlns:a16="http://schemas.microsoft.com/office/drawing/2014/main" id="{0A870280-69A9-A34E-8FD3-5650BA334B1C}"/>
                </a:ext>
              </a:extLst>
            </p:cNvPr>
            <p:cNvSpPr/>
            <p:nvPr/>
          </p:nvSpPr>
          <p:spPr>
            <a:xfrm>
              <a:off x="1262403" y="1547537"/>
              <a:ext cx="87086" cy="87086"/>
            </a:xfrm>
            <a:prstGeom prst="ellipse">
              <a:avLst/>
            </a:prstGeom>
            <a:solidFill>
              <a:srgbClr val="00B0F0"/>
            </a:solidFill>
            <a:ln w="25400" cap="flat" cmpd="sng" algn="ctr">
              <a:solidFill>
                <a:srgbClr val="00B0F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6" name="Oval 445">
              <a:extLst>
                <a:ext uri="{FF2B5EF4-FFF2-40B4-BE49-F238E27FC236}">
                  <a16:creationId xmlns:a16="http://schemas.microsoft.com/office/drawing/2014/main" id="{631BF2E8-691B-0A43-9981-1228B8B94DDF}"/>
                </a:ext>
              </a:extLst>
            </p:cNvPr>
            <p:cNvSpPr/>
            <p:nvPr/>
          </p:nvSpPr>
          <p:spPr>
            <a:xfrm>
              <a:off x="930228" y="1344386"/>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7" name="Oval 446">
              <a:extLst>
                <a:ext uri="{FF2B5EF4-FFF2-40B4-BE49-F238E27FC236}">
                  <a16:creationId xmlns:a16="http://schemas.microsoft.com/office/drawing/2014/main" id="{0425A3D8-1B0B-5240-8AC7-CF600C29572C}"/>
                </a:ext>
              </a:extLst>
            </p:cNvPr>
            <p:cNvSpPr/>
            <p:nvPr/>
          </p:nvSpPr>
          <p:spPr>
            <a:xfrm>
              <a:off x="877671" y="1780567"/>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8" name="Oval 447">
              <a:extLst>
                <a:ext uri="{FF2B5EF4-FFF2-40B4-BE49-F238E27FC236}">
                  <a16:creationId xmlns:a16="http://schemas.microsoft.com/office/drawing/2014/main" id="{A4C124A7-CBB1-BB46-AC4F-21044C2785BD}"/>
                </a:ext>
              </a:extLst>
            </p:cNvPr>
            <p:cNvSpPr/>
            <p:nvPr/>
          </p:nvSpPr>
          <p:spPr>
            <a:xfrm>
              <a:off x="1218860" y="2256846"/>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9" name="Oval 448">
              <a:extLst>
                <a:ext uri="{FF2B5EF4-FFF2-40B4-BE49-F238E27FC236}">
                  <a16:creationId xmlns:a16="http://schemas.microsoft.com/office/drawing/2014/main" id="{31F1F5E4-B545-DA4A-B4BE-564EBE5D5573}"/>
                </a:ext>
              </a:extLst>
            </p:cNvPr>
            <p:cNvSpPr/>
            <p:nvPr/>
          </p:nvSpPr>
          <p:spPr>
            <a:xfrm>
              <a:off x="1792211" y="2155370"/>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0" name="Oval 449">
              <a:extLst>
                <a:ext uri="{FF2B5EF4-FFF2-40B4-BE49-F238E27FC236}">
                  <a16:creationId xmlns:a16="http://schemas.microsoft.com/office/drawing/2014/main" id="{C80AD4A2-4B44-024E-84FD-FFB0BB9F4B30}"/>
                </a:ext>
              </a:extLst>
            </p:cNvPr>
            <p:cNvSpPr/>
            <p:nvPr/>
          </p:nvSpPr>
          <p:spPr>
            <a:xfrm>
              <a:off x="2306189" y="1485559"/>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1" name="Oval 450">
              <a:extLst>
                <a:ext uri="{FF2B5EF4-FFF2-40B4-BE49-F238E27FC236}">
                  <a16:creationId xmlns:a16="http://schemas.microsoft.com/office/drawing/2014/main" id="{3C3CBCC7-C014-2F48-A874-BD44100D7E50}"/>
                </a:ext>
              </a:extLst>
            </p:cNvPr>
            <p:cNvSpPr/>
            <p:nvPr/>
          </p:nvSpPr>
          <p:spPr>
            <a:xfrm>
              <a:off x="2244377" y="1990550"/>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2" name="Oval 451">
              <a:extLst>
                <a:ext uri="{FF2B5EF4-FFF2-40B4-BE49-F238E27FC236}">
                  <a16:creationId xmlns:a16="http://schemas.microsoft.com/office/drawing/2014/main" id="{BA1B81C4-40D7-CC4D-80D5-56059454B7DA}"/>
                </a:ext>
              </a:extLst>
            </p:cNvPr>
            <p:cNvSpPr/>
            <p:nvPr/>
          </p:nvSpPr>
          <p:spPr>
            <a:xfrm>
              <a:off x="2200834" y="1170214"/>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3" name="Oval 452">
              <a:extLst>
                <a:ext uri="{FF2B5EF4-FFF2-40B4-BE49-F238E27FC236}">
                  <a16:creationId xmlns:a16="http://schemas.microsoft.com/office/drawing/2014/main" id="{FEEBB75C-7D12-EB4B-ACBC-71D1E6785FFF}"/>
                </a:ext>
              </a:extLst>
            </p:cNvPr>
            <p:cNvSpPr/>
            <p:nvPr/>
          </p:nvSpPr>
          <p:spPr>
            <a:xfrm>
              <a:off x="1889407" y="762000"/>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4" name="Oval 453">
              <a:extLst>
                <a:ext uri="{FF2B5EF4-FFF2-40B4-BE49-F238E27FC236}">
                  <a16:creationId xmlns:a16="http://schemas.microsoft.com/office/drawing/2014/main" id="{DC5D4FE2-5BCF-7E4D-8C54-7BA3794DB7CE}"/>
                </a:ext>
              </a:extLst>
            </p:cNvPr>
            <p:cNvSpPr/>
            <p:nvPr/>
          </p:nvSpPr>
          <p:spPr>
            <a:xfrm>
              <a:off x="1275782" y="987852"/>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5" name="Oval 454">
              <a:extLst>
                <a:ext uri="{FF2B5EF4-FFF2-40B4-BE49-F238E27FC236}">
                  <a16:creationId xmlns:a16="http://schemas.microsoft.com/office/drawing/2014/main" id="{8687B39F-D536-AE41-B71F-D0FF9472271E}"/>
                </a:ext>
              </a:extLst>
            </p:cNvPr>
            <p:cNvSpPr/>
            <p:nvPr/>
          </p:nvSpPr>
          <p:spPr>
            <a:xfrm>
              <a:off x="1017314" y="2473781"/>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6" name="Oval 455">
              <a:extLst>
                <a:ext uri="{FF2B5EF4-FFF2-40B4-BE49-F238E27FC236}">
                  <a16:creationId xmlns:a16="http://schemas.microsoft.com/office/drawing/2014/main" id="{2BAD302F-D0EC-EF4D-BF45-0A0ADD1CBFC8}"/>
                </a:ext>
              </a:extLst>
            </p:cNvPr>
            <p:cNvSpPr/>
            <p:nvPr/>
          </p:nvSpPr>
          <p:spPr>
            <a:xfrm>
              <a:off x="1602803" y="2616362"/>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7" name="Oval 456">
              <a:extLst>
                <a:ext uri="{FF2B5EF4-FFF2-40B4-BE49-F238E27FC236}">
                  <a16:creationId xmlns:a16="http://schemas.microsoft.com/office/drawing/2014/main" id="{D2094D38-D02E-2C40-A36C-7FC6F3C58595}"/>
                </a:ext>
              </a:extLst>
            </p:cNvPr>
            <p:cNvSpPr/>
            <p:nvPr/>
          </p:nvSpPr>
          <p:spPr>
            <a:xfrm>
              <a:off x="2699283" y="1955347"/>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8" name="Oval 457">
              <a:extLst>
                <a:ext uri="{FF2B5EF4-FFF2-40B4-BE49-F238E27FC236}">
                  <a16:creationId xmlns:a16="http://schemas.microsoft.com/office/drawing/2014/main" id="{61A36F75-5159-D94C-B9E0-A933FB4B15F6}"/>
                </a:ext>
              </a:extLst>
            </p:cNvPr>
            <p:cNvSpPr/>
            <p:nvPr/>
          </p:nvSpPr>
          <p:spPr>
            <a:xfrm>
              <a:off x="2393275" y="2430238"/>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9" name="Oval 458">
              <a:extLst>
                <a:ext uri="{FF2B5EF4-FFF2-40B4-BE49-F238E27FC236}">
                  <a16:creationId xmlns:a16="http://schemas.microsoft.com/office/drawing/2014/main" id="{6751635F-947C-1246-AF37-94389D1A49CA}"/>
                </a:ext>
              </a:extLst>
            </p:cNvPr>
            <p:cNvSpPr/>
            <p:nvPr/>
          </p:nvSpPr>
          <p:spPr>
            <a:xfrm>
              <a:off x="632042" y="1911804"/>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0" name="Oval 459">
              <a:extLst>
                <a:ext uri="{FF2B5EF4-FFF2-40B4-BE49-F238E27FC236}">
                  <a16:creationId xmlns:a16="http://schemas.microsoft.com/office/drawing/2014/main" id="{CE30EDED-6886-DF4D-9C38-4A946F7277DD}"/>
                </a:ext>
              </a:extLst>
            </p:cNvPr>
            <p:cNvSpPr/>
            <p:nvPr/>
          </p:nvSpPr>
          <p:spPr>
            <a:xfrm>
              <a:off x="476157" y="1177003"/>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1" name="Oval 460">
              <a:extLst>
                <a:ext uri="{FF2B5EF4-FFF2-40B4-BE49-F238E27FC236}">
                  <a16:creationId xmlns:a16="http://schemas.microsoft.com/office/drawing/2014/main" id="{41BACD4A-BBB9-A546-A2F3-89D682CAB59C}"/>
                </a:ext>
              </a:extLst>
            </p:cNvPr>
            <p:cNvSpPr/>
            <p:nvPr/>
          </p:nvSpPr>
          <p:spPr>
            <a:xfrm>
              <a:off x="790585" y="669567"/>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2" name="Oval 461">
              <a:extLst>
                <a:ext uri="{FF2B5EF4-FFF2-40B4-BE49-F238E27FC236}">
                  <a16:creationId xmlns:a16="http://schemas.microsoft.com/office/drawing/2014/main" id="{200862A5-78DE-0B4D-89AA-8E96698EB0BC}"/>
                </a:ext>
              </a:extLst>
            </p:cNvPr>
            <p:cNvSpPr/>
            <p:nvPr/>
          </p:nvSpPr>
          <p:spPr>
            <a:xfrm>
              <a:off x="1409969" y="481444"/>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3" name="Oval 462">
              <a:extLst>
                <a:ext uri="{FF2B5EF4-FFF2-40B4-BE49-F238E27FC236}">
                  <a16:creationId xmlns:a16="http://schemas.microsoft.com/office/drawing/2014/main" id="{FC5ABA31-DED1-9A4B-BF45-DB5F71343723}"/>
                </a:ext>
              </a:extLst>
            </p:cNvPr>
            <p:cNvSpPr/>
            <p:nvPr/>
          </p:nvSpPr>
          <p:spPr>
            <a:xfrm>
              <a:off x="2200892" y="496753"/>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4" name="Oval 463">
              <a:extLst>
                <a:ext uri="{FF2B5EF4-FFF2-40B4-BE49-F238E27FC236}">
                  <a16:creationId xmlns:a16="http://schemas.microsoft.com/office/drawing/2014/main" id="{7F7325CE-A743-354C-BB51-0B7AC792197B}"/>
                </a:ext>
              </a:extLst>
            </p:cNvPr>
            <p:cNvSpPr/>
            <p:nvPr/>
          </p:nvSpPr>
          <p:spPr>
            <a:xfrm>
              <a:off x="2431138" y="867815"/>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5" name="Oval 464">
              <a:extLst>
                <a:ext uri="{FF2B5EF4-FFF2-40B4-BE49-F238E27FC236}">
                  <a16:creationId xmlns:a16="http://schemas.microsoft.com/office/drawing/2014/main" id="{8A69285A-2BD7-1748-AECF-13EC1A90DBB7}"/>
                </a:ext>
              </a:extLst>
            </p:cNvPr>
            <p:cNvSpPr/>
            <p:nvPr/>
          </p:nvSpPr>
          <p:spPr>
            <a:xfrm>
              <a:off x="2764533" y="1345667"/>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466" name="Straight Arrow Connector 465">
              <a:extLst>
                <a:ext uri="{FF2B5EF4-FFF2-40B4-BE49-F238E27FC236}">
                  <a16:creationId xmlns:a16="http://schemas.microsoft.com/office/drawing/2014/main" id="{FA13FC5A-99BE-DB43-9BD3-DDB932D1C76F}"/>
                </a:ext>
              </a:extLst>
            </p:cNvPr>
            <p:cNvCxnSpPr>
              <a:cxnSpLocks/>
            </p:cNvCxnSpPr>
            <p:nvPr/>
          </p:nvCxnSpPr>
          <p:spPr>
            <a:xfrm flipV="1">
              <a:off x="1714501" y="1690083"/>
              <a:ext cx="1458191" cy="0"/>
            </a:xfrm>
            <a:prstGeom prst="straightConnector1">
              <a:avLst/>
            </a:prstGeom>
            <a:noFill/>
            <a:ln w="25400" cap="flat" cmpd="sng" algn="ctr">
              <a:solidFill>
                <a:srgbClr val="0432FF"/>
              </a:solidFill>
              <a:prstDash val="solid"/>
              <a:headEnd type="triangle" w="lg" len="med"/>
              <a:tailEnd type="none"/>
            </a:ln>
            <a:effectLst/>
          </p:spPr>
        </p:cxnSp>
        <p:sp>
          <p:nvSpPr>
            <p:cNvPr id="467" name="TextBox 466">
              <a:extLst>
                <a:ext uri="{FF2B5EF4-FFF2-40B4-BE49-F238E27FC236}">
                  <a16:creationId xmlns:a16="http://schemas.microsoft.com/office/drawing/2014/main" id="{EF4301EA-A687-5044-ADED-BC6AFE556FA5}"/>
                </a:ext>
              </a:extLst>
            </p:cNvPr>
            <p:cNvSpPr txBox="1"/>
            <p:nvPr/>
          </p:nvSpPr>
          <p:spPr>
            <a:xfrm>
              <a:off x="3110040" y="1516152"/>
              <a:ext cx="77387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MT" panose="020B0502020104020203" pitchFamily="34" charset="77"/>
                  <a:ea typeface="Palatino"/>
                  <a:cs typeface="Arial"/>
                  <a:sym typeface="Arial"/>
                </a:rPr>
                <a:t>Type-1</a:t>
              </a:r>
            </a:p>
          </p:txBody>
        </p:sp>
        <p:cxnSp>
          <p:nvCxnSpPr>
            <p:cNvPr id="468" name="Straight Arrow Connector 467">
              <a:extLst>
                <a:ext uri="{FF2B5EF4-FFF2-40B4-BE49-F238E27FC236}">
                  <a16:creationId xmlns:a16="http://schemas.microsoft.com/office/drawing/2014/main" id="{A88D9ADA-9F2F-914E-ADB9-DD389DC05FA2}"/>
                </a:ext>
              </a:extLst>
            </p:cNvPr>
            <p:cNvCxnSpPr>
              <a:cxnSpLocks/>
            </p:cNvCxnSpPr>
            <p:nvPr/>
          </p:nvCxnSpPr>
          <p:spPr>
            <a:xfrm flipV="1">
              <a:off x="1831426" y="2003475"/>
              <a:ext cx="1350642" cy="0"/>
            </a:xfrm>
            <a:prstGeom prst="straightConnector1">
              <a:avLst/>
            </a:prstGeom>
            <a:noFill/>
            <a:ln w="25400" cap="flat" cmpd="sng" algn="ctr">
              <a:solidFill>
                <a:srgbClr val="0432FF"/>
              </a:solidFill>
              <a:prstDash val="solid"/>
              <a:headEnd type="triangle" w="lg" len="med"/>
              <a:tailEnd type="none"/>
            </a:ln>
            <a:effectLst/>
          </p:spPr>
        </p:cxnSp>
        <p:sp>
          <p:nvSpPr>
            <p:cNvPr id="469" name="TextBox 468">
              <a:extLst>
                <a:ext uri="{FF2B5EF4-FFF2-40B4-BE49-F238E27FC236}">
                  <a16:creationId xmlns:a16="http://schemas.microsoft.com/office/drawing/2014/main" id="{646144D4-896F-7F42-9867-C4F1B40652A6}"/>
                </a:ext>
              </a:extLst>
            </p:cNvPr>
            <p:cNvSpPr txBox="1"/>
            <p:nvPr/>
          </p:nvSpPr>
          <p:spPr>
            <a:xfrm>
              <a:off x="3110040" y="1842051"/>
              <a:ext cx="77387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MT" panose="020B0502020104020203" pitchFamily="34" charset="77"/>
                  <a:ea typeface="Palatino"/>
                  <a:cs typeface="Arial"/>
                  <a:sym typeface="Arial"/>
                </a:rPr>
                <a:t>Type-2</a:t>
              </a:r>
            </a:p>
          </p:txBody>
        </p:sp>
        <p:cxnSp>
          <p:nvCxnSpPr>
            <p:cNvPr id="470" name="Straight Arrow Connector 469">
              <a:extLst>
                <a:ext uri="{FF2B5EF4-FFF2-40B4-BE49-F238E27FC236}">
                  <a16:creationId xmlns:a16="http://schemas.microsoft.com/office/drawing/2014/main" id="{2DB49D4E-EE74-7544-BA11-F3CAB431A914}"/>
                </a:ext>
              </a:extLst>
            </p:cNvPr>
            <p:cNvCxnSpPr>
              <a:cxnSpLocks/>
            </p:cNvCxnSpPr>
            <p:nvPr/>
          </p:nvCxnSpPr>
          <p:spPr>
            <a:xfrm>
              <a:off x="2063579" y="2343932"/>
              <a:ext cx="1118489" cy="0"/>
            </a:xfrm>
            <a:prstGeom prst="straightConnector1">
              <a:avLst/>
            </a:prstGeom>
            <a:noFill/>
            <a:ln w="25400" cap="flat" cmpd="sng" algn="ctr">
              <a:solidFill>
                <a:srgbClr val="0432FF"/>
              </a:solidFill>
              <a:prstDash val="solid"/>
              <a:headEnd type="triangle" w="lg" len="med"/>
              <a:tailEnd type="none"/>
            </a:ln>
            <a:effectLst/>
          </p:spPr>
        </p:cxnSp>
        <p:sp>
          <p:nvSpPr>
            <p:cNvPr id="471" name="TextBox 470">
              <a:extLst>
                <a:ext uri="{FF2B5EF4-FFF2-40B4-BE49-F238E27FC236}">
                  <a16:creationId xmlns:a16="http://schemas.microsoft.com/office/drawing/2014/main" id="{611C1B9E-EE30-684E-BD84-C1A43F611BD3}"/>
                </a:ext>
              </a:extLst>
            </p:cNvPr>
            <p:cNvSpPr txBox="1"/>
            <p:nvPr/>
          </p:nvSpPr>
          <p:spPr>
            <a:xfrm>
              <a:off x="3110568" y="2183893"/>
              <a:ext cx="77387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MT" panose="020B0502020104020203" pitchFamily="34" charset="77"/>
                  <a:ea typeface="Palatino"/>
                  <a:cs typeface="Arial"/>
                  <a:sym typeface="Arial"/>
                </a:rPr>
                <a:t>Type-3</a:t>
              </a:r>
            </a:p>
          </p:txBody>
        </p:sp>
        <p:sp>
          <p:nvSpPr>
            <p:cNvPr id="472" name="TextBox 471">
              <a:extLst>
                <a:ext uri="{FF2B5EF4-FFF2-40B4-BE49-F238E27FC236}">
                  <a16:creationId xmlns:a16="http://schemas.microsoft.com/office/drawing/2014/main" id="{E6842E07-88E6-814B-BC80-568EB5B103A4}"/>
                </a:ext>
              </a:extLst>
            </p:cNvPr>
            <p:cNvSpPr txBox="1"/>
            <p:nvPr/>
          </p:nvSpPr>
          <p:spPr>
            <a:xfrm>
              <a:off x="2929290" y="2477434"/>
              <a:ext cx="105189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MT" panose="020B0502020104020203" pitchFamily="34" charset="77"/>
                  <a:ea typeface="Palatino"/>
                  <a:cs typeface="Arial"/>
                  <a:sym typeface="Arial"/>
                </a:rPr>
                <a:t>Different</a:t>
              </a:r>
            </a:p>
          </p:txBody>
        </p:sp>
        <p:cxnSp>
          <p:nvCxnSpPr>
            <p:cNvPr id="473" name="Straight Arrow Connector 472">
              <a:extLst>
                <a:ext uri="{FF2B5EF4-FFF2-40B4-BE49-F238E27FC236}">
                  <a16:creationId xmlns:a16="http://schemas.microsoft.com/office/drawing/2014/main" id="{229DEC77-8BD3-3342-B43F-DE1C17C72F17}"/>
                </a:ext>
              </a:extLst>
            </p:cNvPr>
            <p:cNvCxnSpPr>
              <a:cxnSpLocks/>
            </p:cNvCxnSpPr>
            <p:nvPr/>
          </p:nvCxnSpPr>
          <p:spPr>
            <a:xfrm flipV="1">
              <a:off x="2287920" y="2658292"/>
              <a:ext cx="697768" cy="1613"/>
            </a:xfrm>
            <a:prstGeom prst="straightConnector1">
              <a:avLst/>
            </a:prstGeom>
            <a:noFill/>
            <a:ln w="25400" cap="flat" cmpd="sng" algn="ctr">
              <a:solidFill>
                <a:srgbClr val="0432FF"/>
              </a:solidFill>
              <a:prstDash val="solid"/>
              <a:headEnd type="triangle" w="lg" len="med"/>
              <a:tailEnd type="none"/>
            </a:ln>
            <a:effectLst/>
          </p:spPr>
        </p:cxnSp>
      </p:grpSp>
    </p:spTree>
    <p:custDataLst>
      <p:tags r:id="rId1"/>
    </p:custDataLst>
    <p:extLst>
      <p:ext uri="{BB962C8B-B14F-4D97-AF65-F5344CB8AC3E}">
        <p14:creationId xmlns:p14="http://schemas.microsoft.com/office/powerpoint/2010/main" val="19228988"/>
      </p:ext>
    </p:extLst>
  </p:cSld>
  <p:clrMapOvr>
    <a:masterClrMapping/>
  </p:clrMapOvr>
  <p:transition spd="med" advTm="3156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dissolve">
                                      <p:cBhvr>
                                        <p:cTn id="7" dur="500"/>
                                        <p:tgtEl>
                                          <p:spTgt spid="262"/>
                                        </p:tgtEl>
                                      </p:cBhvr>
                                    </p:animEffect>
                                  </p:childTnLst>
                                </p:cTn>
                              </p:par>
                              <p:par>
                                <p:cTn id="8" presetID="9" presetClass="entr" presetSubtype="0" fill="hold" nodeType="withEffect">
                                  <p:stCondLst>
                                    <p:cond delay="0"/>
                                  </p:stCondLst>
                                  <p:childTnLst>
                                    <p:set>
                                      <p:cBhvr>
                                        <p:cTn id="9" dur="1" fill="hold">
                                          <p:stCondLst>
                                            <p:cond delay="0"/>
                                          </p:stCondLst>
                                        </p:cTn>
                                        <p:tgtEl>
                                          <p:spTgt spid="273"/>
                                        </p:tgtEl>
                                        <p:attrNameLst>
                                          <p:attrName>style.visibility</p:attrName>
                                        </p:attrNameLst>
                                      </p:cBhvr>
                                      <p:to>
                                        <p:strVal val="visible"/>
                                      </p:to>
                                    </p:set>
                                    <p:animEffect transition="in" filter="dissolve">
                                      <p:cBhvr>
                                        <p:cTn id="10" dur="500"/>
                                        <p:tgtEl>
                                          <p:spTgt spid="27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88"/>
                                        </p:tgtEl>
                                        <p:attrNameLst>
                                          <p:attrName>style.visibility</p:attrName>
                                        </p:attrNameLst>
                                      </p:cBhvr>
                                      <p:to>
                                        <p:strVal val="visible"/>
                                      </p:to>
                                    </p:set>
                                    <p:animEffect transition="in" filter="dissolve">
                                      <p:cBhvr>
                                        <p:cTn id="13" dur="500"/>
                                        <p:tgtEl>
                                          <p:spTgt spid="288"/>
                                        </p:tgtEl>
                                      </p:cBhvr>
                                    </p:animEffect>
                                  </p:childTnLst>
                                </p:cTn>
                              </p:par>
                              <p:par>
                                <p:cTn id="14" presetID="9"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02"/>
                                        </p:tgtEl>
                                        <p:attrNameLst>
                                          <p:attrName>style.visibility</p:attrName>
                                        </p:attrNameLst>
                                      </p:cBhvr>
                                      <p:to>
                                        <p:strVal val="visible"/>
                                      </p:to>
                                    </p:set>
                                    <p:animEffect transition="in" filter="dissolve">
                                      <p:cBhvr>
                                        <p:cTn id="19" dur="500"/>
                                        <p:tgtEl>
                                          <p:spTgt spid="30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03"/>
                                        </p:tgtEl>
                                        <p:attrNameLst>
                                          <p:attrName>style.visibility</p:attrName>
                                        </p:attrNameLst>
                                      </p:cBhvr>
                                      <p:to>
                                        <p:strVal val="visible"/>
                                      </p:to>
                                    </p:set>
                                    <p:animEffect transition="in" filter="dissolve">
                                      <p:cBhvr>
                                        <p:cTn id="22" dur="500"/>
                                        <p:tgtEl>
                                          <p:spTgt spid="30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dissolve">
                                      <p:cBhvr>
                                        <p:cTn id="27" dur="500"/>
                                        <p:tgtEl>
                                          <p:spTgt spid="99"/>
                                        </p:tgtEl>
                                      </p:cBhvr>
                                    </p:animEffect>
                                  </p:childTnLst>
                                </p:cTn>
                              </p:par>
                              <p:par>
                                <p:cTn id="28" presetID="9" presetClass="entr" presetSubtype="0" fill="hold" nodeType="withEffect">
                                  <p:stCondLst>
                                    <p:cond delay="0"/>
                                  </p:stCondLst>
                                  <p:childTnLst>
                                    <p:set>
                                      <p:cBhvr>
                                        <p:cTn id="29" dur="1" fill="hold">
                                          <p:stCondLst>
                                            <p:cond delay="0"/>
                                          </p:stCondLst>
                                        </p:cTn>
                                        <p:tgtEl>
                                          <p:spTgt spid="108"/>
                                        </p:tgtEl>
                                        <p:attrNameLst>
                                          <p:attrName>style.visibility</p:attrName>
                                        </p:attrNameLst>
                                      </p:cBhvr>
                                      <p:to>
                                        <p:strVal val="visible"/>
                                      </p:to>
                                    </p:set>
                                    <p:animEffect transition="in" filter="dissolve">
                                      <p:cBhvr>
                                        <p:cTn id="30" dur="500"/>
                                        <p:tgtEl>
                                          <p:spTgt spid="108"/>
                                        </p:tgtEl>
                                      </p:cBhvr>
                                    </p:animEffect>
                                  </p:childTnLst>
                                </p:cTn>
                              </p:par>
                              <p:par>
                                <p:cTn id="31" presetID="9" presetClass="entr" presetSubtype="0" fill="hold" nodeType="withEffect">
                                  <p:stCondLst>
                                    <p:cond delay="0"/>
                                  </p:stCondLst>
                                  <p:childTnLst>
                                    <p:set>
                                      <p:cBhvr>
                                        <p:cTn id="32" dur="1" fill="hold">
                                          <p:stCondLst>
                                            <p:cond delay="0"/>
                                          </p:stCondLst>
                                        </p:cTn>
                                        <p:tgtEl>
                                          <p:spTgt spid="161"/>
                                        </p:tgtEl>
                                        <p:attrNameLst>
                                          <p:attrName>style.visibility</p:attrName>
                                        </p:attrNameLst>
                                      </p:cBhvr>
                                      <p:to>
                                        <p:strVal val="visible"/>
                                      </p:to>
                                    </p:set>
                                    <p:animEffect transition="in" filter="dissolve">
                                      <p:cBhvr>
                                        <p:cTn id="33" dur="500"/>
                                        <p:tgtEl>
                                          <p:spTgt spid="16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97"/>
                                        </p:tgtEl>
                                        <p:attrNameLst>
                                          <p:attrName>style.visibility</p:attrName>
                                        </p:attrNameLst>
                                      </p:cBhvr>
                                      <p:to>
                                        <p:strVal val="visible"/>
                                      </p:to>
                                    </p:set>
                                    <p:animEffect transition="in" filter="dissolve">
                                      <p:cBhvr>
                                        <p:cTn id="36" dur="500"/>
                                        <p:tgtEl>
                                          <p:spTgt spid="97"/>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dissolve">
                                      <p:cBhvr>
                                        <p:cTn id="40" dur="500"/>
                                        <p:tgtEl>
                                          <p:spTgt spid="11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04"/>
                                        </p:tgtEl>
                                        <p:attrNameLst>
                                          <p:attrName>style.visibility</p:attrName>
                                        </p:attrNameLst>
                                      </p:cBhvr>
                                      <p:to>
                                        <p:strVal val="visible"/>
                                      </p:to>
                                    </p:set>
                                    <p:animEffect transition="in" filter="dissolve">
                                      <p:cBhvr>
                                        <p:cTn id="43" dur="500"/>
                                        <p:tgtEl>
                                          <p:spTgt spid="104"/>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dissolve">
                                      <p:cBhvr>
                                        <p:cTn id="46" dur="500"/>
                                        <p:tgtEl>
                                          <p:spTgt spid="105"/>
                                        </p:tgtEl>
                                      </p:cBhvr>
                                    </p:animEffect>
                                  </p:childTnLst>
                                </p:cTn>
                              </p:par>
                              <p:par>
                                <p:cTn id="47" presetID="9" presetClass="entr" presetSubtype="0" fill="hold" nodeType="withEffect">
                                  <p:stCondLst>
                                    <p:cond delay="0"/>
                                  </p:stCondLst>
                                  <p:childTnLst>
                                    <p:set>
                                      <p:cBhvr>
                                        <p:cTn id="48" dur="1" fill="hold">
                                          <p:stCondLst>
                                            <p:cond delay="0"/>
                                          </p:stCondLst>
                                        </p:cTn>
                                        <p:tgtEl>
                                          <p:spTgt spid="112"/>
                                        </p:tgtEl>
                                        <p:attrNameLst>
                                          <p:attrName>style.visibility</p:attrName>
                                        </p:attrNameLst>
                                      </p:cBhvr>
                                      <p:to>
                                        <p:strVal val="visible"/>
                                      </p:to>
                                    </p:set>
                                    <p:animEffect transition="in" filter="dissolve">
                                      <p:cBhvr>
                                        <p:cTn id="49" dur="500"/>
                                        <p:tgtEl>
                                          <p:spTgt spid="11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dissolve">
                                      <p:cBhvr>
                                        <p:cTn id="52" dur="500"/>
                                        <p:tgtEl>
                                          <p:spTgt spid="110"/>
                                        </p:tgtEl>
                                      </p:cBhvr>
                                    </p:animEffect>
                                  </p:childTnLst>
                                </p:cTn>
                              </p:par>
                              <p:par>
                                <p:cTn id="53" presetID="9" presetClass="entr" presetSubtype="0" fill="hold" nodeType="withEffect">
                                  <p:stCondLst>
                                    <p:cond delay="0"/>
                                  </p:stCondLst>
                                  <p:childTnLst>
                                    <p:set>
                                      <p:cBhvr>
                                        <p:cTn id="54" dur="1" fill="hold">
                                          <p:stCondLst>
                                            <p:cond delay="0"/>
                                          </p:stCondLst>
                                        </p:cTn>
                                        <p:tgtEl>
                                          <p:spTgt spid="109"/>
                                        </p:tgtEl>
                                        <p:attrNameLst>
                                          <p:attrName>style.visibility</p:attrName>
                                        </p:attrNameLst>
                                      </p:cBhvr>
                                      <p:to>
                                        <p:strVal val="visible"/>
                                      </p:to>
                                    </p:set>
                                    <p:animEffect transition="in" filter="dissolve">
                                      <p:cBhvr>
                                        <p:cTn id="55" dur="500"/>
                                        <p:tgtEl>
                                          <p:spTgt spid="10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83"/>
                                        </p:tgtEl>
                                        <p:attrNameLst>
                                          <p:attrName>style.visibility</p:attrName>
                                        </p:attrNameLst>
                                      </p:cBhvr>
                                      <p:to>
                                        <p:strVal val="visible"/>
                                      </p:to>
                                    </p:set>
                                    <p:animEffect transition="in" filter="dissolve">
                                      <p:cBhvr>
                                        <p:cTn id="58" dur="500"/>
                                        <p:tgtEl>
                                          <p:spTgt spid="183"/>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98"/>
                                        </p:tgtEl>
                                        <p:attrNameLst>
                                          <p:attrName>style.visibility</p:attrName>
                                        </p:attrNameLst>
                                      </p:cBhvr>
                                      <p:to>
                                        <p:strVal val="visible"/>
                                      </p:to>
                                    </p:set>
                                    <p:animEffect transition="in" filter="dissolve">
                                      <p:cBhvr>
                                        <p:cTn id="63" dur="500"/>
                                        <p:tgtEl>
                                          <p:spTgt spid="98"/>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00"/>
                                        </p:tgtEl>
                                        <p:attrNameLst>
                                          <p:attrName>style.visibility</p:attrName>
                                        </p:attrNameLst>
                                      </p:cBhvr>
                                      <p:to>
                                        <p:strVal val="visible"/>
                                      </p:to>
                                    </p:set>
                                    <p:animEffect transition="in" filter="dissolve">
                                      <p:cBhvr>
                                        <p:cTn id="66" dur="500"/>
                                        <p:tgtEl>
                                          <p:spTgt spid="10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01"/>
                                        </p:tgtEl>
                                        <p:attrNameLst>
                                          <p:attrName>style.visibility</p:attrName>
                                        </p:attrNameLst>
                                      </p:cBhvr>
                                      <p:to>
                                        <p:strVal val="visible"/>
                                      </p:to>
                                    </p:set>
                                    <p:animEffect transition="in" filter="dissolve">
                                      <p:cBhvr>
                                        <p:cTn id="69" dur="500"/>
                                        <p:tgtEl>
                                          <p:spTgt spid="101"/>
                                        </p:tgtEl>
                                      </p:cBhvr>
                                    </p:animEffect>
                                  </p:childTnLst>
                                </p:cTn>
                              </p:par>
                              <p:par>
                                <p:cTn id="70" presetID="9" presetClass="entr" presetSubtype="0" fill="hold" nodeType="withEffect">
                                  <p:stCondLst>
                                    <p:cond delay="0"/>
                                  </p:stCondLst>
                                  <p:childTnLst>
                                    <p:set>
                                      <p:cBhvr>
                                        <p:cTn id="71" dur="1" fill="hold">
                                          <p:stCondLst>
                                            <p:cond delay="0"/>
                                          </p:stCondLst>
                                        </p:cTn>
                                        <p:tgtEl>
                                          <p:spTgt spid="102"/>
                                        </p:tgtEl>
                                        <p:attrNameLst>
                                          <p:attrName>style.visibility</p:attrName>
                                        </p:attrNameLst>
                                      </p:cBhvr>
                                      <p:to>
                                        <p:strVal val="visible"/>
                                      </p:to>
                                    </p:set>
                                    <p:animEffect transition="in" filter="dissolve">
                                      <p:cBhvr>
                                        <p:cTn id="72" dur="500"/>
                                        <p:tgtEl>
                                          <p:spTgt spid="102"/>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06"/>
                                        </p:tgtEl>
                                        <p:attrNameLst>
                                          <p:attrName>style.visibility</p:attrName>
                                        </p:attrNameLst>
                                      </p:cBhvr>
                                      <p:to>
                                        <p:strVal val="visible"/>
                                      </p:to>
                                    </p:set>
                                    <p:animEffect transition="in" filter="dissolve">
                                      <p:cBhvr>
                                        <p:cTn id="75" dur="500"/>
                                        <p:tgtEl>
                                          <p:spTgt spid="106"/>
                                        </p:tgtEl>
                                      </p:cBhvr>
                                    </p:animEffect>
                                  </p:childTnLst>
                                </p:cTn>
                              </p:par>
                              <p:par>
                                <p:cTn id="76" presetID="9" presetClass="entr" presetSubtype="0" fill="hold" nodeType="withEffect">
                                  <p:stCondLst>
                                    <p:cond delay="0"/>
                                  </p:stCondLst>
                                  <p:childTnLst>
                                    <p:set>
                                      <p:cBhvr>
                                        <p:cTn id="77" dur="1" fill="hold">
                                          <p:stCondLst>
                                            <p:cond delay="0"/>
                                          </p:stCondLst>
                                        </p:cTn>
                                        <p:tgtEl>
                                          <p:spTgt spid="107"/>
                                        </p:tgtEl>
                                        <p:attrNameLst>
                                          <p:attrName>style.visibility</p:attrName>
                                        </p:attrNameLst>
                                      </p:cBhvr>
                                      <p:to>
                                        <p:strVal val="visible"/>
                                      </p:to>
                                    </p:set>
                                    <p:animEffect transition="in" filter="dissolve">
                                      <p:cBhvr>
                                        <p:cTn id="78" dur="500"/>
                                        <p:tgtEl>
                                          <p:spTgt spid="107"/>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116"/>
                                        </p:tgtEl>
                                        <p:attrNameLst>
                                          <p:attrName>style.visibility</p:attrName>
                                        </p:attrNameLst>
                                      </p:cBhvr>
                                      <p:to>
                                        <p:strVal val="visible"/>
                                      </p:to>
                                    </p:set>
                                    <p:animEffect transition="in" filter="dissolve">
                                      <p:cBhvr>
                                        <p:cTn id="81" dur="500"/>
                                        <p:tgtEl>
                                          <p:spTgt spid="116"/>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113"/>
                                        </p:tgtEl>
                                        <p:attrNameLst>
                                          <p:attrName>style.visibility</p:attrName>
                                        </p:attrNameLst>
                                      </p:cBhvr>
                                      <p:to>
                                        <p:strVal val="visible"/>
                                      </p:to>
                                    </p:set>
                                    <p:animEffect transition="in" filter="dissolve">
                                      <p:cBhvr>
                                        <p:cTn id="86" dur="500"/>
                                        <p:tgtEl>
                                          <p:spTgt spid="113"/>
                                        </p:tgtEl>
                                      </p:cBhvr>
                                    </p:animEffect>
                                  </p:childTnLst>
                                </p:cTn>
                              </p:par>
                              <p:par>
                                <p:cTn id="87" presetID="9" presetClass="entr" presetSubtype="0" fill="hold"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dissolve">
                                      <p:cBhvr>
                                        <p:cTn id="89" dur="500"/>
                                        <p:tgtEl>
                                          <p:spTgt spid="114"/>
                                        </p:tgtEl>
                                      </p:cBhvr>
                                    </p:animEffect>
                                  </p:childTnLst>
                                </p:cTn>
                              </p:par>
                              <p:par>
                                <p:cTn id="90" presetID="9" presetClass="entr" presetSubtype="0" fill="hold" nodeType="withEffect">
                                  <p:stCondLst>
                                    <p:cond delay="0"/>
                                  </p:stCondLst>
                                  <p:childTnLst>
                                    <p:set>
                                      <p:cBhvr>
                                        <p:cTn id="91" dur="1" fill="hold">
                                          <p:stCondLst>
                                            <p:cond delay="0"/>
                                          </p:stCondLst>
                                        </p:cTn>
                                        <p:tgtEl>
                                          <p:spTgt spid="115"/>
                                        </p:tgtEl>
                                        <p:attrNameLst>
                                          <p:attrName>style.visibility</p:attrName>
                                        </p:attrNameLst>
                                      </p:cBhvr>
                                      <p:to>
                                        <p:strVal val="visible"/>
                                      </p:to>
                                    </p:set>
                                    <p:animEffect transition="in" filter="dissolve">
                                      <p:cBhvr>
                                        <p:cTn id="92" dur="500"/>
                                        <p:tgtEl>
                                          <p:spTgt spid="115"/>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nodeType="clickEffect">
                                  <p:stCondLst>
                                    <p:cond delay="0"/>
                                  </p:stCondLst>
                                  <p:childTnLst>
                                    <p:set>
                                      <p:cBhvr>
                                        <p:cTn id="96" dur="1" fill="hold">
                                          <p:stCondLst>
                                            <p:cond delay="0"/>
                                          </p:stCondLst>
                                        </p:cTn>
                                        <p:tgtEl>
                                          <p:spTgt spid="432"/>
                                        </p:tgtEl>
                                        <p:attrNameLst>
                                          <p:attrName>style.visibility</p:attrName>
                                        </p:attrNameLst>
                                      </p:cBhvr>
                                      <p:to>
                                        <p:strVal val="visible"/>
                                      </p:to>
                                    </p:set>
                                    <p:animEffect transition="in" filter="dissolve">
                                      <p:cBhvr>
                                        <p:cTn id="97" dur="5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100" grpId="0" animBg="1"/>
      <p:bldP spid="101" grpId="0" animBg="1"/>
      <p:bldP spid="104" grpId="0"/>
      <p:bldP spid="105" grpId="0"/>
      <p:bldP spid="106" grpId="0" animBg="1"/>
      <p:bldP spid="110" grpId="0"/>
      <p:bldP spid="116" grpId="0"/>
      <p:bldP spid="183" grpId="0"/>
      <p:bldP spid="288" grpId="0"/>
      <p:bldP spid="302" grpId="0"/>
      <p:bldP spid="30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A1FB-F096-E245-9530-830822E6551B}"/>
              </a:ext>
            </a:extLst>
          </p:cNvPr>
          <p:cNvSpPr>
            <a:spLocks noGrp="1"/>
          </p:cNvSpPr>
          <p:nvPr>
            <p:ph type="title"/>
          </p:nvPr>
        </p:nvSpPr>
        <p:spPr/>
        <p:txBody>
          <a:bodyPr>
            <a:normAutofit/>
          </a:bodyPr>
          <a:lstStyle/>
          <a:p>
            <a:r>
              <a:rPr lang="en-US" sz="4400" dirty="0"/>
              <a:t>Why is a Vulnerability Dangerous?</a:t>
            </a:r>
          </a:p>
        </p:txBody>
      </p:sp>
      <p:sp>
        <p:nvSpPr>
          <p:cNvPr id="4" name="Slide Number Placeholder 3">
            <a:extLst>
              <a:ext uri="{FF2B5EF4-FFF2-40B4-BE49-F238E27FC236}">
                <a16:creationId xmlns:a16="http://schemas.microsoft.com/office/drawing/2014/main" id="{6A6FE924-0A5F-D848-87A8-64ECBB0FDC87}"/>
              </a:ext>
            </a:extLst>
          </p:cNvPr>
          <p:cNvSpPr>
            <a:spLocks noGrp="1"/>
          </p:cNvSpPr>
          <p:nvPr>
            <p:ph type="sldNum" sz="quarter" idx="2"/>
          </p:nvPr>
        </p:nvSpPr>
        <p:spPr/>
        <p:txBody>
          <a:bodyPr/>
          <a:lstStyle/>
          <a:p>
            <a:fld id="{86CB4B4D-7CA3-9044-876B-883B54F8677D}" type="slidenum">
              <a:rPr lang="en-US" smtClean="0"/>
              <a:pPr/>
              <a:t>3</a:t>
            </a:fld>
            <a:endParaRPr lang="en-US" dirty="0"/>
          </a:p>
        </p:txBody>
      </p:sp>
      <p:sp>
        <p:nvSpPr>
          <p:cNvPr id="13" name="Google Shape;505;p36">
            <a:extLst>
              <a:ext uri="{FF2B5EF4-FFF2-40B4-BE49-F238E27FC236}">
                <a16:creationId xmlns:a16="http://schemas.microsoft.com/office/drawing/2014/main" id="{B9CA38A1-50A0-5B46-BD86-5D3DFB61678C}"/>
              </a:ext>
            </a:extLst>
          </p:cNvPr>
          <p:cNvSpPr txBox="1">
            <a:spLocks noGrp="1"/>
          </p:cNvSpPr>
          <p:nvPr>
            <p:ph type="body" idx="1"/>
          </p:nvPr>
        </p:nvSpPr>
        <p:spPr>
          <a:xfrm>
            <a:off x="620309" y="1292288"/>
            <a:ext cx="11095442" cy="3007479"/>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Font typeface="Nunito"/>
              <a:buChar char="●"/>
            </a:pPr>
            <a:r>
              <a:rPr lang="en" dirty="0">
                <a:solidFill>
                  <a:schemeClr val="tx2">
                    <a:lumMod val="75000"/>
                  </a:schemeClr>
                </a:solidFill>
                <a:latin typeface="Gill Sans MT" panose="020B0502020104020203" pitchFamily="34" charset="77"/>
                <a:ea typeface="Nunito"/>
                <a:cs typeface="Nunito"/>
                <a:sym typeface="Nunito"/>
              </a:rPr>
              <a:t>A vulnerability can lead to various </a:t>
            </a:r>
            <a:r>
              <a:rPr lang="en" sz="2400" dirty="0">
                <a:solidFill>
                  <a:schemeClr val="tx2">
                    <a:lumMod val="75000"/>
                  </a:schemeClr>
                </a:solidFill>
                <a:latin typeface="Gill Sans MT" panose="020B0502020104020203" pitchFamily="34" charset="77"/>
                <a:ea typeface="Nunito"/>
                <a:cs typeface="Nunito"/>
                <a:sym typeface="Nunito"/>
              </a:rPr>
              <a:t>unauthorized activities:</a:t>
            </a:r>
          </a:p>
          <a:p>
            <a:pPr marL="762000" lvl="1" indent="-342900">
              <a:spcBef>
                <a:spcPts val="0"/>
              </a:spcBef>
              <a:buClr>
                <a:srgbClr val="000000"/>
              </a:buClr>
              <a:buSzPts val="1800"/>
              <a:buFont typeface="Nunito"/>
              <a:buChar char="●"/>
            </a:pPr>
            <a:r>
              <a:rPr lang="en-US" dirty="0"/>
              <a:t>Data leakage</a:t>
            </a:r>
          </a:p>
          <a:p>
            <a:pPr marL="762000" lvl="1" indent="-342900">
              <a:spcBef>
                <a:spcPts val="0"/>
              </a:spcBef>
              <a:buClr>
                <a:srgbClr val="000000"/>
              </a:buClr>
              <a:buSzPts val="1800"/>
              <a:buFont typeface="Nunito"/>
              <a:buChar char="●"/>
            </a:pPr>
            <a:r>
              <a:rPr lang="en-US" dirty="0"/>
              <a:t>Identify theft</a:t>
            </a:r>
          </a:p>
          <a:p>
            <a:pPr marL="762000" lvl="1" indent="-342900">
              <a:spcBef>
                <a:spcPts val="0"/>
              </a:spcBef>
              <a:buClr>
                <a:srgbClr val="000000"/>
              </a:buClr>
              <a:buSzPts val="1800"/>
              <a:buFont typeface="Nunito"/>
              <a:buChar char="●"/>
            </a:pPr>
            <a:r>
              <a:rPr lang="en-US" dirty="0"/>
              <a:t>Malware installation</a:t>
            </a:r>
          </a:p>
          <a:p>
            <a:pPr marL="762000" lvl="1" indent="-342900">
              <a:spcBef>
                <a:spcPts val="0"/>
              </a:spcBef>
              <a:buClr>
                <a:srgbClr val="000000"/>
              </a:buClr>
              <a:buSzPts val="1800"/>
              <a:buFont typeface="Nunito"/>
              <a:buChar char="●"/>
            </a:pPr>
            <a:r>
              <a:rPr lang="en-US" dirty="0">
                <a:solidFill>
                  <a:schemeClr val="tx2">
                    <a:lumMod val="75000"/>
                  </a:schemeClr>
                </a:solidFill>
                <a:latin typeface="Gill Sans MT" panose="020B0502020104020203" pitchFamily="34" charset="77"/>
                <a:ea typeface="Nunito"/>
                <a:cs typeface="Nunito"/>
                <a:sym typeface="Nunito"/>
              </a:rPr>
              <a:t>…</a:t>
            </a:r>
            <a:endParaRPr lang="en" dirty="0">
              <a:solidFill>
                <a:schemeClr val="tx2">
                  <a:lumMod val="75000"/>
                </a:schemeClr>
              </a:solidFill>
              <a:latin typeface="Gill Sans MT" panose="020B0502020104020203" pitchFamily="34" charset="77"/>
              <a:ea typeface="Nunito"/>
              <a:cs typeface="Nunito"/>
              <a:sym typeface="Nunito"/>
            </a:endParaRPr>
          </a:p>
          <a:p>
            <a:pPr marL="457200" lvl="0" indent="-342900" algn="l" rtl="0">
              <a:lnSpc>
                <a:spcPct val="100000"/>
              </a:lnSpc>
              <a:spcBef>
                <a:spcPts val="0"/>
              </a:spcBef>
              <a:spcAft>
                <a:spcPts val="0"/>
              </a:spcAft>
              <a:buClr>
                <a:srgbClr val="000000"/>
              </a:buClr>
              <a:buSzPts val="1800"/>
              <a:buFont typeface="Nunito"/>
              <a:buChar char="●"/>
            </a:pPr>
            <a:endParaRPr lang="en-US" dirty="0">
              <a:solidFill>
                <a:schemeClr val="tx2">
                  <a:lumMod val="75000"/>
                </a:schemeClr>
              </a:solidFill>
              <a:latin typeface="Gill Sans MT" panose="020B0502020104020203" pitchFamily="34" charset="77"/>
              <a:ea typeface="Nunito"/>
              <a:cs typeface="Nunito"/>
              <a:sym typeface="Nunito"/>
            </a:endParaRPr>
          </a:p>
          <a:p>
            <a:pPr marL="457200" indent="-342900" hangingPunct="1">
              <a:spcBef>
                <a:spcPts val="0"/>
              </a:spcBef>
              <a:buClr>
                <a:srgbClr val="000000"/>
              </a:buClr>
              <a:buSzPts val="1800"/>
              <a:buFont typeface="Nunito"/>
              <a:buChar char="●"/>
            </a:pPr>
            <a:r>
              <a:rPr lang="en-US" sz="2400" dirty="0">
                <a:latin typeface="Gill Sans MT" panose="020B0502020104020203" pitchFamily="34" charset="77"/>
              </a:rPr>
              <a:t>R</a:t>
            </a:r>
            <a:r>
              <a:rPr lang="en-US" sz="2400" dirty="0">
                <a:latin typeface="Gill Sans MT" panose="020B0502020104020203" pitchFamily="34" charset="77"/>
                <a:ea typeface="Nunito"/>
                <a:cs typeface="Nunito"/>
                <a:sym typeface="Nunito"/>
              </a:rPr>
              <a:t>eal-world</a:t>
            </a:r>
            <a:r>
              <a:rPr lang="en-US" sz="2400" dirty="0">
                <a:latin typeface="Gill Sans MT" panose="020B0502020104020203" pitchFamily="34" charset="77"/>
              </a:rPr>
              <a:t> impact</a:t>
            </a:r>
            <a:endParaRPr lang="en-US" sz="2400" dirty="0">
              <a:latin typeface="Gill Sans MT" panose="020B0502020104020203" pitchFamily="34" charset="77"/>
              <a:ea typeface="Nunito"/>
              <a:cs typeface="Nunito"/>
              <a:sym typeface="Nunito"/>
            </a:endParaRPr>
          </a:p>
          <a:p>
            <a:pPr marL="914400" lvl="1" indent="-317500" hangingPunct="1">
              <a:spcBef>
                <a:spcPts val="0"/>
              </a:spcBef>
              <a:buClr>
                <a:srgbClr val="000000"/>
              </a:buClr>
              <a:buSzPts val="1400"/>
              <a:buFont typeface="Nunito"/>
              <a:buChar char="○"/>
            </a:pPr>
            <a:r>
              <a:rPr lang="en-US" sz="2000" i="1" dirty="0">
                <a:solidFill>
                  <a:srgbClr val="FF0000"/>
                </a:solidFill>
                <a:latin typeface="Gill Sans MT" panose="020B0502020104020203" pitchFamily="34" charset="77"/>
                <a:ea typeface="Nunito"/>
                <a:cs typeface="Nunito"/>
                <a:sym typeface="Nunito"/>
              </a:rPr>
              <a:t>WannaCry</a:t>
            </a:r>
            <a:r>
              <a:rPr lang="en-US" sz="2000" dirty="0">
                <a:latin typeface="Gill Sans MT" panose="020B0502020104020203" pitchFamily="34" charset="77"/>
                <a:ea typeface="Nunito"/>
                <a:cs typeface="Nunito"/>
                <a:sym typeface="Nunito"/>
              </a:rPr>
              <a:t> ransomware infects 200,000 computers across 150 countries.</a:t>
            </a:r>
          </a:p>
          <a:p>
            <a:pPr marL="914400" lvl="1" indent="-317500" hangingPunct="1">
              <a:spcBef>
                <a:spcPts val="0"/>
              </a:spcBef>
              <a:buClr>
                <a:srgbClr val="000000"/>
              </a:buClr>
              <a:buSzPts val="1400"/>
              <a:buFont typeface="Nunito"/>
              <a:buChar char="○"/>
            </a:pPr>
            <a:r>
              <a:rPr lang="en-US" sz="2000" dirty="0">
                <a:latin typeface="Gill Sans MT" panose="020B0502020104020203" pitchFamily="34" charset="77"/>
              </a:rPr>
              <a:t>E</a:t>
            </a:r>
            <a:r>
              <a:rPr lang="en-US" sz="2000" dirty="0">
                <a:latin typeface="Gill Sans MT" panose="020B0502020104020203" pitchFamily="34" charset="77"/>
                <a:ea typeface="Nunito"/>
                <a:cs typeface="Nunito"/>
                <a:sym typeface="Nunito"/>
              </a:rPr>
              <a:t>xploits CVE-2017-0144 vulnerability in Windows’ Sever Message Block protocol.</a:t>
            </a:r>
          </a:p>
        </p:txBody>
      </p:sp>
      <p:sp>
        <p:nvSpPr>
          <p:cNvPr id="10" name="TextBox 9">
            <a:extLst>
              <a:ext uri="{FF2B5EF4-FFF2-40B4-BE49-F238E27FC236}">
                <a16:creationId xmlns:a16="http://schemas.microsoft.com/office/drawing/2014/main" id="{29151A72-E4E8-BF4D-BC78-0D9EBB29FC0D}"/>
              </a:ext>
            </a:extLst>
          </p:cNvPr>
          <p:cNvSpPr txBox="1"/>
          <p:nvPr/>
        </p:nvSpPr>
        <p:spPr>
          <a:xfrm>
            <a:off x="1875359" y="5083200"/>
            <a:ext cx="180720" cy="42732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WenQuanYi Micro Hei" pitchFamily="2"/>
              <a:cs typeface="Lohit Devanagari" pitchFamily="2"/>
            </a:endParaRPr>
          </a:p>
        </p:txBody>
      </p:sp>
      <p:sp>
        <p:nvSpPr>
          <p:cNvPr id="12" name="Straight Connector 11">
            <a:extLst>
              <a:ext uri="{FF2B5EF4-FFF2-40B4-BE49-F238E27FC236}">
                <a16:creationId xmlns:a16="http://schemas.microsoft.com/office/drawing/2014/main" id="{EF9C9087-BE5F-4B44-8806-BA01A31C392A}"/>
              </a:ext>
            </a:extLst>
          </p:cNvPr>
          <p:cNvSpPr/>
          <p:nvPr/>
        </p:nvSpPr>
        <p:spPr>
          <a:xfrm flipH="1">
            <a:off x="4904110" y="6012585"/>
            <a:ext cx="1463040" cy="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WenQuanYi Micro Hei" pitchFamily="2"/>
              <a:cs typeface="Lohit Devanagari" pitchFamily="2"/>
            </a:endParaRPr>
          </a:p>
        </p:txBody>
      </p:sp>
      <p:pic>
        <p:nvPicPr>
          <p:cNvPr id="16" name="Picture 15">
            <a:extLst>
              <a:ext uri="{FF2B5EF4-FFF2-40B4-BE49-F238E27FC236}">
                <a16:creationId xmlns:a16="http://schemas.microsoft.com/office/drawing/2014/main" id="{95689940-B744-D84C-A78B-8331826ADAD1}"/>
              </a:ext>
            </a:extLst>
          </p:cNvPr>
          <p:cNvPicPr>
            <a:picLocks noChangeAspect="1"/>
          </p:cNvPicPr>
          <p:nvPr/>
        </p:nvPicPr>
        <p:blipFill>
          <a:blip r:embed="rId4">
            <a:lum/>
            <a:alphaModFix/>
          </a:blip>
          <a:srcRect/>
          <a:stretch>
            <a:fillRect/>
          </a:stretch>
        </p:blipFill>
        <p:spPr>
          <a:xfrm>
            <a:off x="3019312" y="5109525"/>
            <a:ext cx="1346760" cy="1164240"/>
          </a:xfrm>
          <a:prstGeom prst="rect">
            <a:avLst/>
          </a:prstGeom>
          <a:noFill/>
          <a:ln>
            <a:noFill/>
          </a:ln>
        </p:spPr>
      </p:pic>
      <p:pic>
        <p:nvPicPr>
          <p:cNvPr id="19" name="Picture 18">
            <a:extLst>
              <a:ext uri="{FF2B5EF4-FFF2-40B4-BE49-F238E27FC236}">
                <a16:creationId xmlns:a16="http://schemas.microsoft.com/office/drawing/2014/main" id="{B52F2D74-C408-E74A-B739-8CE862FEA944}"/>
              </a:ext>
            </a:extLst>
          </p:cNvPr>
          <p:cNvPicPr>
            <a:picLocks noChangeAspect="1"/>
          </p:cNvPicPr>
          <p:nvPr/>
        </p:nvPicPr>
        <p:blipFill>
          <a:blip r:embed="rId5">
            <a:lum/>
            <a:alphaModFix/>
          </a:blip>
          <a:srcRect/>
          <a:stretch>
            <a:fillRect/>
          </a:stretch>
        </p:blipFill>
        <p:spPr>
          <a:xfrm>
            <a:off x="5283550" y="5389065"/>
            <a:ext cx="681840" cy="605160"/>
          </a:xfrm>
          <a:prstGeom prst="rect">
            <a:avLst/>
          </a:prstGeom>
          <a:noFill/>
          <a:ln>
            <a:noFill/>
          </a:ln>
        </p:spPr>
      </p:pic>
      <p:sp>
        <p:nvSpPr>
          <p:cNvPr id="20" name="TextBox 19">
            <a:extLst>
              <a:ext uri="{FF2B5EF4-FFF2-40B4-BE49-F238E27FC236}">
                <a16:creationId xmlns:a16="http://schemas.microsoft.com/office/drawing/2014/main" id="{7791535B-E65E-934D-B7DD-C3324BF9B87F}"/>
              </a:ext>
            </a:extLst>
          </p:cNvPr>
          <p:cNvSpPr txBox="1"/>
          <p:nvPr/>
        </p:nvSpPr>
        <p:spPr>
          <a:xfrm>
            <a:off x="4855169" y="5013565"/>
            <a:ext cx="1582782" cy="358516"/>
          </a:xfrm>
          <a:prstGeom prst="rect">
            <a:avLst/>
          </a:prstGeom>
          <a:noFill/>
          <a:ln>
            <a:noFill/>
            <a:tailEnd type="arrow"/>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800" kern="1200" dirty="0">
                <a:latin typeface="Gill Sans MT" panose="020B0502020104020203" pitchFamily="34" charset="77"/>
                <a:ea typeface="WenQuanYi Micro Hei" pitchFamily="2"/>
                <a:cs typeface="Lohit Devanagari" pitchFamily="2"/>
              </a:rPr>
              <a:t>M</a:t>
            </a:r>
            <a:r>
              <a:rPr lang="en-US" sz="1800" b="0" i="0" u="none" strike="noStrike" kern="1200" cap="none" dirty="0">
                <a:ln>
                  <a:noFill/>
                </a:ln>
                <a:latin typeface="Gill Sans MT" panose="020B0502020104020203" pitchFamily="34" charset="77"/>
                <a:ea typeface="WenQuanYi Micro Hei" pitchFamily="2"/>
                <a:cs typeface="Lohit Devanagari" pitchFamily="2"/>
              </a:rPr>
              <a:t>alicious input</a:t>
            </a:r>
          </a:p>
        </p:txBody>
      </p:sp>
      <p:sp>
        <p:nvSpPr>
          <p:cNvPr id="21" name="TextBox 20">
            <a:extLst>
              <a:ext uri="{FF2B5EF4-FFF2-40B4-BE49-F238E27FC236}">
                <a16:creationId xmlns:a16="http://schemas.microsoft.com/office/drawing/2014/main" id="{24BAFC04-133B-EB4C-9457-E9578BCA76D2}"/>
              </a:ext>
            </a:extLst>
          </p:cNvPr>
          <p:cNvSpPr txBox="1"/>
          <p:nvPr/>
        </p:nvSpPr>
        <p:spPr>
          <a:xfrm>
            <a:off x="7056126" y="6365234"/>
            <a:ext cx="959022" cy="372687"/>
          </a:xfrm>
          <a:prstGeom prst="rect">
            <a:avLst/>
          </a:prstGeom>
          <a:noFill/>
          <a:ln>
            <a:noFill/>
            <a:tailEnd type="arrow"/>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800" kern="1200" dirty="0">
                <a:latin typeface="Carlito" pitchFamily="34"/>
                <a:ea typeface="WenQuanYi Micro Hei" pitchFamily="2"/>
                <a:cs typeface="Lohit Devanagari" pitchFamily="2"/>
              </a:rPr>
              <a:t>A</a:t>
            </a:r>
            <a:r>
              <a:rPr lang="en-US" sz="1800" b="0" i="0" u="none" strike="noStrike" kern="1200" cap="none" dirty="0">
                <a:ln>
                  <a:noFill/>
                </a:ln>
                <a:latin typeface="Carlito" pitchFamily="34"/>
                <a:ea typeface="WenQuanYi Micro Hei" pitchFamily="2"/>
                <a:cs typeface="Lohit Devanagari" pitchFamily="2"/>
              </a:rPr>
              <a:t>ttacker</a:t>
            </a:r>
          </a:p>
        </p:txBody>
      </p:sp>
      <p:sp>
        <p:nvSpPr>
          <p:cNvPr id="22" name="TextBox 21">
            <a:extLst>
              <a:ext uri="{FF2B5EF4-FFF2-40B4-BE49-F238E27FC236}">
                <a16:creationId xmlns:a16="http://schemas.microsoft.com/office/drawing/2014/main" id="{18565CC7-68A6-7846-97A6-36023DD83828}"/>
              </a:ext>
            </a:extLst>
          </p:cNvPr>
          <p:cNvSpPr txBox="1"/>
          <p:nvPr/>
        </p:nvSpPr>
        <p:spPr>
          <a:xfrm>
            <a:off x="2813391" y="6365234"/>
            <a:ext cx="1758601" cy="358516"/>
          </a:xfrm>
          <a:prstGeom prst="rect">
            <a:avLst/>
          </a:prstGeom>
          <a:noFill/>
          <a:ln>
            <a:noFill/>
            <a:tailEnd type="arrow"/>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800" kern="1200" dirty="0">
                <a:latin typeface="Gill Sans MT" panose="020B0502020104020203" pitchFamily="34" charset="77"/>
                <a:ea typeface="WenQuanYi Micro Hei" pitchFamily="2"/>
                <a:cs typeface="Lohit Devanagari" pitchFamily="2"/>
              </a:rPr>
              <a:t>V</a:t>
            </a:r>
            <a:r>
              <a:rPr lang="en-US" sz="1800" b="0" i="0" u="none" strike="noStrike" kern="1200" cap="none" dirty="0">
                <a:ln>
                  <a:noFill/>
                </a:ln>
                <a:latin typeface="Gill Sans MT" panose="020B0502020104020203" pitchFamily="34" charset="77"/>
                <a:ea typeface="WenQuanYi Micro Hei" pitchFamily="2"/>
                <a:cs typeface="Lohit Devanagari" pitchFamily="2"/>
              </a:rPr>
              <a:t>ictim computer</a:t>
            </a:r>
          </a:p>
        </p:txBody>
      </p:sp>
      <p:sp>
        <p:nvSpPr>
          <p:cNvPr id="23" name="Straight Connector 22">
            <a:extLst>
              <a:ext uri="{FF2B5EF4-FFF2-40B4-BE49-F238E27FC236}">
                <a16:creationId xmlns:a16="http://schemas.microsoft.com/office/drawing/2014/main" id="{DDAA92E7-9291-0E42-B8CD-0C3F5AC63650}"/>
              </a:ext>
            </a:extLst>
          </p:cNvPr>
          <p:cNvSpPr/>
          <p:nvPr/>
        </p:nvSpPr>
        <p:spPr>
          <a:xfrm>
            <a:off x="4973230" y="6212024"/>
            <a:ext cx="1463040" cy="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WenQuanYi Micro Hei" pitchFamily="2"/>
              <a:cs typeface="Lohit Devanagari" pitchFamily="2"/>
            </a:endParaRPr>
          </a:p>
        </p:txBody>
      </p:sp>
      <p:pic>
        <p:nvPicPr>
          <p:cNvPr id="5124" name="Picture 4" descr="Hacker PNG Images, Hacker Logo, Hacking Mask Clipart Download - Free  Transparent PNG Logos">
            <a:extLst>
              <a:ext uri="{FF2B5EF4-FFF2-40B4-BE49-F238E27FC236}">
                <a16:creationId xmlns:a16="http://schemas.microsoft.com/office/drawing/2014/main" id="{EFC90FC1-6443-0E4A-8803-ACADC0F8CC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4308" y="5030284"/>
            <a:ext cx="1040840" cy="1243481"/>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504D371C-62D6-CF49-83C3-9C05C35F04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234" y="5266593"/>
            <a:ext cx="424264" cy="425052"/>
          </a:xfrm>
          <a:prstGeom prst="rect">
            <a:avLst/>
          </a:prstGeom>
          <a:noFill/>
          <a:extLst>
            <a:ext uri="{909E8E84-426E-40DD-AFC4-6F175D3DCCD1}">
              <a14:hiddenFill xmlns:a14="http://schemas.microsoft.com/office/drawing/2010/main">
                <a:solidFill>
                  <a:srgbClr val="FFFFFF"/>
                </a:solidFill>
              </a14:hiddenFill>
            </a:ext>
          </a:extLst>
        </p:spPr>
      </p:pic>
      <p:pic>
        <p:nvPicPr>
          <p:cNvPr id="15" name="Google Shape;508;p36">
            <a:extLst>
              <a:ext uri="{FF2B5EF4-FFF2-40B4-BE49-F238E27FC236}">
                <a16:creationId xmlns:a16="http://schemas.microsoft.com/office/drawing/2014/main" id="{10F7EE30-C524-5E48-83FB-6EF7A89F6570}"/>
              </a:ext>
            </a:extLst>
          </p:cNvPr>
          <p:cNvPicPr preferRelativeResize="0"/>
          <p:nvPr/>
        </p:nvPicPr>
        <p:blipFill>
          <a:blip r:embed="rId8">
            <a:alphaModFix/>
          </a:blip>
          <a:stretch>
            <a:fillRect/>
          </a:stretch>
        </p:blipFill>
        <p:spPr>
          <a:xfrm>
            <a:off x="2635963" y="5092576"/>
            <a:ext cx="1999128" cy="1243481"/>
          </a:xfrm>
          <a:prstGeom prst="rect">
            <a:avLst/>
          </a:prstGeom>
          <a:noFill/>
          <a:ln>
            <a:noFill/>
          </a:ln>
        </p:spPr>
      </p:pic>
    </p:spTree>
    <p:custDataLst>
      <p:tags r:id="rId1"/>
    </p:custDataLst>
    <p:extLst>
      <p:ext uri="{BB962C8B-B14F-4D97-AF65-F5344CB8AC3E}">
        <p14:creationId xmlns:p14="http://schemas.microsoft.com/office/powerpoint/2010/main" val="162732960"/>
      </p:ext>
    </p:extLst>
  </p:cSld>
  <p:clrMapOvr>
    <a:masterClrMapping/>
  </p:clrMapOvr>
  <p:transition spd="med" advTm="4903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136"/>
                                        </p:tgtEl>
                                        <p:attrNameLst>
                                          <p:attrName>style.visibility</p:attrName>
                                        </p:attrNameLst>
                                      </p:cBhvr>
                                      <p:to>
                                        <p:strVal val="visible"/>
                                      </p:to>
                                    </p:set>
                                    <p:animEffect transition="in" filter="dissolve">
                                      <p:cBhvr>
                                        <p:cTn id="15" dur="500"/>
                                        <p:tgtEl>
                                          <p:spTgt spid="513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5124"/>
                                        </p:tgtEl>
                                        <p:attrNameLst>
                                          <p:attrName>style.visibility</p:attrName>
                                        </p:attrNameLst>
                                      </p:cBhvr>
                                      <p:to>
                                        <p:strVal val="visible"/>
                                      </p:to>
                                    </p:set>
                                    <p:animEffect transition="in" filter="dissolve">
                                      <p:cBhvr>
                                        <p:cTn id="20" dur="500"/>
                                        <p:tgtEl>
                                          <p:spTgt spid="512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dissolve">
                                      <p:cBhvr>
                                        <p:cTn id="28" dur="500"/>
                                        <p:tgtEl>
                                          <p:spTgt spid="20"/>
                                        </p:tgtEl>
                                      </p:cBhvr>
                                    </p:animEffect>
                                  </p:childTnLst>
                                </p:cTn>
                              </p:par>
                              <p:par>
                                <p:cTn id="29" presetID="9"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dissolve">
                                      <p:cBhvr>
                                        <p:cTn id="31" dur="500"/>
                                        <p:tgtEl>
                                          <p:spTgt spid="19"/>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dissolv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3">
                                            <p:txEl>
                                              <p:pRg st="6" end="6"/>
                                            </p:txEl>
                                          </p:spTgt>
                                        </p:tgtEl>
                                        <p:attrNameLst>
                                          <p:attrName>style.visibility</p:attrName>
                                        </p:attrNameLst>
                                      </p:cBhvr>
                                      <p:to>
                                        <p:strVal val="visible"/>
                                      </p:to>
                                    </p:set>
                                    <p:animEffect transition="in" filter="dissolve">
                                      <p:cBhvr>
                                        <p:cTn id="47" dur="500"/>
                                        <p:tgtEl>
                                          <p:spTgt spid="13">
                                            <p:txEl>
                                              <p:pRg st="6" end="6"/>
                                            </p:txEl>
                                          </p:spTgt>
                                        </p:tgtEl>
                                      </p:cBhvr>
                                    </p:animEffect>
                                  </p:childTnLst>
                                </p:cTn>
                              </p:par>
                              <p:par>
                                <p:cTn id="48" presetID="9" presetClass="entr" presetSubtype="0" fill="hold" nodeType="withEffect">
                                  <p:stCondLst>
                                    <p:cond delay="0"/>
                                  </p:stCondLst>
                                  <p:childTnLst>
                                    <p:set>
                                      <p:cBhvr>
                                        <p:cTn id="49" dur="1" fill="hold">
                                          <p:stCondLst>
                                            <p:cond delay="0"/>
                                          </p:stCondLst>
                                        </p:cTn>
                                        <p:tgtEl>
                                          <p:spTgt spid="13">
                                            <p:txEl>
                                              <p:pRg st="7" end="7"/>
                                            </p:txEl>
                                          </p:spTgt>
                                        </p:tgtEl>
                                        <p:attrNameLst>
                                          <p:attrName>style.visibility</p:attrName>
                                        </p:attrNameLst>
                                      </p:cBhvr>
                                      <p:to>
                                        <p:strVal val="visible"/>
                                      </p:to>
                                    </p:set>
                                    <p:animEffect transition="in" filter="dissolve">
                                      <p:cBhvr>
                                        <p:cTn id="50" dur="500"/>
                                        <p:tgtEl>
                                          <p:spTgt spid="13">
                                            <p:txEl>
                                              <p:pRg st="7" end="7"/>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13">
                                            <p:txEl>
                                              <p:pRg st="8" end="8"/>
                                            </p:txEl>
                                          </p:spTgt>
                                        </p:tgtEl>
                                        <p:attrNameLst>
                                          <p:attrName>style.visibility</p:attrName>
                                        </p:attrNameLst>
                                      </p:cBhvr>
                                      <p:to>
                                        <p:strVal val="visible"/>
                                      </p:to>
                                    </p:set>
                                    <p:animEffect transition="in" filter="dissolve">
                                      <p:cBhvr>
                                        <p:cTn id="53"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p:bldP spid="21" grpId="0"/>
      <p:bldP spid="22" grpId="0"/>
      <p:bldP spid="2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81F5-085A-0D42-B5DD-7B336C4C204E}"/>
              </a:ext>
            </a:extLst>
          </p:cNvPr>
          <p:cNvSpPr>
            <a:spLocks noGrp="1"/>
          </p:cNvSpPr>
          <p:nvPr>
            <p:ph type="title"/>
          </p:nvPr>
        </p:nvSpPr>
        <p:spPr/>
        <p:txBody>
          <a:bodyPr>
            <a:normAutofit/>
          </a:bodyPr>
          <a:lstStyle/>
          <a:p>
            <a:r>
              <a:rPr lang="en-US" sz="4400" dirty="0"/>
              <a:t>Experiment</a:t>
            </a:r>
          </a:p>
        </p:txBody>
      </p:sp>
      <p:sp>
        <p:nvSpPr>
          <p:cNvPr id="3" name="Text Placeholder 2">
            <a:extLst>
              <a:ext uri="{FF2B5EF4-FFF2-40B4-BE49-F238E27FC236}">
                <a16:creationId xmlns:a16="http://schemas.microsoft.com/office/drawing/2014/main" id="{99C9EF0F-72A6-324A-8BA5-40F9B0BFA478}"/>
              </a:ext>
            </a:extLst>
          </p:cNvPr>
          <p:cNvSpPr>
            <a:spLocks noGrp="1"/>
          </p:cNvSpPr>
          <p:nvPr>
            <p:ph type="body" idx="1"/>
          </p:nvPr>
        </p:nvSpPr>
        <p:spPr>
          <a:xfrm>
            <a:off x="637587" y="3096130"/>
            <a:ext cx="11419719" cy="3483736"/>
          </a:xfrm>
        </p:spPr>
        <p:txBody>
          <a:bodyPr>
            <a:normAutofit/>
          </a:bodyPr>
          <a:lstStyle/>
          <a:p>
            <a:r>
              <a:rPr lang="en-US" sz="2200" dirty="0"/>
              <a:t>Dataset</a:t>
            </a:r>
          </a:p>
          <a:p>
            <a:pPr lvl="1">
              <a:spcBef>
                <a:spcPts val="1100"/>
              </a:spcBef>
            </a:pPr>
            <a:r>
              <a:rPr lang="en-US" sz="2000" dirty="0"/>
              <a:t>6K+ binaries, 3M+ functions</a:t>
            </a:r>
          </a:p>
          <a:p>
            <a:pPr lvl="1">
              <a:spcBef>
                <a:spcPts val="1100"/>
              </a:spcBef>
            </a:pPr>
            <a:r>
              <a:rPr lang="en-US" sz="2000" dirty="0"/>
              <a:t>24 compilation provenances</a:t>
            </a:r>
            <a:br>
              <a:rPr lang="en-US" sz="2400" dirty="0"/>
            </a:br>
            <a:endParaRPr lang="en-US" sz="2400" dirty="0"/>
          </a:p>
          <a:p>
            <a:pPr>
              <a:spcBef>
                <a:spcPts val="1100"/>
              </a:spcBef>
            </a:pPr>
            <a:r>
              <a:rPr lang="en-US" sz="2200" dirty="0"/>
              <a:t>Training and testing use different software</a:t>
            </a:r>
          </a:p>
          <a:p>
            <a:pPr>
              <a:spcBef>
                <a:spcPts val="1100"/>
              </a:spcBef>
            </a:pPr>
            <a:r>
              <a:rPr lang="en-US" sz="2200" dirty="0"/>
              <a:t>Search 3,000 Type-1/2/3 similar code (1,000 for each)</a:t>
            </a:r>
          </a:p>
          <a:p>
            <a:pPr>
              <a:spcBef>
                <a:spcPts val="1100"/>
              </a:spcBef>
            </a:pPr>
            <a:r>
              <a:rPr lang="en-US" sz="2200" dirty="0"/>
              <a:t>Report the </a:t>
            </a:r>
            <a:r>
              <a:rPr lang="en-US" sz="2200" i="1" dirty="0">
                <a:solidFill>
                  <a:srgbClr val="0432FF"/>
                </a:solidFill>
              </a:rPr>
              <a:t>top-k</a:t>
            </a:r>
            <a:r>
              <a:rPr lang="en-US" sz="2200" dirty="0"/>
              <a:t> </a:t>
            </a:r>
            <a:r>
              <a:rPr lang="en-US" sz="2200" i="1" dirty="0">
                <a:solidFill>
                  <a:srgbClr val="0432FF"/>
                </a:solidFill>
              </a:rPr>
              <a:t>hit rate</a:t>
            </a:r>
            <a:r>
              <a:rPr lang="en-US" sz="2200" dirty="0"/>
              <a:t>, the smaller k the more important</a:t>
            </a:r>
          </a:p>
        </p:txBody>
      </p:sp>
      <p:sp>
        <p:nvSpPr>
          <p:cNvPr id="4" name="Slide Number Placeholder 3">
            <a:extLst>
              <a:ext uri="{FF2B5EF4-FFF2-40B4-BE49-F238E27FC236}">
                <a16:creationId xmlns:a16="http://schemas.microsoft.com/office/drawing/2014/main" id="{C0292679-12A7-B34D-BDEC-6CCC8182684C}"/>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30</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graphicFrame>
        <p:nvGraphicFramePr>
          <p:cNvPr id="5" name="Table 6">
            <a:extLst>
              <a:ext uri="{FF2B5EF4-FFF2-40B4-BE49-F238E27FC236}">
                <a16:creationId xmlns:a16="http://schemas.microsoft.com/office/drawing/2014/main" id="{B389A5CF-D822-C047-9702-08696E8BE1FB}"/>
              </a:ext>
            </a:extLst>
          </p:cNvPr>
          <p:cNvGraphicFramePr>
            <a:graphicFrameLocks noGrp="1"/>
          </p:cNvGraphicFramePr>
          <p:nvPr/>
        </p:nvGraphicFramePr>
        <p:xfrm>
          <a:off x="278191" y="1081690"/>
          <a:ext cx="11419718" cy="1899920"/>
        </p:xfrm>
        <a:graphic>
          <a:graphicData uri="http://schemas.openxmlformats.org/drawingml/2006/table">
            <a:tbl>
              <a:tblPr firstRow="1" bandRow="1">
                <a:tableStyleId>{CF821DB8-F4EB-4A41-A1BA-3FCAFE7338EE}</a:tableStyleId>
              </a:tblPr>
              <a:tblGrid>
                <a:gridCol w="1065973">
                  <a:extLst>
                    <a:ext uri="{9D8B030D-6E8A-4147-A177-3AD203B41FA5}">
                      <a16:colId xmlns:a16="http://schemas.microsoft.com/office/drawing/2014/main" val="1116158731"/>
                    </a:ext>
                  </a:extLst>
                </a:gridCol>
                <a:gridCol w="2263694">
                  <a:extLst>
                    <a:ext uri="{9D8B030D-6E8A-4147-A177-3AD203B41FA5}">
                      <a16:colId xmlns:a16="http://schemas.microsoft.com/office/drawing/2014/main" val="1636264283"/>
                    </a:ext>
                  </a:extLst>
                </a:gridCol>
                <a:gridCol w="3167617">
                  <a:extLst>
                    <a:ext uri="{9D8B030D-6E8A-4147-A177-3AD203B41FA5}">
                      <a16:colId xmlns:a16="http://schemas.microsoft.com/office/drawing/2014/main" val="2220779287"/>
                    </a:ext>
                  </a:extLst>
                </a:gridCol>
                <a:gridCol w="1860632">
                  <a:extLst>
                    <a:ext uri="{9D8B030D-6E8A-4147-A177-3AD203B41FA5}">
                      <a16:colId xmlns:a16="http://schemas.microsoft.com/office/drawing/2014/main" val="1747992609"/>
                    </a:ext>
                  </a:extLst>
                </a:gridCol>
                <a:gridCol w="1530901">
                  <a:extLst>
                    <a:ext uri="{9D8B030D-6E8A-4147-A177-3AD203B41FA5}">
                      <a16:colId xmlns:a16="http://schemas.microsoft.com/office/drawing/2014/main" val="1204987856"/>
                    </a:ext>
                  </a:extLst>
                </a:gridCol>
                <a:gridCol w="1530901">
                  <a:extLst>
                    <a:ext uri="{9D8B030D-6E8A-4147-A177-3AD203B41FA5}">
                      <a16:colId xmlns:a16="http://schemas.microsoft.com/office/drawing/2014/main" val="954376310"/>
                    </a:ext>
                  </a:extLst>
                </a:gridCol>
              </a:tblGrid>
              <a:tr h="370840">
                <a:tc>
                  <a:txBody>
                    <a:bodyPr/>
                    <a:lstStyle/>
                    <a:p>
                      <a:endParaRPr lang="en-US" sz="1800" dirty="0">
                        <a:latin typeface="Gill Sans MT" panose="020B0502020104020203" pitchFamily="34" charset="77"/>
                      </a:endParaRPr>
                    </a:p>
                  </a:txBody>
                  <a:tcPr/>
                </a:tc>
                <a:tc>
                  <a:txBody>
                    <a:bodyPr/>
                    <a:lstStyle/>
                    <a:p>
                      <a:pPr algn="l"/>
                      <a:r>
                        <a:rPr lang="en-US" sz="1800" dirty="0">
                          <a:latin typeface="Gill Sans MT" panose="020B0502020104020203" pitchFamily="34" charset="77"/>
                        </a:rPr>
                        <a:t>Software</a:t>
                      </a:r>
                    </a:p>
                  </a:txBody>
                  <a:tcPr/>
                </a:tc>
                <a:tc>
                  <a:txBody>
                    <a:bodyPr/>
                    <a:lstStyle/>
                    <a:p>
                      <a:pPr algn="l"/>
                      <a:r>
                        <a:rPr lang="en-US" sz="1800" dirty="0">
                          <a:latin typeface="Gill Sans MT" panose="020B0502020104020203" pitchFamily="34" charset="77"/>
                        </a:rPr>
                        <a:t>Compilation Provenance</a:t>
                      </a:r>
                    </a:p>
                  </a:txBody>
                  <a:tcPr/>
                </a:tc>
                <a:tc>
                  <a:txBody>
                    <a:bodyPr/>
                    <a:lstStyle/>
                    <a:p>
                      <a:pPr algn="r"/>
                      <a:r>
                        <a:rPr lang="en-US" sz="1800" dirty="0">
                          <a:latin typeface="Gill Sans MT" panose="020B0502020104020203" pitchFamily="34" charset="77"/>
                        </a:rPr>
                        <a:t>Similarity Types</a:t>
                      </a:r>
                    </a:p>
                  </a:txBody>
                  <a:tcPr/>
                </a:tc>
                <a:tc>
                  <a:txBody>
                    <a:bodyPr/>
                    <a:lstStyle/>
                    <a:p>
                      <a:pPr algn="r"/>
                      <a:r>
                        <a:rPr lang="en-US" sz="1800" dirty="0">
                          <a:latin typeface="Gill Sans MT" panose="020B0502020104020203" pitchFamily="34" charset="77"/>
                        </a:rPr>
                        <a:t># Binaries</a:t>
                      </a:r>
                    </a:p>
                  </a:txBody>
                  <a:tcPr/>
                </a:tc>
                <a:tc>
                  <a:txBody>
                    <a:bodyPr/>
                    <a:lstStyle/>
                    <a:p>
                      <a:pPr algn="r"/>
                      <a:r>
                        <a:rPr lang="en-US" sz="1800" dirty="0">
                          <a:latin typeface="Gill Sans MT" panose="020B0502020104020203" pitchFamily="34" charset="77"/>
                        </a:rPr>
                        <a:t># Functions</a:t>
                      </a:r>
                    </a:p>
                  </a:txBody>
                  <a:tcPr/>
                </a:tc>
                <a:extLst>
                  <a:ext uri="{0D108BD9-81ED-4DB2-BD59-A6C34878D82A}">
                    <a16:rowId xmlns:a16="http://schemas.microsoft.com/office/drawing/2014/main" val="2726717677"/>
                  </a:ext>
                </a:extLst>
              </a:tr>
              <a:tr h="370840">
                <a:tc>
                  <a:txBody>
                    <a:bodyPr/>
                    <a:lstStyle/>
                    <a:p>
                      <a:r>
                        <a:rPr lang="en-US" sz="1600" dirty="0">
                          <a:latin typeface="Gill Sans MT" panose="020B0502020104020203" pitchFamily="34" charset="77"/>
                        </a:rPr>
                        <a:t>Train</a:t>
                      </a:r>
                    </a:p>
                  </a:txBody>
                  <a:tcPr anchor="ctr"/>
                </a:tc>
                <a:tc>
                  <a:txBody>
                    <a:bodyPr/>
                    <a:lstStyle/>
                    <a:p>
                      <a:pPr algn="l"/>
                      <a:r>
                        <a:rPr lang="en-US" sz="1600" dirty="0">
                          <a:latin typeface="Gill Sans MT" panose="020B0502020104020203" pitchFamily="34" charset="77"/>
                        </a:rPr>
                        <a:t>SNNS-4.2, </a:t>
                      </a:r>
                    </a:p>
                    <a:p>
                      <a:pPr algn="l"/>
                      <a:r>
                        <a:rPr lang="en-US" sz="1600" dirty="0">
                          <a:latin typeface="Gill Sans MT" panose="020B0502020104020203" pitchFamily="34" charset="77"/>
                        </a:rPr>
                        <a:t>PostgreSQL-7.2</a:t>
                      </a:r>
                    </a:p>
                  </a:txBody>
                  <a:tcPr/>
                </a:tc>
                <a:tc rowSpan="2">
                  <a:txBody>
                    <a:bodyPr/>
                    <a:lstStyle/>
                    <a:p>
                      <a:pPr marL="0" marR="0" lvl="0" indent="0" algn="l" defTabSz="412750" eaLnBrk="1" fontAlgn="auto" latinLnBrk="0" hangingPunct="1">
                        <a:lnSpc>
                          <a:spcPct val="100000"/>
                        </a:lnSpc>
                        <a:spcBef>
                          <a:spcPts val="0"/>
                        </a:spcBef>
                        <a:spcAft>
                          <a:spcPts val="0"/>
                        </a:spcAft>
                        <a:buClrTx/>
                        <a:buSzTx/>
                        <a:buFontTx/>
                        <a:buNone/>
                        <a:tabLst/>
                        <a:defRPr/>
                      </a:pPr>
                      <a:r>
                        <a:rPr lang="en-US" sz="1600" dirty="0">
                          <a:latin typeface="Gill Sans MT" panose="020B0502020104020203" pitchFamily="34" charset="77"/>
                        </a:rPr>
                        <a:t>Architecture: x86</a:t>
                      </a:r>
                    </a:p>
                    <a:p>
                      <a:pPr marL="0" marR="0" lvl="0" indent="0" algn="l" defTabSz="412750" eaLnBrk="1" fontAlgn="auto" latinLnBrk="0" hangingPunct="1">
                        <a:lnSpc>
                          <a:spcPct val="100000"/>
                        </a:lnSpc>
                        <a:spcBef>
                          <a:spcPts val="0"/>
                        </a:spcBef>
                        <a:spcAft>
                          <a:spcPts val="0"/>
                        </a:spcAft>
                        <a:buClrTx/>
                        <a:buSzTx/>
                        <a:buFontTx/>
                        <a:buNone/>
                        <a:tabLst/>
                        <a:defRPr/>
                      </a:pPr>
                      <a:r>
                        <a:rPr lang="en-US" sz="1600" dirty="0">
                          <a:latin typeface="Gill Sans MT" panose="020B0502020104020203" pitchFamily="34" charset="77"/>
                        </a:rPr>
                        <a:t>Compiler: GCC-{4.6.4, 4.8.4, 5.4.1}, </a:t>
                      </a:r>
                      <a:r>
                        <a:rPr lang="zh-CN" altLang="en-US" sz="1600" dirty="0">
                          <a:latin typeface="Gill Sans MT" panose="020B0502020104020203" pitchFamily="34" charset="77"/>
                        </a:rPr>
                        <a:t> </a:t>
                      </a:r>
                      <a:endParaRPr lang="en-US" altLang="zh-CN" sz="1600" dirty="0">
                        <a:latin typeface="Gill Sans MT" panose="020B0502020104020203" pitchFamily="34" charset="77"/>
                      </a:endParaRPr>
                    </a:p>
                    <a:p>
                      <a:pPr marL="0" marR="0" lvl="0" indent="0" algn="l" defTabSz="412750" eaLnBrk="1" fontAlgn="auto" latinLnBrk="0" hangingPunct="1">
                        <a:lnSpc>
                          <a:spcPct val="100000"/>
                        </a:lnSpc>
                        <a:spcBef>
                          <a:spcPts val="0"/>
                        </a:spcBef>
                        <a:spcAft>
                          <a:spcPts val="0"/>
                        </a:spcAft>
                        <a:buClrTx/>
                        <a:buSzTx/>
                        <a:buFontTx/>
                        <a:buNone/>
                        <a:tabLst/>
                        <a:defRPr/>
                      </a:pPr>
                      <a:r>
                        <a:rPr lang="zh-CN" altLang="en-US" sz="1600" b="0" i="0" u="none" strike="noStrike" cap="none" spc="0" baseline="0" dirty="0">
                          <a:ln>
                            <a:noFill/>
                          </a:ln>
                          <a:solidFill>
                            <a:srgbClr val="414141"/>
                          </a:solidFill>
                          <a:effectLst/>
                          <a:uFillTx/>
                          <a:latin typeface="Gill Sans MT" panose="020B0502020104020203" pitchFamily="34" charset="77"/>
                          <a:ea typeface="Palatino"/>
                          <a:cs typeface="Palatino"/>
                          <a:sym typeface="Palatino"/>
                        </a:rPr>
                        <a:t>                </a:t>
                      </a:r>
                      <a:r>
                        <a:rPr lang="en-US" sz="1600" b="0" i="0" u="none" strike="noStrike" cap="none" spc="0" baseline="0" dirty="0">
                          <a:ln>
                            <a:noFill/>
                          </a:ln>
                          <a:solidFill>
                            <a:srgbClr val="414141"/>
                          </a:solidFill>
                          <a:effectLst/>
                          <a:uFillTx/>
                          <a:latin typeface="Gill Sans MT" panose="020B0502020104020203" pitchFamily="34" charset="77"/>
                          <a:ea typeface="Palatino"/>
                          <a:cs typeface="Palatino"/>
                          <a:sym typeface="Palatino"/>
                        </a:rPr>
                        <a:t>LLVM-{3.3, 3.5, 5.0}</a:t>
                      </a:r>
                      <a:endParaRPr lang="en-US" sz="1600" dirty="0">
                        <a:latin typeface="Gill Sans MT" panose="020B0502020104020203" pitchFamily="34" charset="77"/>
                      </a:endParaRPr>
                    </a:p>
                    <a:p>
                      <a:pPr algn="l"/>
                      <a:r>
                        <a:rPr lang="en-US" sz="1600" dirty="0">
                          <a:latin typeface="Gill Sans MT" panose="020B0502020104020203" pitchFamily="34" charset="77"/>
                        </a:rPr>
                        <a:t>Optimization: O0 – O3</a:t>
                      </a:r>
                    </a:p>
                  </a:txBody>
                  <a:tcPr/>
                </a:tc>
                <a:tc>
                  <a:txBody>
                    <a:bodyPr/>
                    <a:lstStyle/>
                    <a:p>
                      <a:pPr algn="r"/>
                      <a:r>
                        <a:rPr lang="en-US" sz="1600" dirty="0">
                          <a:latin typeface="Gill Sans MT" panose="020B0502020104020203" pitchFamily="34" charset="77"/>
                        </a:rPr>
                        <a:t>Type-1/2/3</a:t>
                      </a:r>
                    </a:p>
                  </a:txBody>
                  <a:tcPr marR="274320" anchor="ctr"/>
                </a:tc>
                <a:tc>
                  <a:txBody>
                    <a:bodyPr/>
                    <a:lstStyle/>
                    <a:p>
                      <a:pPr algn="r"/>
                      <a:r>
                        <a:rPr lang="en-US" sz="1600" dirty="0">
                          <a:latin typeface="Gill Sans MT" panose="020B0502020104020203" pitchFamily="34" charset="77"/>
                        </a:rPr>
                        <a:t>600</a:t>
                      </a:r>
                    </a:p>
                  </a:txBody>
                  <a:tcPr marR="274320" anchor="ctr"/>
                </a:tc>
                <a:tc>
                  <a:txBody>
                    <a:bodyPr/>
                    <a:lstStyle/>
                    <a:p>
                      <a:pPr algn="r"/>
                      <a:r>
                        <a:rPr lang="en-US" sz="1600" dirty="0">
                          <a:latin typeface="Gill Sans MT" panose="020B0502020104020203" pitchFamily="34" charset="77"/>
                        </a:rPr>
                        <a:t>493,841</a:t>
                      </a:r>
                    </a:p>
                  </a:txBody>
                  <a:tcPr marR="274320" anchor="ctr"/>
                </a:tc>
                <a:extLst>
                  <a:ext uri="{0D108BD9-81ED-4DB2-BD59-A6C34878D82A}">
                    <a16:rowId xmlns:a16="http://schemas.microsoft.com/office/drawing/2014/main" val="4267211561"/>
                  </a:ext>
                </a:extLst>
              </a:tr>
              <a:tr h="370840">
                <a:tc>
                  <a:txBody>
                    <a:bodyPr/>
                    <a:lstStyle/>
                    <a:p>
                      <a:r>
                        <a:rPr lang="en-US" sz="1600" dirty="0">
                          <a:latin typeface="Gill Sans MT" panose="020B0502020104020203" pitchFamily="34" charset="77"/>
                        </a:rPr>
                        <a:t>Test</a:t>
                      </a:r>
                    </a:p>
                  </a:txBody>
                  <a:tcPr anchor="ctr"/>
                </a:tc>
                <a:tc>
                  <a:txBody>
                    <a:bodyPr/>
                    <a:lstStyle/>
                    <a:p>
                      <a:pPr algn="l"/>
                      <a:r>
                        <a:rPr lang="en-US" sz="1600" dirty="0" err="1">
                          <a:latin typeface="Gill Sans MT" panose="020B0502020104020203" pitchFamily="34" charset="77"/>
                        </a:rPr>
                        <a:t>Binutils</a:t>
                      </a:r>
                      <a:r>
                        <a:rPr lang="en-US" sz="1600" dirty="0">
                          <a:latin typeface="Gill Sans MT" panose="020B0502020104020203" pitchFamily="34" charset="77"/>
                        </a:rPr>
                        <a:t>-{2.25, 2.30}, </a:t>
                      </a:r>
                      <a:r>
                        <a:rPr lang="en-US" sz="1600" dirty="0" err="1">
                          <a:latin typeface="Gill Sans MT" panose="020B0502020104020203" pitchFamily="34" charset="77"/>
                        </a:rPr>
                        <a:t>Coreutils</a:t>
                      </a:r>
                      <a:r>
                        <a:rPr lang="en-US" sz="1600" dirty="0">
                          <a:latin typeface="Gill Sans MT" panose="020B0502020104020203" pitchFamily="34" charset="77"/>
                        </a:rPr>
                        <a:t>-{8.21, 8.29}</a:t>
                      </a:r>
                    </a:p>
                  </a:txBody>
                  <a:tcPr/>
                </a:tc>
                <a:tc vMerge="1">
                  <a:txBody>
                    <a:bodyPr/>
                    <a:lstStyle/>
                    <a:p>
                      <a:endParaRPr lang="en-US" sz="1800" dirty="0">
                        <a:latin typeface="Gill Sans MT" panose="020B0502020104020203" pitchFamily="34" charset="77"/>
                      </a:endParaRPr>
                    </a:p>
                  </a:txBody>
                  <a:tcPr/>
                </a:tc>
                <a:tc>
                  <a:txBody>
                    <a:bodyPr/>
                    <a:lstStyle/>
                    <a:p>
                      <a:pPr algn="r"/>
                      <a:r>
                        <a:rPr lang="en-US" sz="1600" dirty="0">
                          <a:latin typeface="Gill Sans MT" panose="020B0502020104020203" pitchFamily="34" charset="77"/>
                        </a:rPr>
                        <a:t>Type-1/2/3</a:t>
                      </a:r>
                    </a:p>
                  </a:txBody>
                  <a:tcPr marR="274320" anchor="ctr"/>
                </a:tc>
                <a:tc>
                  <a:txBody>
                    <a:bodyPr/>
                    <a:lstStyle/>
                    <a:p>
                      <a:pPr algn="r"/>
                      <a:r>
                        <a:rPr lang="en-US" sz="1600" dirty="0">
                          <a:latin typeface="Gill Sans MT" panose="020B0502020104020203" pitchFamily="34" charset="77"/>
                        </a:rPr>
                        <a:t>5,568</a:t>
                      </a:r>
                    </a:p>
                  </a:txBody>
                  <a:tcPr marR="274320" anchor="ctr"/>
                </a:tc>
                <a:tc>
                  <a:txBody>
                    <a:bodyPr/>
                    <a:lstStyle/>
                    <a:p>
                      <a:pPr algn="r"/>
                      <a:r>
                        <a:rPr lang="en-US" sz="1600" dirty="0">
                          <a:latin typeface="Gill Sans MT" panose="020B0502020104020203" pitchFamily="34" charset="77"/>
                        </a:rPr>
                        <a:t>2,648,627</a:t>
                      </a:r>
                    </a:p>
                  </a:txBody>
                  <a:tcPr marR="274320" anchor="ctr"/>
                </a:tc>
                <a:extLst>
                  <a:ext uri="{0D108BD9-81ED-4DB2-BD59-A6C34878D82A}">
                    <a16:rowId xmlns:a16="http://schemas.microsoft.com/office/drawing/2014/main" val="298561219"/>
                  </a:ext>
                </a:extLst>
              </a:tr>
              <a:tr h="370840">
                <a:tc>
                  <a:txBody>
                    <a:bodyPr/>
                    <a:lstStyle/>
                    <a:p>
                      <a:r>
                        <a:rPr lang="en-US" sz="1600" dirty="0">
                          <a:latin typeface="Gill Sans MT" panose="020B0502020104020203" pitchFamily="34" charset="77"/>
                        </a:rPr>
                        <a:t>Total</a:t>
                      </a:r>
                    </a:p>
                  </a:txBody>
                  <a:tcPr anchor="ctr"/>
                </a:tc>
                <a:tc>
                  <a:txBody>
                    <a:bodyPr/>
                    <a:lstStyle/>
                    <a:p>
                      <a:r>
                        <a:rPr lang="en-US" sz="1600" dirty="0">
                          <a:latin typeface="Gill Sans MT" panose="020B0502020104020203" pitchFamily="34" charset="77"/>
                        </a:rPr>
                        <a:t>-</a:t>
                      </a:r>
                    </a:p>
                  </a:txBody>
                  <a:tcPr/>
                </a:tc>
                <a:tc>
                  <a:txBody>
                    <a:bodyPr/>
                    <a:lstStyle/>
                    <a:p>
                      <a:r>
                        <a:rPr lang="en-US" sz="1600" dirty="0">
                          <a:latin typeface="Gill Sans MT" panose="020B0502020104020203" pitchFamily="34" charset="77"/>
                        </a:rPr>
                        <a:t>24</a:t>
                      </a:r>
                    </a:p>
                  </a:txBody>
                  <a:tcPr/>
                </a:tc>
                <a:tc>
                  <a:txBody>
                    <a:bodyPr/>
                    <a:lstStyle/>
                    <a:p>
                      <a:pPr algn="r"/>
                      <a:r>
                        <a:rPr lang="en-US" sz="1600" dirty="0">
                          <a:latin typeface="Gill Sans MT" panose="020B0502020104020203" pitchFamily="34" charset="77"/>
                        </a:rPr>
                        <a:t>Type-1/2/3</a:t>
                      </a:r>
                    </a:p>
                  </a:txBody>
                  <a:tcPr marR="274320"/>
                </a:tc>
                <a:tc>
                  <a:txBody>
                    <a:bodyPr/>
                    <a:lstStyle/>
                    <a:p>
                      <a:pPr algn="r"/>
                      <a:r>
                        <a:rPr lang="en-US" sz="1600" dirty="0">
                          <a:latin typeface="Gill Sans MT" panose="020B0502020104020203" pitchFamily="34" charset="77"/>
                        </a:rPr>
                        <a:t>6,168</a:t>
                      </a:r>
                    </a:p>
                  </a:txBody>
                  <a:tcPr marR="274320"/>
                </a:tc>
                <a:tc>
                  <a:txBody>
                    <a:bodyPr/>
                    <a:lstStyle/>
                    <a:p>
                      <a:pPr algn="r"/>
                      <a:r>
                        <a:rPr lang="en-US" sz="1600" dirty="0">
                          <a:latin typeface="Gill Sans MT" panose="020B0502020104020203" pitchFamily="34" charset="77"/>
                        </a:rPr>
                        <a:t>3,142,468</a:t>
                      </a:r>
                    </a:p>
                  </a:txBody>
                  <a:tcPr marR="274320"/>
                </a:tc>
                <a:extLst>
                  <a:ext uri="{0D108BD9-81ED-4DB2-BD59-A6C34878D82A}">
                    <a16:rowId xmlns:a16="http://schemas.microsoft.com/office/drawing/2014/main" val="3095673819"/>
                  </a:ext>
                </a:extLst>
              </a:tr>
            </a:tbl>
          </a:graphicData>
        </a:graphic>
      </p:graphicFrame>
    </p:spTree>
    <p:custDataLst>
      <p:tags r:id="rId1"/>
    </p:custDataLst>
    <p:extLst>
      <p:ext uri="{BB962C8B-B14F-4D97-AF65-F5344CB8AC3E}">
        <p14:creationId xmlns:p14="http://schemas.microsoft.com/office/powerpoint/2010/main" val="18760948"/>
      </p:ext>
    </p:extLst>
  </p:cSld>
  <p:clrMapOvr>
    <a:masterClrMapping/>
  </p:clrMapOvr>
  <p:transition spd="med" advTm="3404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dissolv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81F5-085A-0D42-B5DD-7B336C4C204E}"/>
              </a:ext>
            </a:extLst>
          </p:cNvPr>
          <p:cNvSpPr>
            <a:spLocks noGrp="1"/>
          </p:cNvSpPr>
          <p:nvPr>
            <p:ph type="title"/>
          </p:nvPr>
        </p:nvSpPr>
        <p:spPr/>
        <p:txBody>
          <a:bodyPr>
            <a:normAutofit/>
          </a:bodyPr>
          <a:lstStyle/>
          <a:p>
            <a:r>
              <a:rPr lang="en-US" sz="4400" dirty="0"/>
              <a:t>Source-Binary Code Similarity Test</a:t>
            </a:r>
          </a:p>
        </p:txBody>
      </p:sp>
      <p:sp>
        <p:nvSpPr>
          <p:cNvPr id="3" name="Text Placeholder 2">
            <a:extLst>
              <a:ext uri="{FF2B5EF4-FFF2-40B4-BE49-F238E27FC236}">
                <a16:creationId xmlns:a16="http://schemas.microsoft.com/office/drawing/2014/main" id="{99C9EF0F-72A6-324A-8BA5-40F9B0BFA478}"/>
              </a:ext>
            </a:extLst>
          </p:cNvPr>
          <p:cNvSpPr>
            <a:spLocks noGrp="1"/>
          </p:cNvSpPr>
          <p:nvPr>
            <p:ph type="body" idx="1"/>
          </p:nvPr>
        </p:nvSpPr>
        <p:spPr>
          <a:xfrm>
            <a:off x="616072" y="572756"/>
            <a:ext cx="6346628" cy="5757706"/>
          </a:xfrm>
        </p:spPr>
        <p:txBody>
          <a:bodyPr>
            <a:normAutofit/>
          </a:bodyPr>
          <a:lstStyle/>
          <a:p>
            <a:pPr>
              <a:spcBef>
                <a:spcPts val="1100"/>
              </a:spcBef>
            </a:pPr>
            <a:endParaRPr lang="en-US" sz="2400" dirty="0"/>
          </a:p>
          <a:p>
            <a:r>
              <a:rPr lang="en-US" sz="2200" dirty="0"/>
              <a:t>Compilation provenance accuracy:</a:t>
            </a:r>
          </a:p>
          <a:p>
            <a:pPr lvl="1">
              <a:spcBef>
                <a:spcPts val="1100"/>
              </a:spcBef>
            </a:pPr>
            <a:r>
              <a:rPr lang="en-US" sz="2000" dirty="0"/>
              <a:t>82% overall accuracy</a:t>
            </a:r>
          </a:p>
          <a:p>
            <a:pPr lvl="1">
              <a:spcBef>
                <a:spcPts val="1100"/>
              </a:spcBef>
            </a:pPr>
            <a:r>
              <a:rPr lang="en-US" sz="2000" dirty="0"/>
              <a:t>100%, 100% for architecture, compiler family</a:t>
            </a:r>
          </a:p>
          <a:p>
            <a:pPr lvl="1">
              <a:spcBef>
                <a:spcPts val="1100"/>
              </a:spcBef>
            </a:pPr>
            <a:r>
              <a:rPr lang="en-US" sz="2000" dirty="0"/>
              <a:t>96%, 84% for version, and optimization</a:t>
            </a:r>
          </a:p>
          <a:p>
            <a:pPr lvl="1">
              <a:spcBef>
                <a:spcPts val="1100"/>
              </a:spcBef>
            </a:pPr>
            <a:endParaRPr lang="en-US" sz="2400" dirty="0"/>
          </a:p>
          <a:p>
            <a:pPr>
              <a:spcBef>
                <a:spcPts val="1100"/>
              </a:spcBef>
            </a:pPr>
            <a:r>
              <a:rPr lang="en-US" sz="2200" dirty="0"/>
              <a:t>Type-1 similar code:</a:t>
            </a:r>
          </a:p>
          <a:p>
            <a:pPr lvl="1">
              <a:spcBef>
                <a:spcPts val="1100"/>
              </a:spcBef>
            </a:pPr>
            <a:r>
              <a:rPr lang="en-US" sz="2000" dirty="0"/>
              <a:t>E.g., Top-5 hit rate</a:t>
            </a:r>
          </a:p>
          <a:p>
            <a:pPr lvl="2">
              <a:spcBef>
                <a:spcPts val="1100"/>
              </a:spcBef>
            </a:pPr>
            <a:r>
              <a:rPr lang="en-US" sz="2000" dirty="0" err="1"/>
              <a:t>BugGraph</a:t>
            </a:r>
            <a:r>
              <a:rPr lang="en-US" sz="2000" dirty="0"/>
              <a:t>, 93%</a:t>
            </a:r>
          </a:p>
          <a:p>
            <a:pPr lvl="2">
              <a:spcBef>
                <a:spcPts val="1100"/>
              </a:spcBef>
            </a:pPr>
            <a:r>
              <a:rPr lang="en-US" sz="2000" dirty="0"/>
              <a:t>Gemini </a:t>
            </a:r>
            <a:r>
              <a:rPr lang="en-US" sz="2000" i="1" dirty="0"/>
              <a:t>[Xu et al. CCS’17], </a:t>
            </a:r>
            <a:r>
              <a:rPr lang="en-US" sz="2000" dirty="0"/>
              <a:t>77%</a:t>
            </a:r>
          </a:p>
          <a:p>
            <a:pPr lvl="2">
              <a:spcBef>
                <a:spcPts val="1100"/>
              </a:spcBef>
            </a:pPr>
            <a:r>
              <a:rPr lang="en-US" sz="2000" dirty="0"/>
              <a:t>Genius </a:t>
            </a:r>
            <a:r>
              <a:rPr lang="en-US" sz="2000" i="1" dirty="0"/>
              <a:t>[Qian et al. CCS’16], </a:t>
            </a:r>
            <a:r>
              <a:rPr lang="en-US" sz="2000" dirty="0"/>
              <a:t>69%</a:t>
            </a:r>
          </a:p>
          <a:p>
            <a:pPr lvl="2">
              <a:spcBef>
                <a:spcPts val="1100"/>
              </a:spcBef>
            </a:pPr>
            <a:r>
              <a:rPr lang="en-US" sz="2000" dirty="0"/>
              <a:t>BGM </a:t>
            </a:r>
            <a:r>
              <a:rPr lang="en-US" sz="2000" i="1" dirty="0"/>
              <a:t>[Bipartite Graph Matching], </a:t>
            </a:r>
            <a:r>
              <a:rPr lang="en-US" sz="2000" dirty="0"/>
              <a:t>45%</a:t>
            </a:r>
          </a:p>
        </p:txBody>
      </p:sp>
      <p:sp>
        <p:nvSpPr>
          <p:cNvPr id="4" name="Slide Number Placeholder 3">
            <a:extLst>
              <a:ext uri="{FF2B5EF4-FFF2-40B4-BE49-F238E27FC236}">
                <a16:creationId xmlns:a16="http://schemas.microsoft.com/office/drawing/2014/main" id="{C0292679-12A7-B34D-BDEC-6CCC8182684C}"/>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31</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grpSp>
        <p:nvGrpSpPr>
          <p:cNvPr id="29" name="Group 28">
            <a:extLst>
              <a:ext uri="{FF2B5EF4-FFF2-40B4-BE49-F238E27FC236}">
                <a16:creationId xmlns:a16="http://schemas.microsoft.com/office/drawing/2014/main" id="{623F8D4A-026D-8E4B-8772-01083558D007}"/>
              </a:ext>
            </a:extLst>
          </p:cNvPr>
          <p:cNvGrpSpPr/>
          <p:nvPr/>
        </p:nvGrpSpPr>
        <p:grpSpPr>
          <a:xfrm>
            <a:off x="7023240" y="3123611"/>
            <a:ext cx="4170787" cy="3519384"/>
            <a:chOff x="7023240" y="3123611"/>
            <a:chExt cx="4170787" cy="3519384"/>
          </a:xfrm>
        </p:grpSpPr>
        <p:sp>
          <p:nvSpPr>
            <p:cNvPr id="16" name="Rectangle 15">
              <a:extLst>
                <a:ext uri="{FF2B5EF4-FFF2-40B4-BE49-F238E27FC236}">
                  <a16:creationId xmlns:a16="http://schemas.microsoft.com/office/drawing/2014/main" id="{6A5E9C28-2BCC-2B41-84A0-E49D6E6570A6}"/>
                </a:ext>
              </a:extLst>
            </p:cNvPr>
            <p:cNvSpPr/>
            <p:nvPr/>
          </p:nvSpPr>
          <p:spPr>
            <a:xfrm>
              <a:off x="7135873" y="3465149"/>
              <a:ext cx="437051" cy="2024393"/>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4" name="TextBox 13">
              <a:extLst>
                <a:ext uri="{FF2B5EF4-FFF2-40B4-BE49-F238E27FC236}">
                  <a16:creationId xmlns:a16="http://schemas.microsoft.com/office/drawing/2014/main" id="{C49C664E-1D6A-F445-AC4B-0584D49BD173}"/>
                </a:ext>
              </a:extLst>
            </p:cNvPr>
            <p:cNvSpPr txBox="1"/>
            <p:nvPr/>
          </p:nvSpPr>
          <p:spPr>
            <a:xfrm>
              <a:off x="7135873" y="3525419"/>
              <a:ext cx="167237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14141">
                      <a:lumMod val="50000"/>
                    </a:srgbClr>
                  </a:solidFill>
                  <a:effectLst/>
                  <a:uLnTx/>
                  <a:uFillTx/>
                  <a:latin typeface="Calibri" panose="020F0502020204030204" pitchFamily="34" charset="0"/>
                  <a:ea typeface="Palatino"/>
                  <a:cs typeface="Calibri" panose="020F0502020204030204" pitchFamily="34" charset="0"/>
                  <a:sym typeface="Palatino"/>
                </a:rPr>
                <a:t>Hit rate (%)</a:t>
              </a:r>
            </a:p>
          </p:txBody>
        </p:sp>
        <p:sp>
          <p:nvSpPr>
            <p:cNvPr id="23" name="TextBox 22">
              <a:extLst>
                <a:ext uri="{FF2B5EF4-FFF2-40B4-BE49-F238E27FC236}">
                  <a16:creationId xmlns:a16="http://schemas.microsoft.com/office/drawing/2014/main" id="{AF04BC65-CC71-9144-AAB8-51D35DB371CB}"/>
                </a:ext>
              </a:extLst>
            </p:cNvPr>
            <p:cNvSpPr txBox="1"/>
            <p:nvPr/>
          </p:nvSpPr>
          <p:spPr>
            <a:xfrm>
              <a:off x="7023240" y="3123611"/>
              <a:ext cx="41707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432FF"/>
                  </a:solidFill>
                  <a:effectLst/>
                  <a:uLnTx/>
                  <a:uFillTx/>
                  <a:latin typeface="Calibri" panose="020F0502020204030204" pitchFamily="34" charset="0"/>
                  <a:ea typeface="Palatino"/>
                  <a:cs typeface="Calibri" panose="020F0502020204030204" pitchFamily="34" charset="0"/>
                  <a:sym typeface="Palatino"/>
                </a:rPr>
                <a:t>Top-k Hit Rate of Type-1 Similar</a:t>
              </a:r>
            </a:p>
          </p:txBody>
        </p:sp>
        <p:pic>
          <p:nvPicPr>
            <p:cNvPr id="28" name="Picture 27" descr="Chart&#10;&#10;Description automatically generated">
              <a:extLst>
                <a:ext uri="{FF2B5EF4-FFF2-40B4-BE49-F238E27FC236}">
                  <a16:creationId xmlns:a16="http://schemas.microsoft.com/office/drawing/2014/main" id="{F8668CD7-7F33-4B42-A89A-1188A93F0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8472" y="3939170"/>
              <a:ext cx="3379781" cy="2703825"/>
            </a:xfrm>
            <a:prstGeom prst="rect">
              <a:avLst/>
            </a:prstGeom>
          </p:spPr>
        </p:pic>
      </p:grpSp>
    </p:spTree>
    <p:custDataLst>
      <p:tags r:id="rId1"/>
    </p:custDataLst>
    <p:extLst>
      <p:ext uri="{BB962C8B-B14F-4D97-AF65-F5344CB8AC3E}">
        <p14:creationId xmlns:p14="http://schemas.microsoft.com/office/powerpoint/2010/main" val="1815554590"/>
      </p:ext>
    </p:extLst>
  </p:cSld>
  <p:clrMapOvr>
    <a:masterClrMapping/>
  </p:clrMapOvr>
  <p:transition spd="med" advTm="335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dissolve">
                                      <p:cBhvr>
                                        <p:cTn id="7" dur="500"/>
                                        <p:tgtEl>
                                          <p:spTgt spid="3">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dissolve">
                                      <p:cBhvr>
                                        <p:cTn id="10" dur="500"/>
                                        <p:tgtEl>
                                          <p:spTgt spid="3">
                                            <p:txEl>
                                              <p:pRg st="7" end="7"/>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dissolve">
                                      <p:cBhvr>
                                        <p:cTn id="13" dur="500"/>
                                        <p:tgtEl>
                                          <p:spTgt spid="3">
                                            <p:txEl>
                                              <p:pRg st="8" end="8"/>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dissolve">
                                      <p:cBhvr>
                                        <p:cTn id="16" dur="500"/>
                                        <p:tgtEl>
                                          <p:spTgt spid="3">
                                            <p:txEl>
                                              <p:pRg st="9" end="9"/>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Effect transition="in" filter="dissolve">
                                      <p:cBhvr>
                                        <p:cTn id="19" dur="500"/>
                                        <p:tgtEl>
                                          <p:spTgt spid="3">
                                            <p:txEl>
                                              <p:pRg st="10" end="1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11" end="11"/>
                                            </p:txEl>
                                          </p:spTgt>
                                        </p:tgtEl>
                                        <p:attrNameLst>
                                          <p:attrName>style.visibility</p:attrName>
                                        </p:attrNameLst>
                                      </p:cBhvr>
                                      <p:to>
                                        <p:strVal val="visible"/>
                                      </p:to>
                                    </p:set>
                                    <p:animEffect transition="in" filter="dissolve">
                                      <p:cBhvr>
                                        <p:cTn id="22" dur="500"/>
                                        <p:tgtEl>
                                          <p:spTgt spid="3">
                                            <p:txEl>
                                              <p:pRg st="11" end="11"/>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81F5-085A-0D42-B5DD-7B336C4C204E}"/>
              </a:ext>
            </a:extLst>
          </p:cNvPr>
          <p:cNvSpPr>
            <a:spLocks noGrp="1"/>
          </p:cNvSpPr>
          <p:nvPr>
            <p:ph type="title"/>
          </p:nvPr>
        </p:nvSpPr>
        <p:spPr/>
        <p:txBody>
          <a:bodyPr>
            <a:normAutofit/>
          </a:bodyPr>
          <a:lstStyle/>
          <a:p>
            <a:r>
              <a:rPr lang="en-US" sz="4400" dirty="0"/>
              <a:t>Source-Binary Code Similarity Test</a:t>
            </a:r>
          </a:p>
        </p:txBody>
      </p:sp>
      <p:sp>
        <p:nvSpPr>
          <p:cNvPr id="3" name="Text Placeholder 2">
            <a:extLst>
              <a:ext uri="{FF2B5EF4-FFF2-40B4-BE49-F238E27FC236}">
                <a16:creationId xmlns:a16="http://schemas.microsoft.com/office/drawing/2014/main" id="{99C9EF0F-72A6-324A-8BA5-40F9B0BFA478}"/>
              </a:ext>
            </a:extLst>
          </p:cNvPr>
          <p:cNvSpPr>
            <a:spLocks noGrp="1"/>
          </p:cNvSpPr>
          <p:nvPr>
            <p:ph type="body" idx="1"/>
          </p:nvPr>
        </p:nvSpPr>
        <p:spPr>
          <a:xfrm>
            <a:off x="616072" y="984453"/>
            <a:ext cx="5141261" cy="2038131"/>
          </a:xfrm>
        </p:spPr>
        <p:txBody>
          <a:bodyPr>
            <a:normAutofit/>
          </a:bodyPr>
          <a:lstStyle/>
          <a:p>
            <a:pPr>
              <a:spcBef>
                <a:spcPts val="500"/>
              </a:spcBef>
            </a:pPr>
            <a:r>
              <a:rPr lang="en-US" sz="2200" dirty="0"/>
              <a:t>Type-2 Similar Code (top-5 hit rate)</a:t>
            </a:r>
          </a:p>
          <a:p>
            <a:pPr lvl="1">
              <a:spcBef>
                <a:spcPts val="500"/>
              </a:spcBef>
            </a:pPr>
            <a:r>
              <a:rPr lang="en-US" sz="2000" dirty="0" err="1"/>
              <a:t>BugGraph</a:t>
            </a:r>
            <a:r>
              <a:rPr lang="en-US" sz="2000" dirty="0"/>
              <a:t>, 90%</a:t>
            </a:r>
          </a:p>
          <a:p>
            <a:pPr lvl="1">
              <a:spcBef>
                <a:spcPts val="500"/>
              </a:spcBef>
            </a:pPr>
            <a:r>
              <a:rPr lang="en-US" sz="2000" dirty="0"/>
              <a:t>Gemini, 74%</a:t>
            </a:r>
          </a:p>
          <a:p>
            <a:pPr lvl="1">
              <a:spcBef>
                <a:spcPts val="500"/>
              </a:spcBef>
            </a:pPr>
            <a:r>
              <a:rPr lang="en-US" sz="2000" dirty="0"/>
              <a:t>Genius, 54%</a:t>
            </a:r>
          </a:p>
          <a:p>
            <a:pPr lvl="1">
              <a:spcBef>
                <a:spcPts val="500"/>
              </a:spcBef>
            </a:pPr>
            <a:r>
              <a:rPr lang="en-US" sz="2000" dirty="0"/>
              <a:t>BGM, 40%</a:t>
            </a:r>
          </a:p>
        </p:txBody>
      </p:sp>
      <p:sp>
        <p:nvSpPr>
          <p:cNvPr id="4" name="Slide Number Placeholder 3">
            <a:extLst>
              <a:ext uri="{FF2B5EF4-FFF2-40B4-BE49-F238E27FC236}">
                <a16:creationId xmlns:a16="http://schemas.microsoft.com/office/drawing/2014/main" id="{C0292679-12A7-B34D-BDEC-6CCC8182684C}"/>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32</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pic>
        <p:nvPicPr>
          <p:cNvPr id="18" name="Picture 17" descr="Chart&#10;&#10;Description automatically generated">
            <a:extLst>
              <a:ext uri="{FF2B5EF4-FFF2-40B4-BE49-F238E27FC236}">
                <a16:creationId xmlns:a16="http://schemas.microsoft.com/office/drawing/2014/main" id="{8589D56F-EB66-1341-A4CA-D7440EF15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5794" y="4071913"/>
            <a:ext cx="3268248" cy="2687905"/>
          </a:xfrm>
          <a:prstGeom prst="rect">
            <a:avLst/>
          </a:prstGeom>
          <a:ln>
            <a:noFill/>
          </a:ln>
        </p:spPr>
      </p:pic>
      <p:sp>
        <p:nvSpPr>
          <p:cNvPr id="21" name="TextBox 20">
            <a:extLst>
              <a:ext uri="{FF2B5EF4-FFF2-40B4-BE49-F238E27FC236}">
                <a16:creationId xmlns:a16="http://schemas.microsoft.com/office/drawing/2014/main" id="{0B8ADBFB-EA3D-4849-926E-FABEF9016128}"/>
              </a:ext>
            </a:extLst>
          </p:cNvPr>
          <p:cNvSpPr txBox="1"/>
          <p:nvPr/>
        </p:nvSpPr>
        <p:spPr>
          <a:xfrm>
            <a:off x="6674684" y="3625986"/>
            <a:ext cx="167237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14141">
                    <a:lumMod val="50000"/>
                  </a:srgbClr>
                </a:solidFill>
                <a:effectLst/>
                <a:uLnTx/>
                <a:uFillTx/>
                <a:latin typeface="Calibri" panose="020F0502020204030204" pitchFamily="34" charset="0"/>
                <a:ea typeface="Palatino"/>
                <a:cs typeface="Calibri" panose="020F0502020204030204" pitchFamily="34" charset="0"/>
                <a:sym typeface="Palatino"/>
              </a:rPr>
              <a:t>Hit rate (%)</a:t>
            </a:r>
          </a:p>
        </p:txBody>
      </p:sp>
      <p:sp>
        <p:nvSpPr>
          <p:cNvPr id="22" name="TextBox 21">
            <a:extLst>
              <a:ext uri="{FF2B5EF4-FFF2-40B4-BE49-F238E27FC236}">
                <a16:creationId xmlns:a16="http://schemas.microsoft.com/office/drawing/2014/main" id="{B3F9A46D-7774-0E44-AEB4-C8BAFF082029}"/>
              </a:ext>
            </a:extLst>
          </p:cNvPr>
          <p:cNvSpPr txBox="1"/>
          <p:nvPr/>
        </p:nvSpPr>
        <p:spPr>
          <a:xfrm>
            <a:off x="6575351" y="3239024"/>
            <a:ext cx="41707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432FF"/>
                </a:solidFill>
                <a:effectLst/>
                <a:uLnTx/>
                <a:uFillTx/>
                <a:latin typeface="Calibri" panose="020F0502020204030204" pitchFamily="34" charset="0"/>
                <a:ea typeface="Palatino"/>
                <a:cs typeface="Calibri" panose="020F0502020204030204" pitchFamily="34" charset="0"/>
                <a:sym typeface="Palatino"/>
              </a:rPr>
              <a:t>Top-k Hit Rate of Type-3 Similar</a:t>
            </a:r>
          </a:p>
        </p:txBody>
      </p:sp>
      <p:grpSp>
        <p:nvGrpSpPr>
          <p:cNvPr id="25" name="Group 24">
            <a:extLst>
              <a:ext uri="{FF2B5EF4-FFF2-40B4-BE49-F238E27FC236}">
                <a16:creationId xmlns:a16="http://schemas.microsoft.com/office/drawing/2014/main" id="{3F713A34-3D39-AE4F-A7A1-D86A93692452}"/>
              </a:ext>
            </a:extLst>
          </p:cNvPr>
          <p:cNvGrpSpPr/>
          <p:nvPr/>
        </p:nvGrpSpPr>
        <p:grpSpPr>
          <a:xfrm>
            <a:off x="693326" y="3264577"/>
            <a:ext cx="4170787" cy="3473344"/>
            <a:chOff x="841032" y="3264577"/>
            <a:chExt cx="4170787" cy="3473344"/>
          </a:xfrm>
        </p:grpSpPr>
        <p:pic>
          <p:nvPicPr>
            <p:cNvPr id="20" name="Picture 19" descr="Chart&#10;&#10;Description automatically generated">
              <a:extLst>
                <a:ext uri="{FF2B5EF4-FFF2-40B4-BE49-F238E27FC236}">
                  <a16:creationId xmlns:a16="http://schemas.microsoft.com/office/drawing/2014/main" id="{61D3FAD0-59A9-FE4F-9AC4-AB33945151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5632" y="4154532"/>
              <a:ext cx="3173878" cy="2583389"/>
            </a:xfrm>
            <a:prstGeom prst="rect">
              <a:avLst/>
            </a:prstGeom>
          </p:spPr>
        </p:pic>
        <p:sp>
          <p:nvSpPr>
            <p:cNvPr id="23" name="TextBox 22">
              <a:extLst>
                <a:ext uri="{FF2B5EF4-FFF2-40B4-BE49-F238E27FC236}">
                  <a16:creationId xmlns:a16="http://schemas.microsoft.com/office/drawing/2014/main" id="{71F16C5A-E0FD-2D48-B4F6-AB183B63B4E4}"/>
                </a:ext>
              </a:extLst>
            </p:cNvPr>
            <p:cNvSpPr txBox="1"/>
            <p:nvPr/>
          </p:nvSpPr>
          <p:spPr>
            <a:xfrm>
              <a:off x="948036" y="3685461"/>
              <a:ext cx="167237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14141">
                      <a:lumMod val="50000"/>
                    </a:srgbClr>
                  </a:solidFill>
                  <a:effectLst/>
                  <a:uLnTx/>
                  <a:uFillTx/>
                  <a:latin typeface="Calibri" panose="020F0502020204030204" pitchFamily="34" charset="0"/>
                  <a:ea typeface="Palatino"/>
                  <a:cs typeface="Calibri" panose="020F0502020204030204" pitchFamily="34" charset="0"/>
                  <a:sym typeface="Palatino"/>
                </a:rPr>
                <a:t>Hit rate (%)</a:t>
              </a:r>
            </a:p>
          </p:txBody>
        </p:sp>
        <p:sp>
          <p:nvSpPr>
            <p:cNvPr id="24" name="TextBox 23">
              <a:extLst>
                <a:ext uri="{FF2B5EF4-FFF2-40B4-BE49-F238E27FC236}">
                  <a16:creationId xmlns:a16="http://schemas.microsoft.com/office/drawing/2014/main" id="{9BC3814A-5556-8347-B864-651E1FC157E3}"/>
                </a:ext>
              </a:extLst>
            </p:cNvPr>
            <p:cNvSpPr txBox="1"/>
            <p:nvPr/>
          </p:nvSpPr>
          <p:spPr>
            <a:xfrm>
              <a:off x="841032" y="3264577"/>
              <a:ext cx="41707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432FF"/>
                  </a:solidFill>
                  <a:effectLst/>
                  <a:uLnTx/>
                  <a:uFillTx/>
                  <a:latin typeface="Calibri" panose="020F0502020204030204" pitchFamily="34" charset="0"/>
                  <a:ea typeface="Palatino"/>
                  <a:cs typeface="Calibri" panose="020F0502020204030204" pitchFamily="34" charset="0"/>
                  <a:sym typeface="Palatino"/>
                </a:rPr>
                <a:t>Top-k Hit Rate of Type-2 Similar</a:t>
              </a:r>
            </a:p>
          </p:txBody>
        </p:sp>
      </p:grpSp>
      <p:sp>
        <p:nvSpPr>
          <p:cNvPr id="27" name="Text Placeholder 2">
            <a:extLst>
              <a:ext uri="{FF2B5EF4-FFF2-40B4-BE49-F238E27FC236}">
                <a16:creationId xmlns:a16="http://schemas.microsoft.com/office/drawing/2014/main" id="{D7F3B32F-6976-6346-A746-A9C709C51184}"/>
              </a:ext>
            </a:extLst>
          </p:cNvPr>
          <p:cNvSpPr txBox="1">
            <a:spLocks/>
          </p:cNvSpPr>
          <p:nvPr/>
        </p:nvSpPr>
        <p:spPr>
          <a:xfrm>
            <a:off x="6674684" y="984453"/>
            <a:ext cx="5141261" cy="203813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304800" marR="0" lvl="0" indent="-304800" algn="l" defTabSz="412750" rtl="0" eaLnBrk="1" fontAlgn="auto" latinLnBrk="0" hangingPunct="1">
              <a:lnSpc>
                <a:spcPct val="100000"/>
              </a:lnSpc>
              <a:spcBef>
                <a:spcPts val="500"/>
              </a:spcBef>
              <a:spcAft>
                <a:spcPts val="0"/>
              </a:spcAft>
              <a:buClr>
                <a:srgbClr val="929292"/>
              </a:buClr>
              <a:buSzPct val="100000"/>
              <a:buFont typeface="Arial" panose="020B0604020202020204" pitchFamily="34" charset="0"/>
              <a:buChar char="•"/>
              <a:tabLst/>
              <a:defRPr/>
            </a:pPr>
            <a:r>
              <a:rPr kumimoji="0" lang="en-US" sz="2200" b="0" i="0" u="none" strike="noStrike" kern="0" cap="none" spc="0" normalizeH="0" baseline="0" noProof="0" dirty="0">
                <a:ln>
                  <a:noFill/>
                </a:ln>
                <a:solidFill>
                  <a:srgbClr val="414141"/>
                </a:solidFill>
                <a:effectLst/>
                <a:uLnTx/>
                <a:uFillTx/>
                <a:latin typeface="Gill Sans MT" charset="0"/>
                <a:sym typeface="Palatino Linotype"/>
              </a:rPr>
              <a:t>Type-3 Similar Code (top-5 hit rate)</a:t>
            </a:r>
          </a:p>
          <a:p>
            <a:pPr marL="609600" marR="0" lvl="1" indent="-304800" algn="l" defTabSz="412750" rtl="0" eaLnBrk="1" fontAlgn="auto" latinLnBrk="0" hangingPunct="1">
              <a:lnSpc>
                <a:spcPct val="100000"/>
              </a:lnSpc>
              <a:spcBef>
                <a:spcPts val="500"/>
              </a:spcBef>
              <a:spcAft>
                <a:spcPts val="0"/>
              </a:spcAft>
              <a:buClr>
                <a:srgbClr val="929292"/>
              </a:buClr>
              <a:buSzPct val="100000"/>
              <a:buFont typeface="Arial" panose="020B0604020202020204" pitchFamily="34" charset="0"/>
              <a:buChar char="•"/>
              <a:tabLst/>
              <a:defRPr/>
            </a:pPr>
            <a:r>
              <a:rPr kumimoji="0" lang="en-US" sz="2000" b="0" i="0" u="none" strike="noStrike" kern="0" cap="none" spc="0" normalizeH="0" baseline="0" noProof="0" dirty="0" err="1">
                <a:ln>
                  <a:noFill/>
                </a:ln>
                <a:solidFill>
                  <a:srgbClr val="414141"/>
                </a:solidFill>
                <a:effectLst/>
                <a:uLnTx/>
                <a:uFillTx/>
                <a:latin typeface="Gill Sans MT" charset="0"/>
                <a:sym typeface="Palatino Linotype"/>
              </a:rPr>
              <a:t>BugGraph</a:t>
            </a:r>
            <a:r>
              <a:rPr kumimoji="0" lang="en-US" sz="2000" b="0" i="0" u="none" strike="noStrike" kern="0" cap="none" spc="0" normalizeH="0" baseline="0" noProof="0" dirty="0">
                <a:ln>
                  <a:noFill/>
                </a:ln>
                <a:solidFill>
                  <a:srgbClr val="414141"/>
                </a:solidFill>
                <a:effectLst/>
                <a:uLnTx/>
                <a:uFillTx/>
                <a:latin typeface="Gill Sans MT" charset="0"/>
                <a:sym typeface="Palatino Linotype"/>
              </a:rPr>
              <a:t>, 75</a:t>
            </a:r>
            <a:r>
              <a:rPr kumimoji="0" lang="en-US" sz="2000" b="0" i="1" u="none" strike="noStrike" kern="0" cap="none" spc="0" normalizeH="0" baseline="0" noProof="0" dirty="0">
                <a:ln>
                  <a:noFill/>
                </a:ln>
                <a:solidFill>
                  <a:srgbClr val="414141"/>
                </a:solidFill>
                <a:effectLst/>
                <a:uLnTx/>
                <a:uFillTx/>
                <a:latin typeface="Gill Sans MT" charset="0"/>
                <a:sym typeface="Palatino Linotype"/>
              </a:rPr>
              <a:t>%</a:t>
            </a:r>
            <a:endParaRPr kumimoji="0" lang="en-US" sz="2000" b="0" i="0" u="none" strike="noStrike" kern="0" cap="none" spc="0" normalizeH="0" baseline="0" noProof="0" dirty="0">
              <a:ln>
                <a:noFill/>
              </a:ln>
              <a:solidFill>
                <a:srgbClr val="414141"/>
              </a:solidFill>
              <a:effectLst/>
              <a:uLnTx/>
              <a:uFillTx/>
              <a:latin typeface="Gill Sans MT" charset="0"/>
              <a:sym typeface="Palatino Linotype"/>
            </a:endParaRPr>
          </a:p>
          <a:p>
            <a:pPr marL="609600" marR="0" lvl="1" indent="-304800" algn="l" defTabSz="412750" rtl="0" eaLnBrk="1" fontAlgn="auto" latinLnBrk="0" hangingPunct="1">
              <a:lnSpc>
                <a:spcPct val="100000"/>
              </a:lnSpc>
              <a:spcBef>
                <a:spcPts val="500"/>
              </a:spcBef>
              <a:spcAft>
                <a:spcPts val="0"/>
              </a:spcAft>
              <a:buClr>
                <a:srgbClr val="929292"/>
              </a:buClr>
              <a:buSzPct val="100000"/>
              <a:buFont typeface="Arial" panose="020B0604020202020204" pitchFamily="34" charset="0"/>
              <a:buChar char="•"/>
              <a:tabLst/>
              <a:defRPr/>
            </a:pPr>
            <a:r>
              <a:rPr kumimoji="0" lang="en-US" sz="2000" b="0" i="0" u="none" strike="noStrike" kern="0" cap="none" spc="0" normalizeH="0" baseline="0" noProof="0" dirty="0">
                <a:ln>
                  <a:noFill/>
                </a:ln>
                <a:solidFill>
                  <a:srgbClr val="414141"/>
                </a:solidFill>
                <a:effectLst/>
                <a:uLnTx/>
                <a:uFillTx/>
                <a:latin typeface="Gill Sans MT" charset="0"/>
                <a:sym typeface="Palatino Linotype"/>
              </a:rPr>
              <a:t>Gemini, 51%</a:t>
            </a:r>
          </a:p>
          <a:p>
            <a:pPr marL="609600" marR="0" lvl="1" indent="-304800" algn="l" defTabSz="412750" rtl="0" eaLnBrk="1" fontAlgn="auto" latinLnBrk="0" hangingPunct="1">
              <a:lnSpc>
                <a:spcPct val="100000"/>
              </a:lnSpc>
              <a:spcBef>
                <a:spcPts val="500"/>
              </a:spcBef>
              <a:spcAft>
                <a:spcPts val="0"/>
              </a:spcAft>
              <a:buClr>
                <a:srgbClr val="929292"/>
              </a:buClr>
              <a:buSzPct val="100000"/>
              <a:buFont typeface="Arial" panose="020B0604020202020204" pitchFamily="34" charset="0"/>
              <a:buChar char="•"/>
              <a:tabLst/>
              <a:defRPr/>
            </a:pPr>
            <a:r>
              <a:rPr kumimoji="0" lang="en-US" sz="2000" b="0" i="0" u="none" strike="noStrike" kern="0" cap="none" spc="0" normalizeH="0" baseline="0" noProof="0" dirty="0">
                <a:ln>
                  <a:noFill/>
                </a:ln>
                <a:solidFill>
                  <a:srgbClr val="414141"/>
                </a:solidFill>
                <a:effectLst/>
                <a:uLnTx/>
                <a:uFillTx/>
                <a:latin typeface="Gill Sans MT" charset="0"/>
                <a:sym typeface="Palatino Linotype"/>
              </a:rPr>
              <a:t>Genius, 41%</a:t>
            </a:r>
          </a:p>
          <a:p>
            <a:pPr marL="609600" marR="0" lvl="1" indent="-304800" algn="l" defTabSz="412750" rtl="0" eaLnBrk="1" fontAlgn="auto" latinLnBrk="0" hangingPunct="1">
              <a:lnSpc>
                <a:spcPct val="100000"/>
              </a:lnSpc>
              <a:spcBef>
                <a:spcPts val="500"/>
              </a:spcBef>
              <a:spcAft>
                <a:spcPts val="0"/>
              </a:spcAft>
              <a:buClr>
                <a:srgbClr val="929292"/>
              </a:buClr>
              <a:buSzPct val="100000"/>
              <a:buFont typeface="Arial" panose="020B0604020202020204" pitchFamily="34" charset="0"/>
              <a:buChar char="•"/>
              <a:tabLst/>
              <a:defRPr/>
            </a:pPr>
            <a:r>
              <a:rPr kumimoji="0" lang="en-US" sz="2000" b="0" i="0" u="none" strike="noStrike" kern="0" cap="none" spc="0" normalizeH="0" baseline="0" noProof="0" dirty="0">
                <a:ln>
                  <a:noFill/>
                </a:ln>
                <a:solidFill>
                  <a:srgbClr val="414141"/>
                </a:solidFill>
                <a:effectLst/>
                <a:uLnTx/>
                <a:uFillTx/>
                <a:latin typeface="Gill Sans MT" charset="0"/>
                <a:sym typeface="Palatino Linotype"/>
              </a:rPr>
              <a:t>BGM, 31%</a:t>
            </a:r>
          </a:p>
        </p:txBody>
      </p:sp>
    </p:spTree>
    <p:custDataLst>
      <p:tags r:id="rId1"/>
    </p:custDataLst>
    <p:extLst>
      <p:ext uri="{BB962C8B-B14F-4D97-AF65-F5344CB8AC3E}">
        <p14:creationId xmlns:p14="http://schemas.microsoft.com/office/powerpoint/2010/main" val="3948585204"/>
      </p:ext>
    </p:extLst>
  </p:cSld>
  <p:clrMapOvr>
    <a:masterClrMapping/>
  </p:clrMapOvr>
  <p:transition spd="med" advTm="1760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dissolv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F9A53-DE36-4645-BDC9-2D979DFBB803}"/>
              </a:ext>
            </a:extLst>
          </p:cNvPr>
          <p:cNvSpPr>
            <a:spLocks noGrp="1"/>
          </p:cNvSpPr>
          <p:nvPr>
            <p:ph type="title"/>
          </p:nvPr>
        </p:nvSpPr>
        <p:spPr/>
        <p:txBody>
          <a:bodyPr>
            <a:normAutofit/>
          </a:bodyPr>
          <a:lstStyle/>
          <a:p>
            <a:r>
              <a:rPr lang="en-US" sz="4400" dirty="0"/>
              <a:t>Detecting Vulnerabilities from Firmware </a:t>
            </a:r>
          </a:p>
        </p:txBody>
      </p:sp>
      <p:sp>
        <p:nvSpPr>
          <p:cNvPr id="3" name="Text Placeholder 2">
            <a:extLst>
              <a:ext uri="{FF2B5EF4-FFF2-40B4-BE49-F238E27FC236}">
                <a16:creationId xmlns:a16="http://schemas.microsoft.com/office/drawing/2014/main" id="{DB3D250B-BF84-7C40-8BFD-A107E7DA482A}"/>
              </a:ext>
            </a:extLst>
          </p:cNvPr>
          <p:cNvSpPr>
            <a:spLocks noGrp="1"/>
          </p:cNvSpPr>
          <p:nvPr>
            <p:ph type="body" idx="1"/>
          </p:nvPr>
        </p:nvSpPr>
        <p:spPr>
          <a:xfrm>
            <a:off x="616071" y="1078993"/>
            <a:ext cx="11894127" cy="2106334"/>
          </a:xfrm>
        </p:spPr>
        <p:txBody>
          <a:bodyPr>
            <a:normAutofit fontScale="92500" lnSpcReduction="20000"/>
          </a:bodyPr>
          <a:lstStyle/>
          <a:p>
            <a:pPr>
              <a:spcBef>
                <a:spcPts val="1100"/>
              </a:spcBef>
            </a:pPr>
            <a:r>
              <a:rPr lang="en-US" sz="2400" dirty="0"/>
              <a:t>Tested firmware</a:t>
            </a:r>
            <a:r>
              <a:rPr lang="en-US" dirty="0"/>
              <a:t>: </a:t>
            </a:r>
            <a:r>
              <a:rPr lang="en-US" sz="2200" dirty="0"/>
              <a:t>ArcherC9, AD7200, TouchP5, ArcherC2600, ArcherC5200, and ArcherC5400 </a:t>
            </a:r>
            <a:endParaRPr lang="en-US" dirty="0"/>
          </a:p>
          <a:p>
            <a:pPr>
              <a:spcBef>
                <a:spcPts val="1100"/>
              </a:spcBef>
            </a:pPr>
            <a:r>
              <a:rPr lang="en-US" sz="2400" dirty="0"/>
              <a:t>Vulnerability database</a:t>
            </a:r>
            <a:r>
              <a:rPr lang="en-US" dirty="0"/>
              <a:t>: </a:t>
            </a:r>
            <a:r>
              <a:rPr lang="en-US" sz="2200" dirty="0"/>
              <a:t>218 known vulnerable code</a:t>
            </a:r>
          </a:p>
          <a:p>
            <a:pPr>
              <a:spcBef>
                <a:spcPts val="1100"/>
              </a:spcBef>
            </a:pPr>
            <a:r>
              <a:rPr lang="en-US" sz="2400" dirty="0"/>
              <a:t>Findings</a:t>
            </a:r>
            <a:r>
              <a:rPr lang="en-US" dirty="0"/>
              <a:t>:</a:t>
            </a:r>
          </a:p>
          <a:p>
            <a:pPr lvl="1">
              <a:spcBef>
                <a:spcPts val="1100"/>
              </a:spcBef>
            </a:pPr>
            <a:r>
              <a:rPr lang="en-US" sz="2200" dirty="0"/>
              <a:t>Identified </a:t>
            </a:r>
            <a:r>
              <a:rPr lang="en-US" sz="2200" i="1" dirty="0">
                <a:solidFill>
                  <a:srgbClr val="FF0000"/>
                </a:solidFill>
              </a:rPr>
              <a:t>140</a:t>
            </a:r>
            <a:r>
              <a:rPr lang="en-US" sz="2200" dirty="0"/>
              <a:t> vulnerable code from 42 unique CVEs.</a:t>
            </a:r>
          </a:p>
          <a:p>
            <a:pPr lvl="1">
              <a:spcBef>
                <a:spcPts val="1100"/>
              </a:spcBef>
            </a:pPr>
            <a:r>
              <a:rPr lang="en-US" sz="2200" dirty="0"/>
              <a:t>Old vulnerabilities still exist. </a:t>
            </a:r>
          </a:p>
        </p:txBody>
      </p:sp>
      <p:sp>
        <p:nvSpPr>
          <p:cNvPr id="5" name="Rectangle 4">
            <a:extLst>
              <a:ext uri="{FF2B5EF4-FFF2-40B4-BE49-F238E27FC236}">
                <a16:creationId xmlns:a16="http://schemas.microsoft.com/office/drawing/2014/main" id="{02556851-749D-094E-8842-E67866097C72}"/>
              </a:ext>
            </a:extLst>
          </p:cNvPr>
          <p:cNvSpPr/>
          <p:nvPr/>
        </p:nvSpPr>
        <p:spPr>
          <a:xfrm>
            <a:off x="8140039" y="6384102"/>
            <a:ext cx="3265714" cy="327302"/>
          </a:xfrm>
          <a:prstGeom prst="rect">
            <a:avLst/>
          </a:prstGeom>
          <a:noFill/>
          <a:ln w="28575"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7" name="Slide Number Placeholder 4">
            <a:extLst>
              <a:ext uri="{FF2B5EF4-FFF2-40B4-BE49-F238E27FC236}">
                <a16:creationId xmlns:a16="http://schemas.microsoft.com/office/drawing/2014/main" id="{1AC4D3B2-FD4C-8B4D-9507-22316E0BC0CE}"/>
              </a:ext>
            </a:extLst>
          </p:cNvPr>
          <p:cNvSpPr>
            <a:spLocks noGrp="1"/>
          </p:cNvSpPr>
          <p:nvPr>
            <p:ph type="sldNum" sz="quarter" idx="2"/>
          </p:nvPr>
        </p:nvSpPr>
        <p:spPr>
          <a:xfrm>
            <a:off x="11405753" y="6575314"/>
            <a:ext cx="449820" cy="272180"/>
          </a:xfrm>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33</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graphicFrame>
        <p:nvGraphicFramePr>
          <p:cNvPr id="4" name="Table 7">
            <a:extLst>
              <a:ext uri="{FF2B5EF4-FFF2-40B4-BE49-F238E27FC236}">
                <a16:creationId xmlns:a16="http://schemas.microsoft.com/office/drawing/2014/main" id="{977F7386-1D77-6D41-8F48-A9AAA1C9E469}"/>
              </a:ext>
            </a:extLst>
          </p:cNvPr>
          <p:cNvGraphicFramePr>
            <a:graphicFrameLocks noGrp="1"/>
          </p:cNvGraphicFramePr>
          <p:nvPr/>
        </p:nvGraphicFramePr>
        <p:xfrm>
          <a:off x="616071" y="3312391"/>
          <a:ext cx="11099682" cy="3336211"/>
        </p:xfrm>
        <a:graphic>
          <a:graphicData uri="http://schemas.openxmlformats.org/drawingml/2006/table">
            <a:tbl>
              <a:tblPr firstRow="1" bandRow="1">
                <a:tableStyleId>{CF821DB8-F4EB-4A41-A1BA-3FCAFE7338EE}</a:tableStyleId>
              </a:tblPr>
              <a:tblGrid>
                <a:gridCol w="1051364">
                  <a:extLst>
                    <a:ext uri="{9D8B030D-6E8A-4147-A177-3AD203B41FA5}">
                      <a16:colId xmlns:a16="http://schemas.microsoft.com/office/drawing/2014/main" val="4054748671"/>
                    </a:ext>
                  </a:extLst>
                </a:gridCol>
                <a:gridCol w="1010836">
                  <a:extLst>
                    <a:ext uri="{9D8B030D-6E8A-4147-A177-3AD203B41FA5}">
                      <a16:colId xmlns:a16="http://schemas.microsoft.com/office/drawing/2014/main" val="295670684"/>
                    </a:ext>
                  </a:extLst>
                </a:gridCol>
                <a:gridCol w="1637694">
                  <a:extLst>
                    <a:ext uri="{9D8B030D-6E8A-4147-A177-3AD203B41FA5}">
                      <a16:colId xmlns:a16="http://schemas.microsoft.com/office/drawing/2014/main" val="4212404292"/>
                    </a:ext>
                  </a:extLst>
                </a:gridCol>
                <a:gridCol w="1072464">
                  <a:extLst>
                    <a:ext uri="{9D8B030D-6E8A-4147-A177-3AD203B41FA5}">
                      <a16:colId xmlns:a16="http://schemas.microsoft.com/office/drawing/2014/main" val="1999103749"/>
                    </a:ext>
                  </a:extLst>
                </a:gridCol>
                <a:gridCol w="881742">
                  <a:extLst>
                    <a:ext uri="{9D8B030D-6E8A-4147-A177-3AD203B41FA5}">
                      <a16:colId xmlns:a16="http://schemas.microsoft.com/office/drawing/2014/main" val="652117529"/>
                    </a:ext>
                  </a:extLst>
                </a:gridCol>
                <a:gridCol w="1745688">
                  <a:extLst>
                    <a:ext uri="{9D8B030D-6E8A-4147-A177-3AD203B41FA5}">
                      <a16:colId xmlns:a16="http://schemas.microsoft.com/office/drawing/2014/main" val="2786200924"/>
                    </a:ext>
                  </a:extLst>
                </a:gridCol>
                <a:gridCol w="975741">
                  <a:extLst>
                    <a:ext uri="{9D8B030D-6E8A-4147-A177-3AD203B41FA5}">
                      <a16:colId xmlns:a16="http://schemas.microsoft.com/office/drawing/2014/main" val="788662703"/>
                    </a:ext>
                  </a:extLst>
                </a:gridCol>
                <a:gridCol w="892629">
                  <a:extLst>
                    <a:ext uri="{9D8B030D-6E8A-4147-A177-3AD203B41FA5}">
                      <a16:colId xmlns:a16="http://schemas.microsoft.com/office/drawing/2014/main" val="1353273436"/>
                    </a:ext>
                  </a:extLst>
                </a:gridCol>
                <a:gridCol w="1831524">
                  <a:extLst>
                    <a:ext uri="{9D8B030D-6E8A-4147-A177-3AD203B41FA5}">
                      <a16:colId xmlns:a16="http://schemas.microsoft.com/office/drawing/2014/main" val="3896926703"/>
                    </a:ext>
                  </a:extLst>
                </a:gridCol>
              </a:tblGrid>
              <a:tr h="345559">
                <a:tc>
                  <a:txBody>
                    <a:bodyPr/>
                    <a:lstStyle/>
                    <a:p>
                      <a:pPr algn="ctr"/>
                      <a:r>
                        <a:rPr lang="en-US" dirty="0">
                          <a:latin typeface="Gill Sans MT" panose="020B0502020104020203" pitchFamily="34" charset="77"/>
                        </a:rPr>
                        <a:t>CVE</a:t>
                      </a:r>
                    </a:p>
                  </a:txBody>
                  <a:tcPr>
                    <a:lnL w="12700" cap="flat">
                      <a:noFill/>
                      <a:miter lim="400000"/>
                    </a:lnL>
                    <a:lnR w="12700" cap="flat">
                      <a:noFill/>
                      <a:miter lim="400000"/>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r"/>
                      <a:r>
                        <a:rPr lang="en-US" dirty="0">
                          <a:latin typeface="Gill Sans MT" panose="020B0502020104020203" pitchFamily="34" charset="77"/>
                        </a:rPr>
                        <a:t># Appear</a:t>
                      </a:r>
                    </a:p>
                  </a:txBody>
                  <a:tcPr>
                    <a:lnL w="12700" cap="flat">
                      <a:noFill/>
                      <a:miter lim="400000"/>
                    </a:lnL>
                    <a:lnR w="12700" cap="flat">
                      <a:noFill/>
                      <a:miter lim="400000"/>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l"/>
                      <a:r>
                        <a:rPr lang="en-US" dirty="0">
                          <a:latin typeface="Gill Sans MT" panose="020B0502020104020203" pitchFamily="34" charset="77"/>
                        </a:rPr>
                        <a:t>Vulnerability type</a:t>
                      </a:r>
                    </a:p>
                  </a:txBody>
                  <a:tcPr>
                    <a:lnL w="12700" cap="flat">
                      <a:noFill/>
                      <a:miter lim="400000"/>
                    </a:lnL>
                    <a:lnR w="12700" cap="flat" cmpd="sng" algn="ctr">
                      <a:solidFill>
                        <a:schemeClr val="tx1"/>
                      </a:solidFill>
                      <a:prstDash val="solid"/>
                      <a:round/>
                      <a:headEnd type="none" w="med" len="med"/>
                      <a:tailEnd type="none" w="med" len="med"/>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ctr"/>
                      <a:r>
                        <a:rPr lang="en-US" dirty="0">
                          <a:latin typeface="Gill Sans MT" panose="020B0502020104020203" pitchFamily="34" charset="77"/>
                        </a:rPr>
                        <a:t>CVE</a:t>
                      </a:r>
                    </a:p>
                  </a:txBody>
                  <a:tcPr>
                    <a:lnL w="12700" cap="flat" cmpd="sng" algn="ctr">
                      <a:solidFill>
                        <a:schemeClr val="tx1"/>
                      </a:solidFill>
                      <a:prstDash val="solid"/>
                      <a:round/>
                      <a:headEnd type="none" w="med" len="med"/>
                      <a:tailEnd type="none" w="med" len="med"/>
                    </a:lnL>
                    <a:lnR w="12700" cap="flat">
                      <a:noFill/>
                      <a:miter lim="400000"/>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r"/>
                      <a:r>
                        <a:rPr lang="en-US" dirty="0">
                          <a:latin typeface="Gill Sans MT" panose="020B0502020104020203" pitchFamily="34" charset="77"/>
                        </a:rPr>
                        <a:t># Appear</a:t>
                      </a:r>
                    </a:p>
                  </a:txBody>
                  <a:tcPr>
                    <a:lnL w="12700" cap="flat">
                      <a:noFill/>
                      <a:miter lim="400000"/>
                    </a:lnL>
                    <a:lnR w="12700" cap="flat">
                      <a:noFill/>
                      <a:miter lim="400000"/>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l"/>
                      <a:r>
                        <a:rPr lang="en-US" dirty="0">
                          <a:latin typeface="Gill Sans MT" panose="020B0502020104020203" pitchFamily="34" charset="77"/>
                        </a:rPr>
                        <a:t>Vulnerability type</a:t>
                      </a:r>
                    </a:p>
                  </a:txBody>
                  <a:tcPr>
                    <a:lnL w="12700" cap="flat">
                      <a:noFill/>
                      <a:miter lim="400000"/>
                    </a:lnL>
                    <a:lnR w="12700" cap="flat" cmpd="sng" algn="ctr">
                      <a:solidFill>
                        <a:schemeClr val="tx1"/>
                      </a:solidFill>
                      <a:prstDash val="solid"/>
                      <a:round/>
                      <a:headEnd type="none" w="med" len="med"/>
                      <a:tailEnd type="none" w="med" len="med"/>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ctr"/>
                      <a:r>
                        <a:rPr lang="en-US" dirty="0">
                          <a:latin typeface="Gill Sans MT" panose="020B0502020104020203" pitchFamily="34" charset="77"/>
                        </a:rPr>
                        <a:t>CVE</a:t>
                      </a:r>
                    </a:p>
                  </a:txBody>
                  <a:tcPr>
                    <a:lnL w="12700" cap="flat" cmpd="sng" algn="ctr">
                      <a:solidFill>
                        <a:schemeClr val="tx1"/>
                      </a:solidFill>
                      <a:prstDash val="solid"/>
                      <a:round/>
                      <a:headEnd type="none" w="med" len="med"/>
                      <a:tailEnd type="none" w="med" len="med"/>
                    </a:lnL>
                    <a:lnR w="12700" cap="flat">
                      <a:noFill/>
                      <a:miter lim="400000"/>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ctr"/>
                      <a:r>
                        <a:rPr lang="en-US" dirty="0">
                          <a:latin typeface="Gill Sans MT" panose="020B0502020104020203" pitchFamily="34" charset="77"/>
                        </a:rPr>
                        <a:t># Appear</a:t>
                      </a:r>
                    </a:p>
                  </a:txBody>
                  <a:tcPr>
                    <a:lnL w="12700" cap="flat">
                      <a:noFill/>
                      <a:miter lim="400000"/>
                    </a:lnL>
                    <a:lnR w="12700" cap="flat">
                      <a:noFill/>
                      <a:miter lim="400000"/>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l"/>
                      <a:r>
                        <a:rPr lang="en-US" dirty="0">
                          <a:latin typeface="Gill Sans MT" panose="020B0502020104020203" pitchFamily="34" charset="77"/>
                        </a:rPr>
                        <a:t>Vulnerability type</a:t>
                      </a:r>
                    </a:p>
                  </a:txBody>
                  <a:tcPr>
                    <a:lnL w="12700" cap="flat">
                      <a:noFill/>
                      <a:miter lim="400000"/>
                    </a:lnL>
                    <a:lnR w="12700" cap="flat">
                      <a:noFill/>
                      <a:miter lim="400000"/>
                    </a:lnR>
                    <a:lnT w="12700" cap="flat">
                      <a:noFill/>
                      <a:miter lim="400000"/>
                    </a:lnT>
                    <a:lnB w="12700" cap="flat">
                      <a:noFill/>
                      <a:miter lim="400000"/>
                    </a:lnB>
                    <a:lnTlToBr w="12700" cmpd="sng">
                      <a:noFill/>
                      <a:prstDash val="solid"/>
                    </a:lnTlToBr>
                    <a:lnBlToTr w="12700" cmpd="sng">
                      <a:noFill/>
                      <a:prstDash val="solid"/>
                    </a:lnBlToTr>
                  </a:tcPr>
                </a:tc>
                <a:extLst>
                  <a:ext uri="{0D108BD9-81ED-4DB2-BD59-A6C34878D82A}">
                    <a16:rowId xmlns:a16="http://schemas.microsoft.com/office/drawing/2014/main" val="4005430949"/>
                  </a:ext>
                </a:extLst>
              </a:tr>
              <a:tr h="213618">
                <a:tc>
                  <a:txBody>
                    <a:bodyPr/>
                    <a:lstStyle/>
                    <a:p>
                      <a:pPr algn="ctr" fontAlgn="b"/>
                      <a:r>
                        <a:rPr lang="en-US" sz="1200" b="0" i="0" u="none" strike="noStrike" dirty="0">
                          <a:solidFill>
                            <a:srgbClr val="000000"/>
                          </a:solidFill>
                          <a:effectLst/>
                          <a:latin typeface="Calibri" panose="020F0502020204030204" pitchFamily="34" charset="0"/>
                        </a:rPr>
                        <a:t>2016-6303</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out-of-bounds write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2016-0702</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side-channel attack</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2015-0206</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Allow DoS attack</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1820112730"/>
                  </a:ext>
                </a:extLst>
              </a:tr>
              <a:tr h="213618">
                <a:tc>
                  <a:txBody>
                    <a:bodyPr/>
                    <a:lstStyle/>
                    <a:p>
                      <a:pPr algn="ctr" fontAlgn="b"/>
                      <a:r>
                        <a:rPr lang="en-US" sz="1200" b="0" i="0" u="none" strike="noStrike">
                          <a:solidFill>
                            <a:srgbClr val="000000"/>
                          </a:solidFill>
                          <a:effectLst/>
                          <a:latin typeface="Calibri" panose="020F0502020204030204" pitchFamily="34" charset="0"/>
                        </a:rPr>
                        <a:t>2016-6302</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Allow DoS attack</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2016-0701</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Miss required crypto</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2015-0205</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Allows remote access</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2131809559"/>
                  </a:ext>
                </a:extLst>
              </a:tr>
              <a:tr h="213618">
                <a:tc>
                  <a:txBody>
                    <a:bodyPr/>
                    <a:lstStyle/>
                    <a:p>
                      <a:pPr algn="ctr" fontAlgn="b"/>
                      <a:r>
                        <a:rPr lang="en-US" sz="1200" b="0" i="0" u="none" strike="noStrike">
                          <a:solidFill>
                            <a:srgbClr val="000000"/>
                          </a:solidFill>
                          <a:effectLst/>
                          <a:latin typeface="Calibri" panose="020F0502020204030204" pitchFamily="34" charset="0"/>
                        </a:rPr>
                        <a:t>2016-2842</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Out-of-bounds write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2015-3197</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3</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Man-in-the-middle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2015-0204</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Downgrade attacks</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3219600066"/>
                  </a:ext>
                </a:extLst>
              </a:tr>
              <a:tr h="213618">
                <a:tc>
                  <a:txBody>
                    <a:bodyPr/>
                    <a:lstStyle/>
                    <a:p>
                      <a:pPr algn="ctr" fontAlgn="b"/>
                      <a:r>
                        <a:rPr lang="en-US" sz="1200" b="0" i="0" u="none" strike="noStrike" dirty="0">
                          <a:solidFill>
                            <a:srgbClr val="000000"/>
                          </a:solidFill>
                          <a:effectLst/>
                          <a:latin typeface="Calibri" panose="020F0502020204030204" pitchFamily="34" charset="0"/>
                        </a:rPr>
                        <a:t>2016-2182</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Out-of-bounds write </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2015-1794</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segmentation fault</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2014-8176</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DoS overflow</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2953031035"/>
                  </a:ext>
                </a:extLst>
              </a:tr>
              <a:tr h="213618">
                <a:tc>
                  <a:txBody>
                    <a:bodyPr/>
                    <a:lstStyle/>
                    <a:p>
                      <a:pPr algn="ctr" fontAlgn="b"/>
                      <a:r>
                        <a:rPr lang="en-US" sz="1200" b="0" i="0" u="none" strike="noStrike">
                          <a:solidFill>
                            <a:srgbClr val="000000"/>
                          </a:solidFill>
                          <a:effectLst/>
                          <a:latin typeface="Calibri" panose="020F0502020204030204" pitchFamily="34" charset="0"/>
                        </a:rPr>
                        <a:t>2016-2180</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Out-of-bounds read</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2015-1792</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Allows DoS attack</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2014-5139</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3</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NULL pointer dereference</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1774029580"/>
                  </a:ext>
                </a:extLst>
              </a:tr>
              <a:tr h="213618">
                <a:tc>
                  <a:txBody>
                    <a:bodyPr/>
                    <a:lstStyle/>
                    <a:p>
                      <a:pPr algn="ctr" fontAlgn="b"/>
                      <a:r>
                        <a:rPr lang="en-US" sz="1200" b="0" i="0" u="none" strike="noStrike" dirty="0">
                          <a:solidFill>
                            <a:srgbClr val="000000"/>
                          </a:solidFill>
                          <a:effectLst/>
                          <a:latin typeface="Calibri" panose="020F0502020204030204" pitchFamily="34" charset="0"/>
                        </a:rPr>
                        <a:t>2016-2178</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Side-channel attack</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2015-1791</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Double free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2014-3572</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Downgrade attacks</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252222076"/>
                  </a:ext>
                </a:extLst>
              </a:tr>
              <a:tr h="213618">
                <a:tc>
                  <a:txBody>
                    <a:bodyPr/>
                    <a:lstStyle/>
                    <a:p>
                      <a:pPr algn="ctr" fontAlgn="b"/>
                      <a:r>
                        <a:rPr lang="en-US" sz="1200" b="0" i="0" u="none" strike="noStrike">
                          <a:solidFill>
                            <a:srgbClr val="000000"/>
                          </a:solidFill>
                          <a:effectLst/>
                          <a:latin typeface="Calibri" panose="020F0502020204030204" pitchFamily="34" charset="0"/>
                        </a:rPr>
                        <a:t>2016-2176</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buffer over-read</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2015-1790</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NULL pointer dereference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2014-3567</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Allow DoS attack</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1794859966"/>
                  </a:ext>
                </a:extLst>
              </a:tr>
              <a:tr h="213618">
                <a:tc>
                  <a:txBody>
                    <a:bodyPr/>
                    <a:lstStyle/>
                    <a:p>
                      <a:pPr algn="ctr" fontAlgn="b"/>
                      <a:r>
                        <a:rPr lang="en-US" sz="1200" b="0" i="0" u="none" strike="noStrike" dirty="0">
                          <a:solidFill>
                            <a:srgbClr val="000000"/>
                          </a:solidFill>
                          <a:effectLst/>
                          <a:latin typeface="Calibri" panose="020F0502020204030204" pitchFamily="34" charset="0"/>
                        </a:rPr>
                        <a:t>2016-2109</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memory consumption</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2015-1789</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Out-of-bounds read</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2014-3511</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Man-in-the-middle</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3227820384"/>
                  </a:ext>
                </a:extLst>
              </a:tr>
              <a:tr h="213618">
                <a:tc>
                  <a:txBody>
                    <a:bodyPr/>
                    <a:lstStyle/>
                    <a:p>
                      <a:pPr algn="ctr" fontAlgn="b"/>
                      <a:r>
                        <a:rPr lang="en-US" sz="1200" b="0" i="0" u="none" strike="noStrike">
                          <a:solidFill>
                            <a:srgbClr val="000000"/>
                          </a:solidFill>
                          <a:effectLst/>
                          <a:latin typeface="Calibri" panose="020F0502020204030204" pitchFamily="34" charset="0"/>
                        </a:rPr>
                        <a:t>2016-2105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heap memory corruption</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2015-1788 </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Allow DoS attack</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2014-3508</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information leakage</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3914026595"/>
                  </a:ext>
                </a:extLst>
              </a:tr>
              <a:tr h="213618">
                <a:tc>
                  <a:txBody>
                    <a:bodyPr/>
                    <a:lstStyle/>
                    <a:p>
                      <a:pPr algn="ctr" fontAlgn="b"/>
                      <a:r>
                        <a:rPr lang="en-US" sz="1200" b="0" i="0" u="none" strike="noStrike">
                          <a:solidFill>
                            <a:srgbClr val="000000"/>
                          </a:solidFill>
                          <a:effectLst/>
                          <a:latin typeface="Calibri" panose="020F0502020204030204" pitchFamily="34" charset="0"/>
                        </a:rPr>
                        <a:t>2016-0799</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Out-of-bounds read</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2015-0292</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Integer underflow</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2014-3470</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NULL pointer dereference</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675190743"/>
                  </a:ext>
                </a:extLst>
              </a:tr>
              <a:tr h="213618">
                <a:tc>
                  <a:txBody>
                    <a:bodyPr/>
                    <a:lstStyle/>
                    <a:p>
                      <a:pPr algn="ctr" fontAlgn="b"/>
                      <a:r>
                        <a:rPr lang="en-US" sz="1200" b="0" i="0" u="none" strike="noStrike" dirty="0">
                          <a:solidFill>
                            <a:srgbClr val="000000"/>
                          </a:solidFill>
                          <a:effectLst/>
                          <a:latin typeface="Calibri" panose="020F0502020204030204" pitchFamily="34" charset="0"/>
                        </a:rPr>
                        <a:t>2016-0797</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3</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Integer overflow</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2015-0288</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NULL pointer dereference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2014-0221</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Allow DoS attack</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2463037204"/>
                  </a:ext>
                </a:extLst>
              </a:tr>
              <a:tr h="213618">
                <a:tc>
                  <a:txBody>
                    <a:bodyPr/>
                    <a:lstStyle/>
                    <a:p>
                      <a:pPr algn="ctr" fontAlgn="b"/>
                      <a:r>
                        <a:rPr lang="en-US" sz="1200" b="0" i="0" u="none" strike="noStrike">
                          <a:solidFill>
                            <a:srgbClr val="000000"/>
                          </a:solidFill>
                          <a:effectLst/>
                          <a:latin typeface="Calibri" panose="020F0502020204030204" pitchFamily="34" charset="0"/>
                        </a:rPr>
                        <a:t>2016-0705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Double free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2015-0287</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invalid write operation</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2014-0198</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NULL pointer dereference</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2293181265"/>
                  </a:ext>
                </a:extLst>
              </a:tr>
              <a:tr h="213618">
                <a:tc>
                  <a:txBody>
                    <a:bodyPr/>
                    <a:lstStyle/>
                    <a:p>
                      <a:pPr algn="ctr" fontAlgn="b"/>
                      <a:r>
                        <a:rPr lang="en-US" sz="1200" b="0" i="0" u="none" strike="noStrike" dirty="0">
                          <a:solidFill>
                            <a:srgbClr val="000000"/>
                          </a:solidFill>
                          <a:effectLst/>
                          <a:latin typeface="Calibri" panose="020F0502020204030204" pitchFamily="34" charset="0"/>
                        </a:rPr>
                        <a:t>2016-0704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Information leakage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2015-0286</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invalid read operation</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2014-0195</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Buffer overflow</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1644135499"/>
                  </a:ext>
                </a:extLst>
              </a:tr>
              <a:tr h="213618">
                <a:tc>
                  <a:txBody>
                    <a:bodyPr/>
                    <a:lstStyle/>
                    <a:p>
                      <a:pPr algn="ctr" fontAlgn="b"/>
                      <a:r>
                        <a:rPr lang="en-US" sz="1200" b="0" i="0" u="none" strike="noStrike" dirty="0">
                          <a:solidFill>
                            <a:srgbClr val="000000"/>
                          </a:solidFill>
                          <a:effectLst/>
                          <a:latin typeface="Calibri" panose="020F0502020204030204" pitchFamily="34" charset="0"/>
                        </a:rPr>
                        <a:t>2016-0703</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Man-in-the-middle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2015-0209</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Use-after-free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2013-6449</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Daemon crash</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4131119749"/>
                  </a:ext>
                </a:extLst>
              </a:tr>
            </a:tbl>
          </a:graphicData>
        </a:graphic>
      </p:graphicFrame>
    </p:spTree>
    <p:custDataLst>
      <p:tags r:id="rId1"/>
    </p:custDataLst>
    <p:extLst>
      <p:ext uri="{BB962C8B-B14F-4D97-AF65-F5344CB8AC3E}">
        <p14:creationId xmlns:p14="http://schemas.microsoft.com/office/powerpoint/2010/main" val="457398787"/>
      </p:ext>
    </p:extLst>
  </p:cSld>
  <p:clrMapOvr>
    <a:masterClrMapping/>
  </p:clrMapOvr>
  <p:transition spd="med" advTm="3273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1B09B-F39C-2A4B-8096-50E4C1679940}"/>
              </a:ext>
            </a:extLst>
          </p:cNvPr>
          <p:cNvSpPr>
            <a:spLocks noGrp="1"/>
          </p:cNvSpPr>
          <p:nvPr>
            <p:ph type="title"/>
          </p:nvPr>
        </p:nvSpPr>
        <p:spPr/>
        <p:txBody>
          <a:bodyPr>
            <a:normAutofit/>
          </a:bodyPr>
          <a:lstStyle/>
          <a:p>
            <a:r>
              <a:rPr lang="en-US" sz="4400" dirty="0"/>
              <a:t>Summary of </a:t>
            </a:r>
            <a:r>
              <a:rPr lang="en-US" sz="4400" dirty="0" err="1"/>
              <a:t>BugGraph</a:t>
            </a:r>
            <a:endParaRPr lang="en-US" sz="4400" dirty="0"/>
          </a:p>
        </p:txBody>
      </p:sp>
      <p:sp>
        <p:nvSpPr>
          <p:cNvPr id="6" name="Slide Number Placeholder 4">
            <a:extLst>
              <a:ext uri="{FF2B5EF4-FFF2-40B4-BE49-F238E27FC236}">
                <a16:creationId xmlns:a16="http://schemas.microsoft.com/office/drawing/2014/main" id="{BCEB8E08-C569-7F4E-8A4C-3E21450C5C3C}"/>
              </a:ext>
            </a:extLst>
          </p:cNvPr>
          <p:cNvSpPr>
            <a:spLocks noGrp="1"/>
          </p:cNvSpPr>
          <p:nvPr>
            <p:ph type="sldNum" sz="quarter" idx="2"/>
          </p:nvPr>
        </p:nvSpPr>
        <p:spPr>
          <a:xfrm>
            <a:off x="11405753" y="6575314"/>
            <a:ext cx="449820" cy="272180"/>
          </a:xfrm>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34</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8" name="Text Placeholder 2">
            <a:extLst>
              <a:ext uri="{FF2B5EF4-FFF2-40B4-BE49-F238E27FC236}">
                <a16:creationId xmlns:a16="http://schemas.microsoft.com/office/drawing/2014/main" id="{F2062E6C-97EA-204E-832D-8D705AA89A1F}"/>
              </a:ext>
            </a:extLst>
          </p:cNvPr>
          <p:cNvSpPr>
            <a:spLocks noGrp="1"/>
          </p:cNvSpPr>
          <p:nvPr>
            <p:ph type="body" idx="1"/>
          </p:nvPr>
        </p:nvSpPr>
        <p:spPr>
          <a:xfrm>
            <a:off x="616072" y="1240331"/>
            <a:ext cx="11239501" cy="4858844"/>
          </a:xfrm>
        </p:spPr>
        <p:txBody>
          <a:bodyPr>
            <a:normAutofit/>
          </a:bodyPr>
          <a:lstStyle/>
          <a:p>
            <a:r>
              <a:rPr lang="en-US" b="1" dirty="0"/>
              <a:t>New Insight and Method:</a:t>
            </a:r>
            <a:endParaRPr lang="en-US" dirty="0"/>
          </a:p>
          <a:p>
            <a:pPr lvl="1"/>
            <a:r>
              <a:rPr lang="en-US" sz="2200" dirty="0" err="1"/>
              <a:t>BugGraph</a:t>
            </a:r>
            <a:r>
              <a:rPr lang="en-US" sz="2200" dirty="0"/>
              <a:t>, first work to </a:t>
            </a:r>
            <a:r>
              <a:rPr lang="en-US" sz="2200" i="1" dirty="0">
                <a:solidFill>
                  <a:srgbClr val="0432FF"/>
                </a:solidFill>
              </a:rPr>
              <a:t>identify</a:t>
            </a:r>
            <a:r>
              <a:rPr lang="en-US" sz="2200" dirty="0"/>
              <a:t> </a:t>
            </a:r>
            <a:r>
              <a:rPr lang="en-US" sz="2200" i="1" dirty="0">
                <a:solidFill>
                  <a:srgbClr val="0432FF"/>
                </a:solidFill>
              </a:rPr>
              <a:t>compilation provenance </a:t>
            </a:r>
            <a:r>
              <a:rPr lang="en-US" sz="2200" dirty="0"/>
              <a:t>for</a:t>
            </a:r>
            <a:r>
              <a:rPr lang="en-US" sz="2200" i="1" dirty="0">
                <a:solidFill>
                  <a:srgbClr val="0432FF"/>
                </a:solidFill>
              </a:rPr>
              <a:t> </a:t>
            </a:r>
            <a:r>
              <a:rPr lang="en-US" sz="2200" dirty="0"/>
              <a:t>code similarity detection.</a:t>
            </a:r>
          </a:p>
          <a:p>
            <a:pPr lvl="2"/>
            <a:r>
              <a:rPr lang="en-US" sz="2000" dirty="0"/>
              <a:t>Improved both accuracy and coverage for less similar code.</a:t>
            </a:r>
          </a:p>
          <a:p>
            <a:pPr lvl="2"/>
            <a:r>
              <a:rPr lang="en-US" sz="2000" i="1" dirty="0">
                <a:solidFill>
                  <a:srgbClr val="FF0000"/>
                </a:solidFill>
              </a:rPr>
              <a:t>Reported to DARPA CHASE</a:t>
            </a:r>
          </a:p>
          <a:p>
            <a:pPr marL="0" indent="0">
              <a:buNone/>
            </a:pPr>
            <a:endParaRPr lang="en-US" dirty="0"/>
          </a:p>
          <a:p>
            <a:r>
              <a:rPr lang="en-US" b="1" dirty="0"/>
              <a:t>Impact</a:t>
            </a:r>
            <a:r>
              <a:rPr lang="en-US" dirty="0"/>
              <a:t>: </a:t>
            </a:r>
          </a:p>
          <a:p>
            <a:pPr lvl="1"/>
            <a:r>
              <a:rPr lang="en-US" sz="2200" dirty="0" err="1"/>
              <a:t>BugGraph</a:t>
            </a:r>
            <a:r>
              <a:rPr lang="en-US" sz="2200" dirty="0"/>
              <a:t> identified </a:t>
            </a:r>
            <a:r>
              <a:rPr lang="en-US" sz="2200" i="1" dirty="0">
                <a:solidFill>
                  <a:srgbClr val="FF0000"/>
                </a:solidFill>
              </a:rPr>
              <a:t>140</a:t>
            </a:r>
            <a:r>
              <a:rPr lang="en-US" sz="2200" dirty="0"/>
              <a:t> vulnerable code from 6 IoT firmware.</a:t>
            </a:r>
          </a:p>
        </p:txBody>
      </p:sp>
    </p:spTree>
    <p:custDataLst>
      <p:tags r:id="rId1"/>
    </p:custDataLst>
    <p:extLst>
      <p:ext uri="{BB962C8B-B14F-4D97-AF65-F5344CB8AC3E}">
        <p14:creationId xmlns:p14="http://schemas.microsoft.com/office/powerpoint/2010/main" val="2374363797"/>
      </p:ext>
    </p:extLst>
  </p:cSld>
  <p:clrMapOvr>
    <a:masterClrMapping/>
  </p:clrMapOvr>
  <p:transition spd="med" advTm="326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animEffect transition="in" filter="dissolve">
                                      <p:cBhvr>
                                        <p:cTn id="7" dur="500"/>
                                        <p:tgtEl>
                                          <p:spTgt spid="8">
                                            <p:txEl>
                                              <p:pRg st="5" end="5"/>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8">
                                            <p:txEl>
                                              <p:pRg st="6" end="6"/>
                                            </p:txEl>
                                          </p:spTgt>
                                        </p:tgtEl>
                                        <p:attrNameLst>
                                          <p:attrName>style.visibility</p:attrName>
                                        </p:attrNameLst>
                                      </p:cBhvr>
                                      <p:to>
                                        <p:strVal val="visible"/>
                                      </p:to>
                                    </p:set>
                                    <p:animEffect transition="in" filter="dissolve">
                                      <p:cBhvr>
                                        <p:cTn id="10"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7F577-C818-214F-A28B-32458EFE1E4C}"/>
              </a:ext>
            </a:extLst>
          </p:cNvPr>
          <p:cNvSpPr>
            <a:spLocks noGrp="1"/>
          </p:cNvSpPr>
          <p:nvPr>
            <p:ph type="title"/>
          </p:nvPr>
        </p:nvSpPr>
        <p:spPr/>
        <p:txBody>
          <a:bodyPr>
            <a:normAutofit/>
          </a:bodyPr>
          <a:lstStyle/>
          <a:p>
            <a:r>
              <a:rPr lang="en-US" sz="4400" dirty="0"/>
              <a:t>Agenda</a:t>
            </a:r>
          </a:p>
        </p:txBody>
      </p:sp>
      <p:sp>
        <p:nvSpPr>
          <p:cNvPr id="4" name="Slide Number Placeholder 3">
            <a:extLst>
              <a:ext uri="{FF2B5EF4-FFF2-40B4-BE49-F238E27FC236}">
                <a16:creationId xmlns:a16="http://schemas.microsoft.com/office/drawing/2014/main" id="{FA8DF25F-CEE8-464A-83CB-5B4BC6D17867}"/>
              </a:ext>
            </a:extLst>
          </p:cNvPr>
          <p:cNvSpPr>
            <a:spLocks noGrp="1"/>
          </p:cNvSpPr>
          <p:nvPr>
            <p:ph type="sldNum" sz="quarter" idx="2"/>
          </p:nvPr>
        </p:nvSpPr>
        <p:spPr/>
        <p:txBody>
          <a:bodyPr/>
          <a:lstStyle/>
          <a:p>
            <a:fld id="{86CB4B4D-7CA3-9044-876B-883B54F8677D}" type="slidenum">
              <a:rPr lang="en-US" smtClean="0"/>
              <a:pPr/>
              <a:t>35</a:t>
            </a:fld>
            <a:endParaRPr lang="en-US" dirty="0"/>
          </a:p>
        </p:txBody>
      </p:sp>
      <p:sp>
        <p:nvSpPr>
          <p:cNvPr id="7" name="Text Placeholder 2">
            <a:extLst>
              <a:ext uri="{FF2B5EF4-FFF2-40B4-BE49-F238E27FC236}">
                <a16:creationId xmlns:a16="http://schemas.microsoft.com/office/drawing/2014/main" id="{5F19E315-8983-BF48-AE62-04FF885BD943}"/>
              </a:ext>
            </a:extLst>
          </p:cNvPr>
          <p:cNvSpPr>
            <a:spLocks noGrp="1"/>
          </p:cNvSpPr>
          <p:nvPr>
            <p:ph type="body" idx="1"/>
          </p:nvPr>
        </p:nvSpPr>
        <p:spPr>
          <a:xfrm>
            <a:off x="616072" y="951929"/>
            <a:ext cx="11239501" cy="3726949"/>
          </a:xfrm>
        </p:spPr>
        <p:txBody>
          <a:bodyPr/>
          <a:lstStyle/>
          <a:p>
            <a:r>
              <a:rPr lang="en-US" dirty="0">
                <a:solidFill>
                  <a:schemeClr val="bg2"/>
                </a:solidFill>
              </a:rPr>
              <a:t>Background</a:t>
            </a:r>
          </a:p>
          <a:p>
            <a:r>
              <a:rPr lang="en-US" dirty="0">
                <a:solidFill>
                  <a:schemeClr val="bg2"/>
                </a:solidFill>
              </a:rPr>
              <a:t>Research Summary</a:t>
            </a:r>
          </a:p>
          <a:p>
            <a:r>
              <a:rPr lang="en-US" sz="2400" dirty="0">
                <a:solidFill>
                  <a:schemeClr val="bg2"/>
                </a:solidFill>
              </a:rPr>
              <a:t>Contribution #1: Binary code vulnerability detection</a:t>
            </a:r>
          </a:p>
          <a:p>
            <a:r>
              <a:rPr lang="en-US" dirty="0"/>
              <a:t>Contribution #2: Android firmware vulnerability detection</a:t>
            </a:r>
          </a:p>
        </p:txBody>
      </p:sp>
    </p:spTree>
    <p:extLst>
      <p:ext uri="{BB962C8B-B14F-4D97-AF65-F5344CB8AC3E}">
        <p14:creationId xmlns:p14="http://schemas.microsoft.com/office/powerpoint/2010/main" val="3426504997"/>
      </p:ext>
    </p:extLst>
  </p:cSld>
  <p:clrMapOvr>
    <a:masterClrMapping/>
  </p:clrMapOvr>
  <p:transition spd="med" advTm="2446"/>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7F577-C818-214F-A28B-32458EFE1E4C}"/>
              </a:ext>
            </a:extLst>
          </p:cNvPr>
          <p:cNvSpPr>
            <a:spLocks noGrp="1"/>
          </p:cNvSpPr>
          <p:nvPr>
            <p:ph type="title"/>
          </p:nvPr>
        </p:nvSpPr>
        <p:spPr/>
        <p:txBody>
          <a:bodyPr>
            <a:normAutofit/>
          </a:bodyPr>
          <a:lstStyle/>
          <a:p>
            <a:r>
              <a:rPr lang="en-US" dirty="0"/>
              <a:t>Android Firmware </a:t>
            </a:r>
            <a:r>
              <a:rPr lang="en-US" sz="4400" dirty="0"/>
              <a:t>Vulnerability Detection</a:t>
            </a:r>
          </a:p>
        </p:txBody>
      </p:sp>
      <p:sp>
        <p:nvSpPr>
          <p:cNvPr id="3" name="Text Placeholder 2">
            <a:extLst>
              <a:ext uri="{FF2B5EF4-FFF2-40B4-BE49-F238E27FC236}">
                <a16:creationId xmlns:a16="http://schemas.microsoft.com/office/drawing/2014/main" id="{8045F431-3B57-6743-80AB-B54325643FE2}"/>
              </a:ext>
            </a:extLst>
          </p:cNvPr>
          <p:cNvSpPr>
            <a:spLocks noGrp="1"/>
          </p:cNvSpPr>
          <p:nvPr>
            <p:ph type="body" idx="1"/>
          </p:nvPr>
        </p:nvSpPr>
        <p:spPr>
          <a:xfrm>
            <a:off x="616072" y="2314222"/>
            <a:ext cx="11239501" cy="1727200"/>
          </a:xfrm>
        </p:spPr>
        <p:txBody>
          <a:bodyPr>
            <a:normAutofit/>
          </a:bodyPr>
          <a:lstStyle/>
          <a:p>
            <a:pPr marL="0" indent="0" algn="ctr">
              <a:buNone/>
            </a:pPr>
            <a:r>
              <a:rPr lang="en" sz="3600" dirty="0" err="1"/>
              <a:t>DEFInit</a:t>
            </a:r>
            <a:r>
              <a:rPr lang="en" sz="3600" dirty="0"/>
              <a:t>: An Analysis of Exposed Android Init Routines</a:t>
            </a:r>
            <a:endParaRPr lang="en-US" sz="3600" dirty="0">
              <a:solidFill>
                <a:schemeClr val="tx1">
                  <a:lumMod val="40000"/>
                  <a:lumOff val="60000"/>
                </a:schemeClr>
              </a:solidFill>
            </a:endParaRPr>
          </a:p>
        </p:txBody>
      </p:sp>
      <p:sp>
        <p:nvSpPr>
          <p:cNvPr id="4" name="Slide Number Placeholder 3">
            <a:extLst>
              <a:ext uri="{FF2B5EF4-FFF2-40B4-BE49-F238E27FC236}">
                <a16:creationId xmlns:a16="http://schemas.microsoft.com/office/drawing/2014/main" id="{FA8DF25F-CEE8-464A-83CB-5B4BC6D17867}"/>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36</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8" name="TextBox 7">
            <a:extLst>
              <a:ext uri="{FF2B5EF4-FFF2-40B4-BE49-F238E27FC236}">
                <a16:creationId xmlns:a16="http://schemas.microsoft.com/office/drawing/2014/main" id="{37048D4D-9D9B-BD4C-8CA7-D0450AB92C01}"/>
              </a:ext>
            </a:extLst>
          </p:cNvPr>
          <p:cNvSpPr txBox="1"/>
          <p:nvPr/>
        </p:nvSpPr>
        <p:spPr>
          <a:xfrm>
            <a:off x="1103550" y="6415602"/>
            <a:ext cx="354553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0000"/>
                </a:solidFill>
                <a:effectLst/>
                <a:uLnTx/>
                <a:uFillTx/>
                <a:latin typeface="Times New Roman" panose="02020603050405020304" pitchFamily="18" charset="0"/>
                <a:ea typeface="Palatino"/>
                <a:cs typeface="Times New Roman" panose="02020603050405020304" pitchFamily="18" charset="0"/>
                <a:sym typeface="Palatino"/>
              </a:rPr>
              <a:t>USENIX Security 2021 </a:t>
            </a:r>
          </a:p>
        </p:txBody>
      </p:sp>
      <p:pic>
        <p:nvPicPr>
          <p:cNvPr id="9" name="Picture 2" descr="USENIX Security '21 | USENIX">
            <a:extLst>
              <a:ext uri="{FF2B5EF4-FFF2-40B4-BE49-F238E27FC236}">
                <a16:creationId xmlns:a16="http://schemas.microsoft.com/office/drawing/2014/main" id="{541C352F-ECC9-F848-99A7-FE8BA9E68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4" y="6276622"/>
            <a:ext cx="1437591" cy="7187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13">
            <a:extLst>
              <a:ext uri="{FF2B5EF4-FFF2-40B4-BE49-F238E27FC236}">
                <a16:creationId xmlns:a16="http://schemas.microsoft.com/office/drawing/2014/main" id="{461B2378-B5D7-0C41-94C5-6408A2F868B3}"/>
              </a:ext>
            </a:extLst>
          </p:cNvPr>
          <p:cNvGraphicFramePr>
            <a:graphicFrameLocks noGrp="1"/>
          </p:cNvGraphicFramePr>
          <p:nvPr>
            <p:extLst>
              <p:ext uri="{D42A27DB-BD31-4B8C-83A1-F6EECF244321}">
                <p14:modId xmlns:p14="http://schemas.microsoft.com/office/powerpoint/2010/main" val="2647041308"/>
              </p:ext>
            </p:extLst>
          </p:nvPr>
        </p:nvGraphicFramePr>
        <p:xfrm>
          <a:off x="784728" y="4948182"/>
          <a:ext cx="10856464" cy="1010920"/>
        </p:xfrm>
        <a:graphic>
          <a:graphicData uri="http://schemas.openxmlformats.org/drawingml/2006/table">
            <a:tbl>
              <a:tblPr firstRow="1" bandRow="1"/>
              <a:tblGrid>
                <a:gridCol w="2714116">
                  <a:extLst>
                    <a:ext uri="{9D8B030D-6E8A-4147-A177-3AD203B41FA5}">
                      <a16:colId xmlns:a16="http://schemas.microsoft.com/office/drawing/2014/main" val="2509636660"/>
                    </a:ext>
                  </a:extLst>
                </a:gridCol>
                <a:gridCol w="2714116">
                  <a:extLst>
                    <a:ext uri="{9D8B030D-6E8A-4147-A177-3AD203B41FA5}">
                      <a16:colId xmlns:a16="http://schemas.microsoft.com/office/drawing/2014/main" val="1870518348"/>
                    </a:ext>
                  </a:extLst>
                </a:gridCol>
                <a:gridCol w="2714116">
                  <a:extLst>
                    <a:ext uri="{9D8B030D-6E8A-4147-A177-3AD203B41FA5}">
                      <a16:colId xmlns:a16="http://schemas.microsoft.com/office/drawing/2014/main" val="2175858962"/>
                    </a:ext>
                  </a:extLst>
                </a:gridCol>
                <a:gridCol w="2714116">
                  <a:extLst>
                    <a:ext uri="{9D8B030D-6E8A-4147-A177-3AD203B41FA5}">
                      <a16:colId xmlns:a16="http://schemas.microsoft.com/office/drawing/2014/main" val="594525579"/>
                    </a:ext>
                  </a:extLst>
                </a:gridCol>
              </a:tblGrid>
              <a:tr h="370840">
                <a:tc>
                  <a:txBody>
                    <a:bodyPr/>
                    <a:lstStyle>
                      <a:lvl1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9pPr>
                    </a:lstStyle>
                    <a:p>
                      <a:r>
                        <a:rPr lang="en-US" sz="1800" dirty="0">
                          <a:latin typeface="Gill Sans MT" panose="020B0502020104020203" pitchFamily="34" charset="77"/>
                        </a:rPr>
                        <a:t>Domain</a:t>
                      </a:r>
                    </a:p>
                  </a:txBody>
                  <a:tcPr>
                    <a:lnL>
                      <a:noFill/>
                    </a:lnL>
                    <a:lnR w="12700" cap="flat" cmpd="sng" algn="ctr">
                      <a:noFill/>
                      <a:prstDash val="solid"/>
                      <a:round/>
                      <a:headEnd type="none" w="med" len="med"/>
                      <a:tailEnd type="none" w="med" len="med"/>
                    </a:lnR>
                    <a:lnT w="12700" cmpd="sng">
                      <a:solidFill>
                        <a:srgbClr val="74B6A8"/>
                      </a:solidFill>
                    </a:lnT>
                    <a:lnB w="12700" cap="flat" cmpd="sng" algn="ctr">
                      <a:solidFill>
                        <a:srgbClr val="4141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9pPr>
                    </a:lstStyle>
                    <a:p>
                      <a:r>
                        <a:rPr lang="en-US" sz="1800" dirty="0">
                          <a:latin typeface="Gill Sans MT" panose="020B0502020104020203" pitchFamily="34" charset="77"/>
                        </a:rPr>
                        <a:t>Project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solidFill>
                        <a:srgbClr val="74B6A8"/>
                      </a:solidFill>
                    </a:lnT>
                    <a:lnB w="12700" cap="flat" cmpd="sng" algn="ctr">
                      <a:solidFill>
                        <a:srgbClr val="4141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9pPr>
                    </a:lstStyle>
                    <a:p>
                      <a:r>
                        <a:rPr lang="en-US" sz="1800" dirty="0">
                          <a:latin typeface="Gill Sans MT" panose="020B0502020104020203" pitchFamily="34" charset="77"/>
                        </a:rPr>
                        <a:t>Graph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solidFill>
                        <a:srgbClr val="74B6A8"/>
                      </a:solidFill>
                    </a:lnT>
                    <a:lnB w="12700" cap="flat" cmpd="sng" algn="ctr">
                      <a:solidFill>
                        <a:srgbClr val="4141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tx1"/>
                          </a:solidFill>
                          <a:latin typeface="Bodoni SvtyTwo ITC TT-Book"/>
                          <a:ea typeface="Bodoni SvtyTwo ITC TT-Book"/>
                          <a:cs typeface="Bodoni SvtyTwo ITC TT-Book"/>
                          <a:sym typeface="Arial"/>
                        </a:defRPr>
                      </a:lvl9pPr>
                    </a:lstStyle>
                    <a:p>
                      <a:r>
                        <a:rPr lang="en-US" sz="1800" dirty="0">
                          <a:latin typeface="Gill Sans MT" panose="020B0502020104020203" pitchFamily="34" charset="77"/>
                        </a:rPr>
                        <a:t>Graph Algorithms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solidFill>
                        <a:srgbClr val="74B6A8"/>
                      </a:solidFill>
                    </a:lnT>
                    <a:lnB w="12700" cap="flat" cmpd="sng" algn="ctr">
                      <a:solidFill>
                        <a:srgbClr val="4141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1906437"/>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9pPr>
                    </a:lstStyle>
                    <a:p>
                      <a:r>
                        <a:rPr lang="en-US" sz="1800" dirty="0">
                          <a:latin typeface="Gill Sans MT" panose="020B0502020104020203" pitchFamily="34" charset="77"/>
                        </a:rPr>
                        <a:t>Code Vulnerability Detection</a:t>
                      </a:r>
                    </a:p>
                  </a:txBody>
                  <a:tcPr>
                    <a:lnL>
                      <a:noFill/>
                    </a:lnL>
                    <a:lnR w="12700" cap="flat" cmpd="sng" algn="ctr">
                      <a:noFill/>
                      <a:prstDash val="solid"/>
                      <a:round/>
                      <a:headEnd type="none" w="med" len="med"/>
                      <a:tailEnd type="none" w="med" len="med"/>
                    </a:lnR>
                    <a:lnT w="12700" cap="flat" cmpd="sng" algn="ctr">
                      <a:solidFill>
                        <a:srgbClr val="414141"/>
                      </a:solidFill>
                      <a:prstDash val="solid"/>
                      <a:round/>
                      <a:headEnd type="none" w="med" len="med"/>
                      <a:tailEnd type="none" w="med" len="med"/>
                    </a:lnT>
                    <a:lnB w="12700" cap="flat" cmpd="sng" algn="ctr">
                      <a:solidFill>
                        <a:srgbClr val="414141"/>
                      </a:solidFill>
                      <a:prstDash val="solid"/>
                      <a:round/>
                      <a:headEnd type="none" w="med" len="med"/>
                      <a:tailEnd type="none" w="med" len="med"/>
                    </a:lnB>
                    <a:lnTlToBr w="12700" cmpd="sng">
                      <a:noFill/>
                      <a:prstDash val="solid"/>
                    </a:lnTlToBr>
                    <a:lnBlToTr w="12700" cmpd="sng">
                      <a:noFill/>
                      <a:prstDash val="solid"/>
                    </a:lnBlToTr>
                    <a:solidFill>
                      <a:srgbClr val="74B6A8">
                        <a:alpha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9pPr>
                    </a:lstStyle>
                    <a:p>
                      <a:r>
                        <a:rPr lang="en-US" sz="1800" dirty="0" err="1">
                          <a:solidFill>
                            <a:srgbClr val="0432FF"/>
                          </a:solidFill>
                          <a:latin typeface="Gill Sans MT" panose="020B0502020104020203" pitchFamily="34" charset="77"/>
                        </a:rPr>
                        <a:t>DEFInit</a:t>
                      </a:r>
                      <a:endParaRPr lang="en-US" sz="1800" dirty="0">
                        <a:solidFill>
                          <a:srgbClr val="0432FF"/>
                        </a:solidFill>
                        <a:latin typeface="Gill Sans MT" panose="020B0502020104020203" pitchFamily="34"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14141"/>
                      </a:solidFill>
                      <a:prstDash val="solid"/>
                      <a:round/>
                      <a:headEnd type="none" w="med" len="med"/>
                      <a:tailEnd type="none" w="med" len="med"/>
                    </a:lnT>
                    <a:lnB w="12700" cap="flat" cmpd="sng" algn="ctr">
                      <a:solidFill>
                        <a:srgbClr val="414141"/>
                      </a:solidFill>
                      <a:prstDash val="solid"/>
                      <a:round/>
                      <a:headEnd type="none" w="med" len="med"/>
                      <a:tailEnd type="none" w="med" len="med"/>
                    </a:lnB>
                    <a:lnTlToBr w="12700" cmpd="sng">
                      <a:noFill/>
                      <a:prstDash val="solid"/>
                    </a:lnTlToBr>
                    <a:lnBlToTr w="12700" cmpd="sng">
                      <a:noFill/>
                      <a:prstDash val="solid"/>
                    </a:lnBlToTr>
                    <a:solidFill>
                      <a:srgbClr val="74B6A8">
                        <a:alpha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9pPr>
                    </a:lstStyle>
                    <a:p>
                      <a:r>
                        <a:rPr lang="en-US" sz="1800" dirty="0">
                          <a:latin typeface="Gill Sans MT" panose="020B0502020104020203" pitchFamily="34" charset="77"/>
                        </a:rPr>
                        <a:t>Dependency + Control Flow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14141"/>
                      </a:solidFill>
                      <a:prstDash val="solid"/>
                      <a:round/>
                      <a:headEnd type="none" w="med" len="med"/>
                      <a:tailEnd type="none" w="med" len="med"/>
                    </a:lnT>
                    <a:lnB w="12700" cap="flat" cmpd="sng" algn="ctr">
                      <a:solidFill>
                        <a:srgbClr val="414141"/>
                      </a:solidFill>
                      <a:prstDash val="solid"/>
                      <a:round/>
                      <a:headEnd type="none" w="med" len="med"/>
                      <a:tailEnd type="none" w="med" len="med"/>
                    </a:lnB>
                    <a:lnTlToBr w="12700" cmpd="sng">
                      <a:noFill/>
                      <a:prstDash val="solid"/>
                    </a:lnTlToBr>
                    <a:lnBlToTr w="12700" cmpd="sng">
                      <a:noFill/>
                      <a:prstDash val="solid"/>
                    </a:lnBlToTr>
                    <a:solidFill>
                      <a:srgbClr val="74B6A8">
                        <a:alpha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Bodoni SvtyTwo ITC TT-Book"/>
                          <a:ea typeface="Bodoni SvtyTwo ITC TT-Book"/>
                          <a:cs typeface="Bodoni SvtyTwo ITC TT-Book"/>
                          <a:sym typeface="Arial"/>
                        </a:defRPr>
                      </a:lvl9pPr>
                    </a:lstStyle>
                    <a:p>
                      <a:r>
                        <a:rPr lang="en-US" sz="1800" dirty="0">
                          <a:latin typeface="Gill Sans MT" panose="020B0502020104020203" pitchFamily="34" charset="77"/>
                        </a:rPr>
                        <a:t>Graph Traversal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14141"/>
                      </a:solidFill>
                      <a:prstDash val="solid"/>
                      <a:round/>
                      <a:headEnd type="none" w="med" len="med"/>
                      <a:tailEnd type="none" w="med" len="med"/>
                    </a:lnT>
                    <a:lnB w="12700" cap="flat" cmpd="sng" algn="ctr">
                      <a:solidFill>
                        <a:srgbClr val="414141"/>
                      </a:solidFill>
                      <a:prstDash val="solid"/>
                      <a:round/>
                      <a:headEnd type="none" w="med" len="med"/>
                      <a:tailEnd type="none" w="med" len="med"/>
                    </a:lnB>
                    <a:lnTlToBr w="12700" cmpd="sng">
                      <a:noFill/>
                      <a:prstDash val="solid"/>
                    </a:lnTlToBr>
                    <a:lnBlToTr w="12700" cmpd="sng">
                      <a:noFill/>
                      <a:prstDash val="solid"/>
                    </a:lnBlToTr>
                    <a:solidFill>
                      <a:srgbClr val="74B6A8">
                        <a:alpha val="20000"/>
                      </a:srgbClr>
                    </a:solidFill>
                  </a:tcPr>
                </a:tc>
                <a:extLst>
                  <a:ext uri="{0D108BD9-81ED-4DB2-BD59-A6C34878D82A}">
                    <a16:rowId xmlns:a16="http://schemas.microsoft.com/office/drawing/2014/main" val="3277317329"/>
                  </a:ext>
                </a:extLst>
              </a:tr>
            </a:tbl>
          </a:graphicData>
        </a:graphic>
      </p:graphicFrame>
    </p:spTree>
    <p:extLst>
      <p:ext uri="{BB962C8B-B14F-4D97-AF65-F5344CB8AC3E}">
        <p14:creationId xmlns:p14="http://schemas.microsoft.com/office/powerpoint/2010/main" val="3296644573"/>
      </p:ext>
    </p:extLst>
  </p:cSld>
  <p:clrMapOvr>
    <a:masterClrMapping/>
  </p:clrMapOvr>
  <p:transition spd="med" advTm="10055"/>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212400" y="186967"/>
            <a:ext cx="11360800" cy="763600"/>
          </a:xfrm>
          <a:prstGeom prst="rect">
            <a:avLst/>
          </a:prstGeom>
        </p:spPr>
        <p:txBody>
          <a:bodyPr spcFirstLastPara="1" wrap="square" lIns="121900" tIns="121900" rIns="121900" bIns="121900" anchor="ctr" anchorCtr="0">
            <a:noAutofit/>
          </a:bodyPr>
          <a:lstStyle/>
          <a:p>
            <a:pPr algn="ctr"/>
            <a:r>
              <a:rPr lang="en" dirty="0"/>
              <a:t>Android Init</a:t>
            </a:r>
            <a:endParaRPr dirty="0"/>
          </a:p>
        </p:txBody>
      </p:sp>
      <p:sp>
        <p:nvSpPr>
          <p:cNvPr id="66" name="Google Shape;66;p14"/>
          <p:cNvSpPr txBox="1">
            <a:spLocks noGrp="1"/>
          </p:cNvSpPr>
          <p:nvPr>
            <p:ph type="body" idx="4294967295"/>
          </p:nvPr>
        </p:nvSpPr>
        <p:spPr>
          <a:xfrm>
            <a:off x="720400" y="1536633"/>
            <a:ext cx="5284800" cy="4075600"/>
          </a:xfrm>
          <a:prstGeom prst="rect">
            <a:avLst/>
          </a:prstGeom>
        </p:spPr>
        <p:txBody>
          <a:bodyPr spcFirstLastPara="1" wrap="square" lIns="121900" tIns="121900" rIns="121900" bIns="121900" anchor="t" anchorCtr="0">
            <a:noAutofit/>
          </a:bodyPr>
          <a:lstStyle/>
          <a:p>
            <a:pPr marL="0" indent="0">
              <a:lnSpc>
                <a:spcPct val="100000"/>
              </a:lnSpc>
              <a:buNone/>
            </a:pPr>
            <a:r>
              <a:rPr lang="en" sz="1867"/>
              <a:t>Init Process</a:t>
            </a:r>
            <a:endParaRPr sz="1867"/>
          </a:p>
          <a:p>
            <a:pPr indent="-423323">
              <a:lnSpc>
                <a:spcPct val="100000"/>
              </a:lnSpc>
              <a:spcBef>
                <a:spcPts val="1600"/>
              </a:spcBef>
              <a:buSzPts val="1400"/>
            </a:pPr>
            <a:r>
              <a:rPr lang="en" sz="1867"/>
              <a:t>Common *NIX process</a:t>
            </a:r>
            <a:endParaRPr sz="1867"/>
          </a:p>
          <a:p>
            <a:pPr indent="-423323">
              <a:lnSpc>
                <a:spcPct val="100000"/>
              </a:lnSpc>
              <a:buSzPts val="1400"/>
            </a:pPr>
            <a:r>
              <a:rPr lang="en" sz="1867"/>
              <a:t>First process in user-space</a:t>
            </a:r>
            <a:endParaRPr sz="1867"/>
          </a:p>
          <a:p>
            <a:pPr indent="-423323">
              <a:lnSpc>
                <a:spcPct val="100000"/>
              </a:lnSpc>
              <a:buSzPts val="1400"/>
            </a:pPr>
            <a:r>
              <a:rPr lang="en" sz="1867"/>
              <a:t>Highly-privileged process</a:t>
            </a:r>
            <a:endParaRPr sz="1867"/>
          </a:p>
          <a:p>
            <a:pPr marL="0" indent="0">
              <a:lnSpc>
                <a:spcPct val="100000"/>
              </a:lnSpc>
              <a:spcBef>
                <a:spcPts val="1600"/>
              </a:spcBef>
              <a:buNone/>
            </a:pPr>
            <a:endParaRPr sz="1867"/>
          </a:p>
          <a:p>
            <a:pPr marL="0" indent="0">
              <a:lnSpc>
                <a:spcPct val="100000"/>
              </a:lnSpc>
              <a:spcBef>
                <a:spcPts val="1600"/>
              </a:spcBef>
              <a:buNone/>
            </a:pPr>
            <a:r>
              <a:rPr lang="en" sz="1867" i="1" u="sng">
                <a:solidFill>
                  <a:srgbClr val="595959"/>
                </a:solidFill>
              </a:rPr>
              <a:t>Unique in Android</a:t>
            </a:r>
            <a:endParaRPr sz="1867" i="1" u="sng">
              <a:solidFill>
                <a:srgbClr val="595959"/>
              </a:solidFill>
            </a:endParaRPr>
          </a:p>
          <a:p>
            <a:pPr indent="-423323">
              <a:lnSpc>
                <a:spcPct val="100000"/>
              </a:lnSpc>
              <a:spcBef>
                <a:spcPts val="1600"/>
              </a:spcBef>
              <a:buSzPts val="1400"/>
            </a:pPr>
            <a:r>
              <a:rPr lang="en" sz="1867"/>
              <a:t>Acts as the system property store</a:t>
            </a:r>
            <a:endParaRPr sz="1867"/>
          </a:p>
          <a:p>
            <a:pPr indent="-423323">
              <a:lnSpc>
                <a:spcPct val="100000"/>
              </a:lnSpc>
              <a:buSzPts val="1400"/>
            </a:pPr>
            <a:r>
              <a:rPr lang="en" sz="1867"/>
              <a:t>Supports Init Routines</a:t>
            </a:r>
            <a:endParaRPr sz="1867"/>
          </a:p>
        </p:txBody>
      </p:sp>
      <p:sp>
        <p:nvSpPr>
          <p:cNvPr id="67" name="Google Shape;67;p14"/>
          <p:cNvSpPr/>
          <p:nvPr/>
        </p:nvSpPr>
        <p:spPr>
          <a:xfrm>
            <a:off x="6119800" y="2316667"/>
            <a:ext cx="1965600" cy="3496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000000"/>
                </a:solidFill>
                <a:effectLst/>
                <a:uLnTx/>
                <a:uFillTx/>
                <a:latin typeface="Arial"/>
                <a:ea typeface="Palatino"/>
                <a:cs typeface="Arial"/>
                <a:sym typeface="Arial"/>
              </a:rPr>
              <a:t>Boot ROM</a:t>
            </a: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68" name="Google Shape;68;p14"/>
          <p:cNvSpPr/>
          <p:nvPr/>
        </p:nvSpPr>
        <p:spPr>
          <a:xfrm>
            <a:off x="6119800" y="2970833"/>
            <a:ext cx="1965600" cy="3496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000000"/>
                </a:solidFill>
                <a:effectLst/>
                <a:uLnTx/>
                <a:uFillTx/>
                <a:latin typeface="Arial"/>
                <a:ea typeface="Palatino"/>
                <a:cs typeface="Arial"/>
                <a:sym typeface="Arial"/>
              </a:rPr>
              <a:t>Bootloader</a:t>
            </a: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69" name="Google Shape;69;p14"/>
          <p:cNvSpPr/>
          <p:nvPr/>
        </p:nvSpPr>
        <p:spPr>
          <a:xfrm>
            <a:off x="6119800" y="3625000"/>
            <a:ext cx="1965600" cy="3496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000000"/>
                </a:solidFill>
                <a:effectLst/>
                <a:uLnTx/>
                <a:uFillTx/>
                <a:latin typeface="Arial"/>
                <a:ea typeface="Palatino"/>
                <a:cs typeface="Arial"/>
                <a:sym typeface="Arial"/>
              </a:rPr>
              <a:t>Kernel</a:t>
            </a: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70" name="Google Shape;70;p14"/>
          <p:cNvSpPr/>
          <p:nvPr/>
        </p:nvSpPr>
        <p:spPr>
          <a:xfrm>
            <a:off x="8801933" y="2316667"/>
            <a:ext cx="1965600" cy="349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000000"/>
                </a:solidFill>
                <a:effectLst/>
                <a:uLnTx/>
                <a:uFillTx/>
                <a:latin typeface="Arial"/>
                <a:ea typeface="Palatino"/>
                <a:cs typeface="Arial"/>
                <a:sym typeface="Arial"/>
              </a:rPr>
              <a:t>Init Process</a:t>
            </a: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71" name="Google Shape;71;p14"/>
          <p:cNvSpPr/>
          <p:nvPr/>
        </p:nvSpPr>
        <p:spPr>
          <a:xfrm>
            <a:off x="8801933" y="2970833"/>
            <a:ext cx="1965600" cy="3496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000000"/>
                </a:solidFill>
                <a:effectLst/>
                <a:uLnTx/>
                <a:uFillTx/>
                <a:latin typeface="Arial"/>
                <a:ea typeface="Palatino"/>
                <a:cs typeface="Arial"/>
                <a:sym typeface="Arial"/>
              </a:rPr>
              <a:t>Zygote</a:t>
            </a: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72" name="Google Shape;72;p14"/>
          <p:cNvSpPr/>
          <p:nvPr/>
        </p:nvSpPr>
        <p:spPr>
          <a:xfrm>
            <a:off x="8801933" y="3625000"/>
            <a:ext cx="1965600" cy="3496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000000"/>
                </a:solidFill>
                <a:effectLst/>
                <a:uLnTx/>
                <a:uFillTx/>
                <a:latin typeface="Arial"/>
                <a:ea typeface="Palatino"/>
                <a:cs typeface="Arial"/>
                <a:sym typeface="Arial"/>
              </a:rPr>
              <a:t>System Server</a:t>
            </a: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cxnSp>
        <p:nvCxnSpPr>
          <p:cNvPr id="73" name="Google Shape;73;p14"/>
          <p:cNvCxnSpPr>
            <a:stCxn id="67" idx="2"/>
            <a:endCxn id="68" idx="0"/>
          </p:cNvCxnSpPr>
          <p:nvPr/>
        </p:nvCxnSpPr>
        <p:spPr>
          <a:xfrm>
            <a:off x="7102600" y="2666267"/>
            <a:ext cx="0" cy="304400"/>
          </a:xfrm>
          <a:prstGeom prst="straightConnector1">
            <a:avLst/>
          </a:prstGeom>
          <a:noFill/>
          <a:ln w="9525" cap="flat" cmpd="sng">
            <a:solidFill>
              <a:schemeClr val="dk2"/>
            </a:solidFill>
            <a:prstDash val="solid"/>
            <a:round/>
            <a:headEnd type="none" w="med" len="med"/>
            <a:tailEnd type="triangle" w="med" len="med"/>
          </a:ln>
        </p:spPr>
      </p:cxnSp>
      <p:cxnSp>
        <p:nvCxnSpPr>
          <p:cNvPr id="74" name="Google Shape;74;p14"/>
          <p:cNvCxnSpPr>
            <a:stCxn id="68" idx="2"/>
            <a:endCxn id="69" idx="0"/>
          </p:cNvCxnSpPr>
          <p:nvPr/>
        </p:nvCxnSpPr>
        <p:spPr>
          <a:xfrm>
            <a:off x="7102600" y="3320433"/>
            <a:ext cx="0" cy="304400"/>
          </a:xfrm>
          <a:prstGeom prst="straightConnector1">
            <a:avLst/>
          </a:prstGeom>
          <a:noFill/>
          <a:ln w="9525" cap="flat" cmpd="sng">
            <a:solidFill>
              <a:schemeClr val="dk2"/>
            </a:solidFill>
            <a:prstDash val="solid"/>
            <a:round/>
            <a:headEnd type="none" w="med" len="med"/>
            <a:tailEnd type="triangle" w="med" len="med"/>
          </a:ln>
        </p:spPr>
      </p:cxnSp>
      <p:cxnSp>
        <p:nvCxnSpPr>
          <p:cNvPr id="75" name="Google Shape;75;p14"/>
          <p:cNvCxnSpPr>
            <a:stCxn id="70" idx="2"/>
            <a:endCxn id="71" idx="0"/>
          </p:cNvCxnSpPr>
          <p:nvPr/>
        </p:nvCxnSpPr>
        <p:spPr>
          <a:xfrm>
            <a:off x="9784733" y="2666267"/>
            <a:ext cx="0" cy="304400"/>
          </a:xfrm>
          <a:prstGeom prst="straightConnector1">
            <a:avLst/>
          </a:prstGeom>
          <a:noFill/>
          <a:ln w="9525" cap="flat" cmpd="sng">
            <a:solidFill>
              <a:schemeClr val="dk2"/>
            </a:solidFill>
            <a:prstDash val="solid"/>
            <a:round/>
            <a:headEnd type="none" w="med" len="med"/>
            <a:tailEnd type="triangle" w="med" len="med"/>
          </a:ln>
        </p:spPr>
      </p:cxnSp>
      <p:cxnSp>
        <p:nvCxnSpPr>
          <p:cNvPr id="76" name="Google Shape;76;p14"/>
          <p:cNvCxnSpPr>
            <a:stCxn id="71" idx="2"/>
            <a:endCxn id="72" idx="0"/>
          </p:cNvCxnSpPr>
          <p:nvPr/>
        </p:nvCxnSpPr>
        <p:spPr>
          <a:xfrm>
            <a:off x="9784733" y="3320433"/>
            <a:ext cx="0" cy="304400"/>
          </a:xfrm>
          <a:prstGeom prst="straightConnector1">
            <a:avLst/>
          </a:prstGeom>
          <a:noFill/>
          <a:ln w="9525" cap="flat" cmpd="sng">
            <a:solidFill>
              <a:schemeClr val="dk2"/>
            </a:solidFill>
            <a:prstDash val="solid"/>
            <a:round/>
            <a:headEnd type="none" w="med" len="med"/>
            <a:tailEnd type="triangle" w="med" len="med"/>
          </a:ln>
        </p:spPr>
      </p:cxnSp>
      <p:cxnSp>
        <p:nvCxnSpPr>
          <p:cNvPr id="77" name="Google Shape;77;p14"/>
          <p:cNvCxnSpPr>
            <a:stCxn id="69" idx="2"/>
            <a:endCxn id="70" idx="0"/>
          </p:cNvCxnSpPr>
          <p:nvPr/>
        </p:nvCxnSpPr>
        <p:spPr>
          <a:xfrm rot="-5400000">
            <a:off x="7614600" y="1804600"/>
            <a:ext cx="1658000" cy="2682000"/>
          </a:xfrm>
          <a:prstGeom prst="bentConnector5">
            <a:avLst>
              <a:gd name="adj1" fmla="val -19150"/>
              <a:gd name="adj2" fmla="val 50002"/>
              <a:gd name="adj3" fmla="val 119146"/>
            </a:avLst>
          </a:prstGeom>
          <a:noFill/>
          <a:ln w="9525" cap="flat" cmpd="sng">
            <a:solidFill>
              <a:schemeClr val="dk2"/>
            </a:solidFill>
            <a:prstDash val="solid"/>
            <a:round/>
            <a:headEnd type="none" w="med" len="med"/>
            <a:tailEnd type="triangle" w="med" len="med"/>
          </a:ln>
        </p:spPr>
      </p:cxnSp>
      <p:sp>
        <p:nvSpPr>
          <p:cNvPr id="78" name="Google Shape;78;p14"/>
          <p:cNvSpPr/>
          <p:nvPr/>
        </p:nvSpPr>
        <p:spPr>
          <a:xfrm>
            <a:off x="8801933" y="2316500"/>
            <a:ext cx="1965600" cy="3496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000000"/>
                </a:solidFill>
                <a:effectLst/>
                <a:uLnTx/>
                <a:uFillTx/>
                <a:latin typeface="Arial"/>
                <a:ea typeface="Palatino"/>
                <a:cs typeface="Arial"/>
                <a:sym typeface="Arial"/>
              </a:rPr>
              <a:t>Init Process</a:t>
            </a: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79" name="Google Shape;79;p14"/>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37</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spTree>
    <p:extLst>
      <p:ext uri="{BB962C8B-B14F-4D97-AF65-F5344CB8AC3E}">
        <p14:creationId xmlns:p14="http://schemas.microsoft.com/office/powerpoint/2010/main" val="408672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000"/>
                                        <p:tgtEl>
                                          <p:spTgt spid="78"/>
                                        </p:tgtEl>
                                      </p:cBhvr>
                                    </p:animEffect>
                                  </p:childTnLst>
                                </p:cTn>
                              </p:par>
                              <p:par>
                                <p:cTn id="8" presetID="10" presetClass="entr" presetSubtype="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212400" y="186967"/>
            <a:ext cx="11360800" cy="763600"/>
          </a:xfrm>
          <a:prstGeom prst="rect">
            <a:avLst/>
          </a:prstGeom>
        </p:spPr>
        <p:txBody>
          <a:bodyPr spcFirstLastPara="1" wrap="square" lIns="121900" tIns="121900" rIns="121900" bIns="121900" anchor="ctr" anchorCtr="0">
            <a:noAutofit/>
          </a:bodyPr>
          <a:lstStyle/>
          <a:p>
            <a:r>
              <a:rPr lang="en" dirty="0"/>
              <a:t>Android Init Routines</a:t>
            </a:r>
            <a:endParaRPr dirty="0"/>
          </a:p>
        </p:txBody>
      </p:sp>
      <p:sp>
        <p:nvSpPr>
          <p:cNvPr id="85" name="Google Shape;85;p15"/>
          <p:cNvSpPr txBox="1">
            <a:spLocks noGrp="1"/>
          </p:cNvSpPr>
          <p:nvPr>
            <p:ph type="body" idx="4294967295"/>
          </p:nvPr>
        </p:nvSpPr>
        <p:spPr>
          <a:xfrm>
            <a:off x="1788400" y="4510300"/>
            <a:ext cx="8244800" cy="1282400"/>
          </a:xfrm>
          <a:prstGeom prst="rect">
            <a:avLst/>
          </a:prstGeom>
        </p:spPr>
        <p:txBody>
          <a:bodyPr spcFirstLastPara="1" wrap="square" lIns="121900" tIns="121900" rIns="121900" bIns="121900" anchor="t" anchorCtr="0">
            <a:noAutofit/>
          </a:bodyPr>
          <a:lstStyle/>
          <a:p>
            <a:pPr marL="0" indent="0">
              <a:lnSpc>
                <a:spcPct val="100000"/>
              </a:lnSpc>
              <a:buNone/>
            </a:pPr>
            <a:r>
              <a:rPr lang="en" sz="1600"/>
              <a:t>Programs executed by Android Init in response to changes to system properties</a:t>
            </a:r>
            <a:endParaRPr sz="1600"/>
          </a:p>
          <a:p>
            <a:pPr indent="-397923">
              <a:lnSpc>
                <a:spcPct val="100000"/>
              </a:lnSpc>
              <a:spcBef>
                <a:spcPts val="1600"/>
              </a:spcBef>
              <a:buSzPts val="1100"/>
            </a:pPr>
            <a:r>
              <a:rPr lang="en" sz="1467"/>
              <a:t>Customizable by vendors</a:t>
            </a:r>
            <a:endParaRPr sz="1467"/>
          </a:p>
          <a:p>
            <a:pPr indent="-397923">
              <a:lnSpc>
                <a:spcPct val="100000"/>
              </a:lnSpc>
              <a:buSzPts val="1100"/>
            </a:pPr>
            <a:r>
              <a:rPr lang="en" sz="1467"/>
              <a:t>Only </a:t>
            </a:r>
            <a:r>
              <a:rPr lang="en" sz="1467">
                <a:solidFill>
                  <a:srgbClr val="434343"/>
                </a:solidFill>
              </a:rPr>
              <a:t>system (privileged; pre-installed) apps/processes </a:t>
            </a:r>
            <a:r>
              <a:rPr lang="en" sz="1467"/>
              <a:t>can set system properties</a:t>
            </a:r>
            <a:endParaRPr sz="1467"/>
          </a:p>
        </p:txBody>
      </p:sp>
      <p:sp>
        <p:nvSpPr>
          <p:cNvPr id="86" name="Google Shape;86;p15"/>
          <p:cNvSpPr txBox="1"/>
          <p:nvPr/>
        </p:nvSpPr>
        <p:spPr>
          <a:xfrm>
            <a:off x="4295833" y="2154634"/>
            <a:ext cx="3458400" cy="1969730"/>
          </a:xfrm>
          <a:prstGeom prst="rect">
            <a:avLst/>
          </a:prstGeom>
          <a:solidFill>
            <a:srgbClr val="DCE8EB"/>
          </a:solid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on </a:t>
            </a:r>
            <a:r>
              <a:rPr kumimoji="0" lang="en" sz="1600" b="0" i="1" u="none" strike="noStrike" kern="0" cap="none" spc="0" normalizeH="0" baseline="0" noProof="0">
                <a:ln>
                  <a:noFill/>
                </a:ln>
                <a:solidFill>
                  <a:srgbClr val="0432FF"/>
                </a:solidFill>
                <a:effectLst/>
                <a:uLnTx/>
                <a:uFillTx/>
                <a:latin typeface="Arial"/>
                <a:ea typeface="Palatino"/>
                <a:cs typeface="Arial"/>
                <a:sym typeface="Arial"/>
              </a:rPr>
              <a:t>property:a</a:t>
            </a:r>
            <a:r>
              <a:rPr kumimoji="0" lang="en" sz="1600" b="0" i="1" u="none" strike="noStrike" kern="0" cap="none" spc="0" normalizeH="0" baseline="0" noProof="0">
                <a:ln>
                  <a:noFill/>
                </a:ln>
                <a:solidFill>
                  <a:srgbClr val="000000"/>
                </a:solidFill>
                <a:effectLst/>
                <a:uLnTx/>
                <a:uFillTx/>
                <a:latin typeface="Arial"/>
                <a:ea typeface="Palatino"/>
                <a:cs typeface="Arial"/>
                <a:sym typeface="Arial"/>
              </a:rPr>
              <a:t>=1</a:t>
            </a: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 &amp;&amp; </a:t>
            </a:r>
            <a:r>
              <a:rPr kumimoji="0" lang="en" sz="1600" b="0" i="1" u="none" strike="noStrike" kern="0" cap="none" spc="0" normalizeH="0" baseline="0" noProof="0">
                <a:ln>
                  <a:noFill/>
                </a:ln>
                <a:solidFill>
                  <a:srgbClr val="0432FF"/>
                </a:solidFill>
                <a:effectLst/>
                <a:uLnTx/>
                <a:uFillTx/>
                <a:latin typeface="Arial"/>
                <a:ea typeface="Palatino"/>
                <a:cs typeface="Arial"/>
                <a:sym typeface="Arial"/>
              </a:rPr>
              <a:t>property:b</a:t>
            </a:r>
            <a:r>
              <a:rPr kumimoji="0" lang="en" sz="1600" b="0" i="1" u="none" strike="noStrike" kern="0" cap="none" spc="0" normalizeH="0" baseline="0" noProof="0">
                <a:ln>
                  <a:noFill/>
                </a:ln>
                <a:solidFill>
                  <a:srgbClr val="000000"/>
                </a:solidFill>
                <a:effectLst/>
                <a:uLnTx/>
                <a:uFillTx/>
                <a:latin typeface="Arial"/>
                <a:ea typeface="Palatino"/>
                <a:cs typeface="Arial"/>
                <a:sym typeface="Arial"/>
              </a:rPr>
              <a:t>=true</a:t>
            </a:r>
            <a:endParaRPr kumimoji="0" sz="1600" b="0" i="1"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       …</a:t>
            </a: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       start </a:t>
            </a:r>
            <a:r>
              <a:rPr kumimoji="0" lang="en" sz="1600" b="0" i="1" u="none" strike="noStrike" kern="0" cap="none" spc="0" normalizeH="0" baseline="0" noProof="0">
                <a:ln>
                  <a:noFill/>
                </a:ln>
                <a:solidFill>
                  <a:srgbClr val="0432FF"/>
                </a:solidFill>
                <a:effectLst/>
                <a:uLnTx/>
                <a:uFillTx/>
                <a:latin typeface="Arial"/>
                <a:ea typeface="Palatino"/>
                <a:cs typeface="Arial"/>
                <a:sym typeface="Arial"/>
              </a:rPr>
              <a:t>wifitest</a:t>
            </a:r>
            <a:endParaRPr kumimoji="0" sz="1600" b="0" i="1" u="none" strike="noStrike" kern="0" cap="none" spc="0" normalizeH="0" baseline="0" noProof="0">
              <a:ln>
                <a:noFill/>
              </a:ln>
              <a:solidFill>
                <a:srgbClr val="0432FF"/>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       …</a:t>
            </a: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87" name="Google Shape;87;p15"/>
          <p:cNvSpPr txBox="1"/>
          <p:nvPr/>
        </p:nvSpPr>
        <p:spPr>
          <a:xfrm>
            <a:off x="4295833" y="3200201"/>
            <a:ext cx="4051600" cy="984845"/>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service </a:t>
            </a:r>
            <a:r>
              <a:rPr kumimoji="0" lang="en" sz="1600" b="0" i="1" u="none" strike="noStrike" kern="0" cap="none" spc="0" normalizeH="0" baseline="0" noProof="0">
                <a:ln>
                  <a:noFill/>
                </a:ln>
                <a:solidFill>
                  <a:srgbClr val="0432FF"/>
                </a:solidFill>
                <a:effectLst/>
                <a:uLnTx/>
                <a:uFillTx/>
                <a:latin typeface="Arial"/>
                <a:ea typeface="Palatino"/>
                <a:cs typeface="Arial"/>
                <a:sym typeface="Arial"/>
              </a:rPr>
              <a:t>wifitest</a:t>
            </a: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 </a:t>
            </a:r>
            <a:r>
              <a:rPr kumimoji="0" lang="en" sz="1600" b="0" i="1" u="none" strike="noStrike" kern="0" cap="none" spc="0" normalizeH="0" baseline="0" noProof="0">
                <a:ln>
                  <a:noFill/>
                </a:ln>
                <a:solidFill>
                  <a:srgbClr val="0432FF"/>
                </a:solidFill>
                <a:effectLst/>
                <a:uLnTx/>
                <a:uFillTx/>
                <a:latin typeface="Arial"/>
                <a:ea typeface="Palatino"/>
                <a:cs typeface="Arial"/>
                <a:sym typeface="Arial"/>
              </a:rPr>
              <a:t>/bin/wifitest.sh</a:t>
            </a:r>
            <a:endParaRPr kumimoji="0" sz="1600" b="0" i="1" u="none" strike="noStrike" kern="0" cap="none" spc="0" normalizeH="0" baseline="0" noProof="0">
              <a:ln>
                <a:noFill/>
              </a:ln>
              <a:solidFill>
                <a:srgbClr val="0432FF"/>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       user root</a:t>
            </a: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       ...</a:t>
            </a: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88" name="Google Shape;88;p15"/>
          <p:cNvSpPr txBox="1"/>
          <p:nvPr/>
        </p:nvSpPr>
        <p:spPr>
          <a:xfrm>
            <a:off x="4295833" y="1694367"/>
            <a:ext cx="3458400" cy="487600"/>
          </a:xfrm>
          <a:prstGeom prst="rect">
            <a:avLst/>
          </a:prstGeom>
          <a:solidFill>
            <a:srgbClr val="A2C4C9"/>
          </a:solid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000000"/>
                </a:solidFill>
                <a:effectLst/>
                <a:uLnTx/>
                <a:uFillTx/>
                <a:latin typeface="Arial"/>
                <a:ea typeface="Palatino"/>
                <a:cs typeface="Arial"/>
                <a:sym typeface="Arial"/>
              </a:rPr>
              <a:t>.rc file</a:t>
            </a: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89" name="Google Shape;89;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38</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sp>
        <p:nvSpPr>
          <p:cNvPr id="90" name="Google Shape;90;p15"/>
          <p:cNvSpPr/>
          <p:nvPr/>
        </p:nvSpPr>
        <p:spPr>
          <a:xfrm flipH="1">
            <a:off x="6337229" y="1007700"/>
            <a:ext cx="1748400" cy="3360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System Properties</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91" name="Google Shape;91;p15"/>
          <p:cNvSpPr/>
          <p:nvPr/>
        </p:nvSpPr>
        <p:spPr>
          <a:xfrm flipH="1">
            <a:off x="2152200" y="2737212"/>
            <a:ext cx="1480000" cy="336000"/>
          </a:xfrm>
          <a:prstGeom prst="rect">
            <a:avLst/>
          </a:prstGeom>
          <a:noFill/>
          <a:ln>
            <a:noFill/>
          </a:ln>
        </p:spPr>
        <p:txBody>
          <a:bodyPr spcFirstLastPara="1" wrap="square" lIns="121900" tIns="121900" rIns="121900" bIns="121900" anchor="ctr"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Init Action</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92" name="Google Shape;92;p15"/>
          <p:cNvSpPr/>
          <p:nvPr/>
        </p:nvSpPr>
        <p:spPr>
          <a:xfrm flipH="1">
            <a:off x="2455400" y="3292800"/>
            <a:ext cx="1176800" cy="336000"/>
          </a:xfrm>
          <a:prstGeom prst="rect">
            <a:avLst/>
          </a:prstGeom>
          <a:noFill/>
          <a:ln>
            <a:noFill/>
          </a:ln>
        </p:spPr>
        <p:txBody>
          <a:bodyPr spcFirstLastPara="1" wrap="square" lIns="121900" tIns="121900" rIns="121900" bIns="121900" anchor="ctr"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Init Service</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93" name="Google Shape;93;p15"/>
          <p:cNvSpPr/>
          <p:nvPr/>
        </p:nvSpPr>
        <p:spPr>
          <a:xfrm flipH="1">
            <a:off x="2066600" y="2248177"/>
            <a:ext cx="1565600" cy="336000"/>
          </a:xfrm>
          <a:prstGeom prst="rect">
            <a:avLst/>
          </a:prstGeom>
          <a:noFill/>
          <a:ln>
            <a:noFill/>
          </a:ln>
        </p:spPr>
        <p:txBody>
          <a:bodyPr spcFirstLastPara="1" wrap="square" lIns="121900" tIns="121900" rIns="121900" bIns="121900" anchor="ctr"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Property Trigger</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cxnSp>
        <p:nvCxnSpPr>
          <p:cNvPr id="94" name="Google Shape;94;p15"/>
          <p:cNvCxnSpPr>
            <a:stCxn id="90" idx="2"/>
          </p:cNvCxnSpPr>
          <p:nvPr/>
        </p:nvCxnSpPr>
        <p:spPr>
          <a:xfrm flipH="1">
            <a:off x="5221029" y="1343700"/>
            <a:ext cx="1990400" cy="941600"/>
          </a:xfrm>
          <a:prstGeom prst="straightConnector1">
            <a:avLst/>
          </a:prstGeom>
          <a:noFill/>
          <a:ln w="9525" cap="flat" cmpd="sng">
            <a:solidFill>
              <a:schemeClr val="dk2"/>
            </a:solidFill>
            <a:prstDash val="solid"/>
            <a:round/>
            <a:headEnd type="none" w="med" len="med"/>
            <a:tailEnd type="triangle" w="med" len="med"/>
          </a:ln>
        </p:spPr>
      </p:cxnSp>
      <p:cxnSp>
        <p:nvCxnSpPr>
          <p:cNvPr id="95" name="Google Shape;95;p15"/>
          <p:cNvCxnSpPr>
            <a:stCxn id="90" idx="2"/>
          </p:cNvCxnSpPr>
          <p:nvPr/>
        </p:nvCxnSpPr>
        <p:spPr>
          <a:xfrm flipH="1">
            <a:off x="6706629" y="1343700"/>
            <a:ext cx="504800" cy="956800"/>
          </a:xfrm>
          <a:prstGeom prst="straightConnector1">
            <a:avLst/>
          </a:prstGeom>
          <a:noFill/>
          <a:ln w="9525" cap="flat" cmpd="sng">
            <a:solidFill>
              <a:schemeClr val="dk2"/>
            </a:solidFill>
            <a:prstDash val="solid"/>
            <a:round/>
            <a:headEnd type="none" w="med" len="med"/>
            <a:tailEnd type="triangle" w="med" len="med"/>
          </a:ln>
        </p:spPr>
      </p:cxnSp>
      <p:cxnSp>
        <p:nvCxnSpPr>
          <p:cNvPr id="96" name="Google Shape;96;p15"/>
          <p:cNvCxnSpPr>
            <a:stCxn id="93" idx="1"/>
            <a:endCxn id="97" idx="1"/>
          </p:cNvCxnSpPr>
          <p:nvPr/>
        </p:nvCxnSpPr>
        <p:spPr>
          <a:xfrm>
            <a:off x="3632200" y="2416177"/>
            <a:ext cx="738800" cy="0"/>
          </a:xfrm>
          <a:prstGeom prst="straightConnector1">
            <a:avLst/>
          </a:prstGeom>
          <a:noFill/>
          <a:ln w="9525" cap="flat" cmpd="sng">
            <a:solidFill>
              <a:schemeClr val="dk2"/>
            </a:solidFill>
            <a:prstDash val="solid"/>
            <a:round/>
            <a:headEnd type="none" w="med" len="med"/>
            <a:tailEnd type="triangle" w="med" len="med"/>
          </a:ln>
        </p:spPr>
      </p:cxnSp>
      <p:cxnSp>
        <p:nvCxnSpPr>
          <p:cNvPr id="98" name="Google Shape;98;p15"/>
          <p:cNvCxnSpPr>
            <a:stCxn id="91" idx="1"/>
            <a:endCxn id="99" idx="1"/>
          </p:cNvCxnSpPr>
          <p:nvPr/>
        </p:nvCxnSpPr>
        <p:spPr>
          <a:xfrm>
            <a:off x="3632200" y="2905212"/>
            <a:ext cx="1137200" cy="0"/>
          </a:xfrm>
          <a:prstGeom prst="straightConnector1">
            <a:avLst/>
          </a:prstGeom>
          <a:noFill/>
          <a:ln w="9525" cap="flat" cmpd="sng">
            <a:solidFill>
              <a:schemeClr val="dk2"/>
            </a:solidFill>
            <a:prstDash val="solid"/>
            <a:round/>
            <a:headEnd type="none" w="med" len="med"/>
            <a:tailEnd type="triangle" w="med" len="med"/>
          </a:ln>
        </p:spPr>
      </p:cxnSp>
      <p:cxnSp>
        <p:nvCxnSpPr>
          <p:cNvPr id="100" name="Google Shape;100;p15"/>
          <p:cNvCxnSpPr>
            <a:stCxn id="92" idx="1"/>
            <a:endCxn id="101" idx="1"/>
          </p:cNvCxnSpPr>
          <p:nvPr/>
        </p:nvCxnSpPr>
        <p:spPr>
          <a:xfrm>
            <a:off x="3632200" y="3460800"/>
            <a:ext cx="743600" cy="0"/>
          </a:xfrm>
          <a:prstGeom prst="straightConnector1">
            <a:avLst/>
          </a:prstGeom>
          <a:noFill/>
          <a:ln w="9525" cap="flat" cmpd="sng">
            <a:solidFill>
              <a:schemeClr val="dk2"/>
            </a:solidFill>
            <a:prstDash val="solid"/>
            <a:round/>
            <a:headEnd type="none" w="med" len="med"/>
            <a:tailEnd type="triangle" w="med" len="med"/>
          </a:ln>
        </p:spPr>
      </p:cxnSp>
      <p:sp>
        <p:nvSpPr>
          <p:cNvPr id="97" name="Google Shape;97;p15"/>
          <p:cNvSpPr/>
          <p:nvPr/>
        </p:nvSpPr>
        <p:spPr>
          <a:xfrm>
            <a:off x="4370967" y="2282767"/>
            <a:ext cx="606400" cy="266800"/>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99" name="Google Shape;99;p15"/>
          <p:cNvSpPr/>
          <p:nvPr/>
        </p:nvSpPr>
        <p:spPr>
          <a:xfrm>
            <a:off x="4769279" y="2771795"/>
            <a:ext cx="606400" cy="266800"/>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01" name="Google Shape;101;p15"/>
          <p:cNvSpPr/>
          <p:nvPr/>
        </p:nvSpPr>
        <p:spPr>
          <a:xfrm>
            <a:off x="4375744" y="3327400"/>
            <a:ext cx="606400" cy="266800"/>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Tree>
    <p:extLst>
      <p:ext uri="{BB962C8B-B14F-4D97-AF65-F5344CB8AC3E}">
        <p14:creationId xmlns:p14="http://schemas.microsoft.com/office/powerpoint/2010/main" val="252869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1000"/>
                                        <p:tgtEl>
                                          <p:spTgt spid="93"/>
                                        </p:tgtEl>
                                      </p:cBhvr>
                                    </p:animEffect>
                                  </p:childTnLst>
                                </p:cTn>
                              </p:par>
                              <p:par>
                                <p:cTn id="13" presetID="10" presetClass="entr" presetSubtype="0" fill="hold" nodeType="with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fade">
                                      <p:cBhvr>
                                        <p:cTn id="15" dur="1000"/>
                                        <p:tgtEl>
                                          <p:spTgt spid="96"/>
                                        </p:tgtEl>
                                      </p:cBhvr>
                                    </p:animEffect>
                                  </p:childTnLst>
                                </p:cTn>
                              </p:par>
                              <p:par>
                                <p:cTn id="16" presetID="10" presetClass="entr" presetSubtype="0" fill="hold"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1000"/>
                                        <p:tgtEl>
                                          <p:spTgt spid="90"/>
                                        </p:tgtEl>
                                      </p:cBhvr>
                                    </p:animEffect>
                                  </p:childTnLst>
                                </p:cTn>
                              </p:par>
                              <p:par>
                                <p:cTn id="19" presetID="10" presetClass="entr" presetSubtype="0" fill="hold" nodeType="withEffect">
                                  <p:stCondLst>
                                    <p:cond delay="0"/>
                                  </p:stCondLst>
                                  <p:childTnLst>
                                    <p:set>
                                      <p:cBhvr>
                                        <p:cTn id="20" dur="1" fill="hold">
                                          <p:stCondLst>
                                            <p:cond delay="0"/>
                                          </p:stCondLst>
                                        </p:cTn>
                                        <p:tgtEl>
                                          <p:spTgt spid="94"/>
                                        </p:tgtEl>
                                        <p:attrNameLst>
                                          <p:attrName>style.visibility</p:attrName>
                                        </p:attrNameLst>
                                      </p:cBhvr>
                                      <p:to>
                                        <p:strVal val="visible"/>
                                      </p:to>
                                    </p:set>
                                    <p:animEffect transition="in" filter="fade">
                                      <p:cBhvr>
                                        <p:cTn id="21" dur="1000"/>
                                        <p:tgtEl>
                                          <p:spTgt spid="94"/>
                                        </p:tgtEl>
                                      </p:cBhvr>
                                    </p:animEffect>
                                  </p:childTnLst>
                                </p:cTn>
                              </p:par>
                              <p:par>
                                <p:cTn id="22" presetID="10" presetClass="entr" presetSubtype="0" fill="hold" nodeType="withEffect">
                                  <p:stCondLst>
                                    <p:cond delay="0"/>
                                  </p:stCondLst>
                                  <p:childTnLst>
                                    <p:set>
                                      <p:cBhvr>
                                        <p:cTn id="23" dur="1" fill="hold">
                                          <p:stCondLst>
                                            <p:cond delay="0"/>
                                          </p:stCondLst>
                                        </p:cTn>
                                        <p:tgtEl>
                                          <p:spTgt spid="95"/>
                                        </p:tgtEl>
                                        <p:attrNameLst>
                                          <p:attrName>style.visibility</p:attrName>
                                        </p:attrNameLst>
                                      </p:cBhvr>
                                      <p:to>
                                        <p:strVal val="visible"/>
                                      </p:to>
                                    </p:set>
                                    <p:animEffect transition="in" filter="fade">
                                      <p:cBhvr>
                                        <p:cTn id="24" dur="1000"/>
                                        <p:tgtEl>
                                          <p:spTgt spid="9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8"/>
                                        </p:tgtEl>
                                        <p:attrNameLst>
                                          <p:attrName>style.visibility</p:attrName>
                                        </p:attrNameLst>
                                      </p:cBhvr>
                                      <p:to>
                                        <p:strVal val="visible"/>
                                      </p:to>
                                    </p:set>
                                    <p:animEffect transition="in" filter="fade">
                                      <p:cBhvr>
                                        <p:cTn id="29" dur="1000"/>
                                        <p:tgtEl>
                                          <p:spTgt spid="98"/>
                                        </p:tgtEl>
                                      </p:cBhvr>
                                    </p:animEffect>
                                  </p:childTnLst>
                                </p:cTn>
                              </p:par>
                              <p:par>
                                <p:cTn id="30" presetID="10" presetClass="entr" presetSubtype="0"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1000"/>
                                        <p:tgtEl>
                                          <p:spTgt spid="9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1000"/>
                                        <p:tgtEl>
                                          <p:spTgt spid="92"/>
                                        </p:tgtEl>
                                      </p:cBhvr>
                                    </p:animEffect>
                                  </p:childTnLst>
                                </p:cTn>
                              </p:par>
                              <p:par>
                                <p:cTn id="38" presetID="10" presetClass="entr" presetSubtype="0" fill="hold" nodeType="withEffect">
                                  <p:stCondLst>
                                    <p:cond delay="0"/>
                                  </p:stCondLst>
                                  <p:childTnLst>
                                    <p:set>
                                      <p:cBhvr>
                                        <p:cTn id="39" dur="1" fill="hold">
                                          <p:stCondLst>
                                            <p:cond delay="0"/>
                                          </p:stCondLst>
                                        </p:cTn>
                                        <p:tgtEl>
                                          <p:spTgt spid="100"/>
                                        </p:tgtEl>
                                        <p:attrNameLst>
                                          <p:attrName>style.visibility</p:attrName>
                                        </p:attrNameLst>
                                      </p:cBhvr>
                                      <p:to>
                                        <p:strVal val="visible"/>
                                      </p:to>
                                    </p:set>
                                    <p:animEffect transition="in" filter="fade">
                                      <p:cBhvr>
                                        <p:cTn id="40" dur="1000"/>
                                        <p:tgtEl>
                                          <p:spTgt spid="100"/>
                                        </p:tgtEl>
                                      </p:cBhvr>
                                    </p:animEffect>
                                  </p:childTnLst>
                                </p:cTn>
                              </p:par>
                              <p:par>
                                <p:cTn id="41" presetID="10" presetClass="entr" presetSubtype="0" fill="hold" nodeType="with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fade">
                                      <p:cBhvr>
                                        <p:cTn id="43"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212400" y="186967"/>
            <a:ext cx="11360800" cy="763600"/>
          </a:xfrm>
          <a:prstGeom prst="rect">
            <a:avLst/>
          </a:prstGeom>
        </p:spPr>
        <p:txBody>
          <a:bodyPr spcFirstLastPara="1" wrap="square" lIns="121900" tIns="121900" rIns="121900" bIns="121900" anchor="t" anchorCtr="0">
            <a:normAutofit fontScale="90000"/>
          </a:bodyPr>
          <a:lstStyle/>
          <a:p>
            <a:r>
              <a:rPr lang="en" dirty="0"/>
              <a:t>Android Init Routines</a:t>
            </a:r>
            <a:endParaRPr dirty="0"/>
          </a:p>
        </p:txBody>
      </p:sp>
      <p:sp>
        <p:nvSpPr>
          <p:cNvPr id="107" name="Google Shape;107;p16"/>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39</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sp>
        <p:nvSpPr>
          <p:cNvPr id="108" name="Google Shape;108;p16"/>
          <p:cNvSpPr/>
          <p:nvPr/>
        </p:nvSpPr>
        <p:spPr>
          <a:xfrm flipH="1">
            <a:off x="5559044" y="3042151"/>
            <a:ext cx="1273200" cy="7636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Zygote</a:t>
            </a:r>
            <a:br>
              <a:rPr kumimoji="0" lang="en" sz="1333" b="0" i="0" u="none" strike="noStrike" kern="0" cap="none" spc="0" normalizeH="0" baseline="0" noProof="0">
                <a:ln>
                  <a:noFill/>
                </a:ln>
                <a:solidFill>
                  <a:srgbClr val="000000"/>
                </a:solidFill>
                <a:effectLst/>
                <a:uLnTx/>
                <a:uFillTx/>
                <a:latin typeface="Arial"/>
                <a:ea typeface="Palatino"/>
                <a:cs typeface="Arial"/>
                <a:sym typeface="Arial"/>
              </a:rPr>
            </a:b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(ART VM)</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09" name="Google Shape;109;p16"/>
          <p:cNvSpPr/>
          <p:nvPr/>
        </p:nvSpPr>
        <p:spPr>
          <a:xfrm flipH="1">
            <a:off x="5559044" y="458651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Init</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10" name="Google Shape;110;p16"/>
          <p:cNvSpPr/>
          <p:nvPr/>
        </p:nvSpPr>
        <p:spPr>
          <a:xfrm flipH="1">
            <a:off x="5559044" y="580406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Bootloader</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11" name="Google Shape;111;p16"/>
          <p:cNvSpPr/>
          <p:nvPr/>
        </p:nvSpPr>
        <p:spPr>
          <a:xfrm flipH="1">
            <a:off x="5559044" y="5195284"/>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Kernel</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12" name="Google Shape;112;p16"/>
          <p:cNvSpPr/>
          <p:nvPr/>
        </p:nvSpPr>
        <p:spPr>
          <a:xfrm flipH="1">
            <a:off x="7175644" y="3876151"/>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Daemons</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13" name="Google Shape;113;p16"/>
          <p:cNvSpPr/>
          <p:nvPr/>
        </p:nvSpPr>
        <p:spPr>
          <a:xfrm flipH="1">
            <a:off x="3942444" y="3876151"/>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Init Routines</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14" name="Google Shape;114;p16"/>
          <p:cNvSpPr/>
          <p:nvPr/>
        </p:nvSpPr>
        <p:spPr>
          <a:xfrm flipH="1">
            <a:off x="3942644" y="2284251"/>
            <a:ext cx="45060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Android Framework</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15" name="Google Shape;115;p16"/>
          <p:cNvSpPr/>
          <p:nvPr/>
        </p:nvSpPr>
        <p:spPr>
          <a:xfrm flipH="1">
            <a:off x="5559044" y="157911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App</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16" name="Google Shape;116;p16"/>
          <p:cNvSpPr/>
          <p:nvPr/>
        </p:nvSpPr>
        <p:spPr>
          <a:xfrm flipH="1">
            <a:off x="3942444" y="157911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System App</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17" name="Google Shape;117;p16"/>
          <p:cNvSpPr/>
          <p:nvPr/>
        </p:nvSpPr>
        <p:spPr>
          <a:xfrm flipH="1">
            <a:off x="7175644" y="157911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App</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cxnSp>
        <p:nvCxnSpPr>
          <p:cNvPr id="118" name="Google Shape;118;p16"/>
          <p:cNvCxnSpPr>
            <a:stCxn id="110" idx="0"/>
            <a:endCxn id="111" idx="2"/>
          </p:cNvCxnSpPr>
          <p:nvPr/>
        </p:nvCxnSpPr>
        <p:spPr>
          <a:xfrm rot="10800000">
            <a:off x="6195644" y="5531267"/>
            <a:ext cx="0" cy="272800"/>
          </a:xfrm>
          <a:prstGeom prst="straightConnector1">
            <a:avLst/>
          </a:prstGeom>
          <a:noFill/>
          <a:ln w="9525" cap="flat" cmpd="sng">
            <a:solidFill>
              <a:schemeClr val="dk2"/>
            </a:solidFill>
            <a:prstDash val="solid"/>
            <a:round/>
            <a:headEnd type="none" w="med" len="med"/>
            <a:tailEnd type="triangle" w="med" len="med"/>
          </a:ln>
        </p:spPr>
      </p:cxnSp>
      <p:cxnSp>
        <p:nvCxnSpPr>
          <p:cNvPr id="119" name="Google Shape;119;p16"/>
          <p:cNvCxnSpPr>
            <a:stCxn id="111" idx="0"/>
            <a:endCxn id="109" idx="2"/>
          </p:cNvCxnSpPr>
          <p:nvPr/>
        </p:nvCxnSpPr>
        <p:spPr>
          <a:xfrm rot="10800000">
            <a:off x="6195644" y="4922484"/>
            <a:ext cx="0" cy="272800"/>
          </a:xfrm>
          <a:prstGeom prst="straightConnector1">
            <a:avLst/>
          </a:prstGeom>
          <a:noFill/>
          <a:ln w="9525" cap="flat" cmpd="sng">
            <a:solidFill>
              <a:schemeClr val="dk2"/>
            </a:solidFill>
            <a:prstDash val="solid"/>
            <a:round/>
            <a:headEnd type="none" w="med" len="med"/>
            <a:tailEnd type="triangle" w="med" len="med"/>
          </a:ln>
        </p:spPr>
      </p:cxnSp>
      <p:cxnSp>
        <p:nvCxnSpPr>
          <p:cNvPr id="120" name="Google Shape;120;p16"/>
          <p:cNvCxnSpPr>
            <a:stCxn id="109" idx="0"/>
            <a:endCxn id="108" idx="2"/>
          </p:cNvCxnSpPr>
          <p:nvPr/>
        </p:nvCxnSpPr>
        <p:spPr>
          <a:xfrm rot="10800000">
            <a:off x="6195644" y="3805717"/>
            <a:ext cx="0" cy="780800"/>
          </a:xfrm>
          <a:prstGeom prst="straightConnector1">
            <a:avLst/>
          </a:prstGeom>
          <a:noFill/>
          <a:ln w="9525" cap="flat" cmpd="sng">
            <a:solidFill>
              <a:schemeClr val="dk2"/>
            </a:solidFill>
            <a:prstDash val="solid"/>
            <a:round/>
            <a:headEnd type="none" w="med" len="med"/>
            <a:tailEnd type="triangle" w="med" len="med"/>
          </a:ln>
        </p:spPr>
      </p:cxnSp>
      <p:cxnSp>
        <p:nvCxnSpPr>
          <p:cNvPr id="121" name="Google Shape;121;p16"/>
          <p:cNvCxnSpPr>
            <a:stCxn id="109" idx="0"/>
            <a:endCxn id="113" idx="2"/>
          </p:cNvCxnSpPr>
          <p:nvPr/>
        </p:nvCxnSpPr>
        <p:spPr>
          <a:xfrm rot="5400000" flipH="1">
            <a:off x="5200244" y="3591117"/>
            <a:ext cx="374400" cy="1616400"/>
          </a:xfrm>
          <a:prstGeom prst="bentConnector3">
            <a:avLst>
              <a:gd name="adj1" fmla="val 49996"/>
            </a:avLst>
          </a:prstGeom>
          <a:noFill/>
          <a:ln w="9525" cap="flat" cmpd="sng">
            <a:solidFill>
              <a:schemeClr val="dk2"/>
            </a:solidFill>
            <a:prstDash val="solid"/>
            <a:round/>
            <a:headEnd type="none" w="med" len="med"/>
            <a:tailEnd type="triangle" w="med" len="med"/>
          </a:ln>
        </p:spPr>
      </p:cxnSp>
      <p:cxnSp>
        <p:nvCxnSpPr>
          <p:cNvPr id="122" name="Google Shape;122;p16"/>
          <p:cNvCxnSpPr>
            <a:stCxn id="109" idx="0"/>
            <a:endCxn id="112" idx="2"/>
          </p:cNvCxnSpPr>
          <p:nvPr/>
        </p:nvCxnSpPr>
        <p:spPr>
          <a:xfrm rot="-5400000">
            <a:off x="6816844" y="3590917"/>
            <a:ext cx="374400" cy="1616800"/>
          </a:xfrm>
          <a:prstGeom prst="bentConnector3">
            <a:avLst>
              <a:gd name="adj1" fmla="val 49996"/>
            </a:avLst>
          </a:prstGeom>
          <a:noFill/>
          <a:ln w="9525" cap="flat" cmpd="sng">
            <a:solidFill>
              <a:schemeClr val="dk2"/>
            </a:solidFill>
            <a:prstDash val="solid"/>
            <a:round/>
            <a:headEnd type="none" w="med" len="med"/>
            <a:tailEnd type="triangle" w="med" len="med"/>
          </a:ln>
        </p:spPr>
      </p:cxnSp>
      <p:cxnSp>
        <p:nvCxnSpPr>
          <p:cNvPr id="123" name="Google Shape;123;p16"/>
          <p:cNvCxnSpPr>
            <a:stCxn id="108" idx="0"/>
            <a:endCxn id="114" idx="2"/>
          </p:cNvCxnSpPr>
          <p:nvPr/>
        </p:nvCxnSpPr>
        <p:spPr>
          <a:xfrm rot="10800000">
            <a:off x="6195644" y="2620151"/>
            <a:ext cx="0" cy="422000"/>
          </a:xfrm>
          <a:prstGeom prst="straightConnector1">
            <a:avLst/>
          </a:prstGeom>
          <a:noFill/>
          <a:ln w="9525" cap="flat" cmpd="sng">
            <a:solidFill>
              <a:schemeClr val="dk2"/>
            </a:solidFill>
            <a:prstDash val="solid"/>
            <a:round/>
            <a:headEnd type="none" w="med" len="med"/>
            <a:tailEnd type="triangle" w="med" len="med"/>
          </a:ln>
        </p:spPr>
      </p:cxnSp>
      <p:cxnSp>
        <p:nvCxnSpPr>
          <p:cNvPr id="124" name="Google Shape;124;p16"/>
          <p:cNvCxnSpPr>
            <a:stCxn id="114" idx="0"/>
            <a:endCxn id="115" idx="2"/>
          </p:cNvCxnSpPr>
          <p:nvPr/>
        </p:nvCxnSpPr>
        <p:spPr>
          <a:xfrm rot="10800000">
            <a:off x="6195644" y="1915051"/>
            <a:ext cx="0" cy="369200"/>
          </a:xfrm>
          <a:prstGeom prst="straightConnector1">
            <a:avLst/>
          </a:prstGeom>
          <a:noFill/>
          <a:ln w="9525" cap="flat" cmpd="sng">
            <a:solidFill>
              <a:schemeClr val="dk2"/>
            </a:solidFill>
            <a:prstDash val="solid"/>
            <a:round/>
            <a:headEnd type="none" w="med" len="med"/>
            <a:tailEnd type="triangle" w="med" len="med"/>
          </a:ln>
        </p:spPr>
      </p:cxnSp>
      <p:cxnSp>
        <p:nvCxnSpPr>
          <p:cNvPr id="125" name="Google Shape;125;p16"/>
          <p:cNvCxnSpPr>
            <a:stCxn id="114" idx="0"/>
            <a:endCxn id="116" idx="2"/>
          </p:cNvCxnSpPr>
          <p:nvPr/>
        </p:nvCxnSpPr>
        <p:spPr>
          <a:xfrm rot="5400000" flipH="1">
            <a:off x="5202844" y="1291451"/>
            <a:ext cx="369200" cy="1616400"/>
          </a:xfrm>
          <a:prstGeom prst="bentConnector3">
            <a:avLst>
              <a:gd name="adj1" fmla="val 49991"/>
            </a:avLst>
          </a:prstGeom>
          <a:noFill/>
          <a:ln w="9525" cap="flat" cmpd="sng">
            <a:solidFill>
              <a:schemeClr val="dk2"/>
            </a:solidFill>
            <a:prstDash val="solid"/>
            <a:round/>
            <a:headEnd type="none" w="med" len="med"/>
            <a:tailEnd type="triangle" w="med" len="med"/>
          </a:ln>
        </p:spPr>
      </p:cxnSp>
      <p:cxnSp>
        <p:nvCxnSpPr>
          <p:cNvPr id="126" name="Google Shape;126;p16"/>
          <p:cNvCxnSpPr>
            <a:stCxn id="114" idx="0"/>
            <a:endCxn id="117" idx="2"/>
          </p:cNvCxnSpPr>
          <p:nvPr/>
        </p:nvCxnSpPr>
        <p:spPr>
          <a:xfrm rot="-5400000">
            <a:off x="6819444" y="1291251"/>
            <a:ext cx="369200" cy="1616800"/>
          </a:xfrm>
          <a:prstGeom prst="bentConnector3">
            <a:avLst>
              <a:gd name="adj1" fmla="val 49991"/>
            </a:avLst>
          </a:prstGeom>
          <a:noFill/>
          <a:ln w="9525" cap="flat" cmpd="sng">
            <a:solidFill>
              <a:schemeClr val="dk2"/>
            </a:solidFill>
            <a:prstDash val="solid"/>
            <a:round/>
            <a:headEnd type="none" w="med" len="med"/>
            <a:tailEnd type="triangle" w="med" len="med"/>
          </a:ln>
        </p:spPr>
      </p:cxnSp>
      <p:cxnSp>
        <p:nvCxnSpPr>
          <p:cNvPr id="127" name="Google Shape;127;p16"/>
          <p:cNvCxnSpPr/>
          <p:nvPr/>
        </p:nvCxnSpPr>
        <p:spPr>
          <a:xfrm rot="10800000">
            <a:off x="3024489" y="3702849"/>
            <a:ext cx="6320800" cy="0"/>
          </a:xfrm>
          <a:prstGeom prst="straightConnector1">
            <a:avLst/>
          </a:prstGeom>
          <a:noFill/>
          <a:ln w="9525" cap="flat" cmpd="sng">
            <a:solidFill>
              <a:schemeClr val="dk2"/>
            </a:solidFill>
            <a:prstDash val="lgDashDot"/>
            <a:round/>
            <a:headEnd type="none" w="med" len="med"/>
            <a:tailEnd type="none" w="med" len="med"/>
          </a:ln>
        </p:spPr>
      </p:cxnSp>
      <p:cxnSp>
        <p:nvCxnSpPr>
          <p:cNvPr id="128" name="Google Shape;128;p16"/>
          <p:cNvCxnSpPr/>
          <p:nvPr/>
        </p:nvCxnSpPr>
        <p:spPr>
          <a:xfrm rot="10800000">
            <a:off x="9142044" y="3397667"/>
            <a:ext cx="0" cy="272800"/>
          </a:xfrm>
          <a:prstGeom prst="straightConnector1">
            <a:avLst/>
          </a:prstGeom>
          <a:noFill/>
          <a:ln w="9525" cap="flat" cmpd="sng">
            <a:solidFill>
              <a:srgbClr val="595959"/>
            </a:solidFill>
            <a:prstDash val="solid"/>
            <a:round/>
            <a:headEnd type="none" w="med" len="med"/>
            <a:tailEnd type="triangle" w="med" len="med"/>
          </a:ln>
        </p:spPr>
      </p:cxnSp>
      <p:sp>
        <p:nvSpPr>
          <p:cNvPr id="129" name="Google Shape;129;p16"/>
          <p:cNvSpPr txBox="1"/>
          <p:nvPr/>
        </p:nvSpPr>
        <p:spPr>
          <a:xfrm flipH="1">
            <a:off x="8255633" y="3086733"/>
            <a:ext cx="1820000" cy="410393"/>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rPr>
              <a:t>(lower privilege)</a:t>
            </a:r>
            <a:endParaRPr kumimoji="0"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endParaRPr>
          </a:p>
        </p:txBody>
      </p:sp>
      <p:sp>
        <p:nvSpPr>
          <p:cNvPr id="130" name="Google Shape;130;p16"/>
          <p:cNvSpPr txBox="1"/>
          <p:nvPr/>
        </p:nvSpPr>
        <p:spPr>
          <a:xfrm>
            <a:off x="6323900" y="4388534"/>
            <a:ext cx="1372400" cy="41039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rPr>
              <a:t>(highly privileged)</a:t>
            </a:r>
            <a:endParaRPr kumimoji="0"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endParaRPr>
          </a:p>
        </p:txBody>
      </p:sp>
      <p:sp>
        <p:nvSpPr>
          <p:cNvPr id="131" name="Google Shape;131;p16"/>
          <p:cNvSpPr txBox="1"/>
          <p:nvPr/>
        </p:nvSpPr>
        <p:spPr>
          <a:xfrm>
            <a:off x="4720767" y="3674101"/>
            <a:ext cx="1372400" cy="41039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rPr>
              <a:t>(highly privileged)</a:t>
            </a:r>
            <a:endParaRPr kumimoji="0"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endParaRPr>
          </a:p>
        </p:txBody>
      </p:sp>
    </p:spTree>
    <p:extLst>
      <p:ext uri="{BB962C8B-B14F-4D97-AF65-F5344CB8AC3E}">
        <p14:creationId xmlns:p14="http://schemas.microsoft.com/office/powerpoint/2010/main" val="4173714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6F2D5-8603-5449-818D-05010646C875}"/>
              </a:ext>
            </a:extLst>
          </p:cNvPr>
          <p:cNvSpPr>
            <a:spLocks noGrp="1"/>
          </p:cNvSpPr>
          <p:nvPr>
            <p:ph type="title"/>
          </p:nvPr>
        </p:nvSpPr>
        <p:spPr/>
        <p:txBody>
          <a:bodyPr>
            <a:normAutofit/>
          </a:bodyPr>
          <a:lstStyle/>
          <a:p>
            <a:r>
              <a:rPr lang="en-US" dirty="0"/>
              <a:t>Vulnerability Detection is Important!</a:t>
            </a:r>
            <a:endParaRPr lang="en-US" sz="3600" dirty="0"/>
          </a:p>
        </p:txBody>
      </p:sp>
      <p:sp>
        <p:nvSpPr>
          <p:cNvPr id="4" name="Slide Number Placeholder 3">
            <a:extLst>
              <a:ext uri="{FF2B5EF4-FFF2-40B4-BE49-F238E27FC236}">
                <a16:creationId xmlns:a16="http://schemas.microsoft.com/office/drawing/2014/main" id="{347A6B83-9F12-E04C-8F6F-07B0CB83FBD4}"/>
              </a:ext>
            </a:extLst>
          </p:cNvPr>
          <p:cNvSpPr>
            <a:spLocks noGrp="1"/>
          </p:cNvSpPr>
          <p:nvPr>
            <p:ph type="sldNum" sz="quarter" idx="2"/>
          </p:nvPr>
        </p:nvSpPr>
        <p:spPr/>
        <p:txBody>
          <a:bodyPr/>
          <a:lstStyle/>
          <a:p>
            <a:fld id="{86CB4B4D-7CA3-9044-876B-883B54F8677D}" type="slidenum">
              <a:rPr lang="en-US" smtClean="0"/>
              <a:pPr/>
              <a:t>4</a:t>
            </a:fld>
            <a:endParaRPr lang="en-US" dirty="0"/>
          </a:p>
        </p:txBody>
      </p:sp>
      <p:pic>
        <p:nvPicPr>
          <p:cNvPr id="5" name="Picture 4">
            <a:extLst>
              <a:ext uri="{FF2B5EF4-FFF2-40B4-BE49-F238E27FC236}">
                <a16:creationId xmlns:a16="http://schemas.microsoft.com/office/drawing/2014/main" id="{82AD6E8F-4FAC-784B-9BB0-BC66AF57C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996" y="5403991"/>
            <a:ext cx="9144960" cy="1337376"/>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3BA7BE6F-E026-E647-B95A-30801B9A7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521" y="1095676"/>
            <a:ext cx="9144960" cy="1767142"/>
          </a:xfrm>
          <a:prstGeom prst="rect">
            <a:avLst/>
          </a:prstGeom>
        </p:spPr>
      </p:pic>
      <p:pic>
        <p:nvPicPr>
          <p:cNvPr id="9" name="Picture 8">
            <a:extLst>
              <a:ext uri="{FF2B5EF4-FFF2-40B4-BE49-F238E27FC236}">
                <a16:creationId xmlns:a16="http://schemas.microsoft.com/office/drawing/2014/main" id="{9C9BD8C7-636C-234D-9108-9ECEF0CC77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461" y="2862295"/>
            <a:ext cx="4000551" cy="2900029"/>
          </a:xfrm>
          <a:prstGeom prst="rect">
            <a:avLst/>
          </a:prstGeom>
        </p:spPr>
      </p:pic>
      <p:pic>
        <p:nvPicPr>
          <p:cNvPr id="6" name="Picture 5">
            <a:extLst>
              <a:ext uri="{FF2B5EF4-FFF2-40B4-BE49-F238E27FC236}">
                <a16:creationId xmlns:a16="http://schemas.microsoft.com/office/drawing/2014/main" id="{BE429BFE-4621-C543-84E1-51CC3A656C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4868" y="2605932"/>
            <a:ext cx="3517132" cy="3054945"/>
          </a:xfrm>
          <a:prstGeom prst="rect">
            <a:avLst/>
          </a:prstGeom>
        </p:spPr>
      </p:pic>
      <p:pic>
        <p:nvPicPr>
          <p:cNvPr id="12" name="Picture 11" descr="A picture containing text, electronics, screenshot&#10;&#10;Description automatically generated">
            <a:extLst>
              <a:ext uri="{FF2B5EF4-FFF2-40B4-BE49-F238E27FC236}">
                <a16:creationId xmlns:a16="http://schemas.microsoft.com/office/drawing/2014/main" id="{DA2B86BC-9ADA-9740-9C4C-AD828D3EDE85}"/>
              </a:ext>
            </a:extLst>
          </p:cNvPr>
          <p:cNvPicPr>
            <a:picLocks noChangeAspect="1"/>
          </p:cNvPicPr>
          <p:nvPr/>
        </p:nvPicPr>
        <p:blipFill>
          <a:blip r:embed="rId7"/>
          <a:stretch>
            <a:fillRect/>
          </a:stretch>
        </p:blipFill>
        <p:spPr>
          <a:xfrm>
            <a:off x="3517133" y="2536027"/>
            <a:ext cx="5422098" cy="3265889"/>
          </a:xfrm>
          <a:prstGeom prst="rect">
            <a:avLst/>
          </a:prstGeom>
        </p:spPr>
      </p:pic>
    </p:spTree>
    <p:extLst>
      <p:ext uri="{BB962C8B-B14F-4D97-AF65-F5344CB8AC3E}">
        <p14:creationId xmlns:p14="http://schemas.microsoft.com/office/powerpoint/2010/main" val="36229276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p:tgtEl>
                                          <p:spTgt spid="6"/>
                                        </p:tgtEl>
                                        <p:attrNameLst>
                                          <p:attrName>ppt_y</p:attrName>
                                        </p:attrNameLst>
                                      </p:cBhvr>
                                      <p:tavLst>
                                        <p:tav tm="0">
                                          <p:val>
                                            <p:strVal val="#ppt_y+#ppt_h*1.125000"/>
                                          </p:val>
                                        </p:tav>
                                        <p:tav tm="100000">
                                          <p:val>
                                            <p:strVal val="#ppt_y"/>
                                          </p:val>
                                        </p:tav>
                                      </p:tavLst>
                                    </p:anim>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7"/>
          <p:cNvSpPr txBox="1">
            <a:spLocks noGrp="1"/>
          </p:cNvSpPr>
          <p:nvPr>
            <p:ph type="title"/>
          </p:nvPr>
        </p:nvSpPr>
        <p:spPr>
          <a:xfrm>
            <a:off x="212400" y="186967"/>
            <a:ext cx="11360800" cy="763600"/>
          </a:xfrm>
          <a:prstGeom prst="rect">
            <a:avLst/>
          </a:prstGeom>
        </p:spPr>
        <p:txBody>
          <a:bodyPr spcFirstLastPara="1" wrap="square" lIns="121900" tIns="121900" rIns="121900" bIns="121900" anchor="t" anchorCtr="0">
            <a:normAutofit fontScale="90000"/>
          </a:bodyPr>
          <a:lstStyle/>
          <a:p>
            <a:pPr>
              <a:buSzPct val="39285"/>
            </a:pPr>
            <a:r>
              <a:rPr lang="en" dirty="0"/>
              <a:t>Android Init Routines</a:t>
            </a:r>
            <a:endParaRPr dirty="0"/>
          </a:p>
        </p:txBody>
      </p:sp>
      <p:sp>
        <p:nvSpPr>
          <p:cNvPr id="137" name="Google Shape;137;p17"/>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40</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sp>
        <p:nvSpPr>
          <p:cNvPr id="138" name="Google Shape;138;p17"/>
          <p:cNvSpPr/>
          <p:nvPr/>
        </p:nvSpPr>
        <p:spPr>
          <a:xfrm flipH="1">
            <a:off x="5559044" y="3042151"/>
            <a:ext cx="1273200" cy="7636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Zygote</a:t>
            </a:r>
            <a:br>
              <a:rPr kumimoji="0" lang="en" sz="1333" b="0" i="0" u="none" strike="noStrike" kern="0" cap="none" spc="0" normalizeH="0" baseline="0" noProof="0">
                <a:ln>
                  <a:noFill/>
                </a:ln>
                <a:solidFill>
                  <a:srgbClr val="000000"/>
                </a:solidFill>
                <a:effectLst/>
                <a:uLnTx/>
                <a:uFillTx/>
                <a:latin typeface="Arial"/>
                <a:ea typeface="Palatino"/>
                <a:cs typeface="Arial"/>
                <a:sym typeface="Arial"/>
              </a:rPr>
            </a:b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(ART VM)</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39" name="Google Shape;139;p17"/>
          <p:cNvSpPr/>
          <p:nvPr/>
        </p:nvSpPr>
        <p:spPr>
          <a:xfrm flipH="1">
            <a:off x="5559044" y="458651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Init</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40" name="Google Shape;140;p17"/>
          <p:cNvSpPr/>
          <p:nvPr/>
        </p:nvSpPr>
        <p:spPr>
          <a:xfrm flipH="1">
            <a:off x="5559044" y="580406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Bootloader</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41" name="Google Shape;141;p17"/>
          <p:cNvSpPr/>
          <p:nvPr/>
        </p:nvSpPr>
        <p:spPr>
          <a:xfrm flipH="1">
            <a:off x="5559044" y="5195284"/>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Kernel</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42" name="Google Shape;142;p17"/>
          <p:cNvSpPr/>
          <p:nvPr/>
        </p:nvSpPr>
        <p:spPr>
          <a:xfrm flipH="1">
            <a:off x="7175644" y="3876151"/>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Daemons</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43" name="Google Shape;143;p17"/>
          <p:cNvSpPr/>
          <p:nvPr/>
        </p:nvSpPr>
        <p:spPr>
          <a:xfrm flipH="1">
            <a:off x="3942444" y="3876151"/>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Init Routines</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44" name="Google Shape;144;p17"/>
          <p:cNvSpPr/>
          <p:nvPr/>
        </p:nvSpPr>
        <p:spPr>
          <a:xfrm flipH="1">
            <a:off x="3942644" y="2284251"/>
            <a:ext cx="45060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Android Framework</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45" name="Google Shape;145;p17"/>
          <p:cNvSpPr/>
          <p:nvPr/>
        </p:nvSpPr>
        <p:spPr>
          <a:xfrm flipH="1">
            <a:off x="5559044" y="157911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App</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46" name="Google Shape;146;p17"/>
          <p:cNvSpPr/>
          <p:nvPr/>
        </p:nvSpPr>
        <p:spPr>
          <a:xfrm flipH="1">
            <a:off x="3942444" y="157911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System App</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47" name="Google Shape;147;p17"/>
          <p:cNvSpPr/>
          <p:nvPr/>
        </p:nvSpPr>
        <p:spPr>
          <a:xfrm flipH="1">
            <a:off x="7175644" y="157911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App</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cxnSp>
        <p:nvCxnSpPr>
          <p:cNvPr id="148" name="Google Shape;148;p17"/>
          <p:cNvCxnSpPr>
            <a:stCxn id="140" idx="0"/>
            <a:endCxn id="141" idx="2"/>
          </p:cNvCxnSpPr>
          <p:nvPr/>
        </p:nvCxnSpPr>
        <p:spPr>
          <a:xfrm rot="10800000">
            <a:off x="6195644" y="5531267"/>
            <a:ext cx="0" cy="272800"/>
          </a:xfrm>
          <a:prstGeom prst="straightConnector1">
            <a:avLst/>
          </a:prstGeom>
          <a:noFill/>
          <a:ln w="9525" cap="flat" cmpd="sng">
            <a:solidFill>
              <a:schemeClr val="dk2"/>
            </a:solidFill>
            <a:prstDash val="solid"/>
            <a:round/>
            <a:headEnd type="none" w="med" len="med"/>
            <a:tailEnd type="triangle" w="med" len="med"/>
          </a:ln>
        </p:spPr>
      </p:cxnSp>
      <p:cxnSp>
        <p:nvCxnSpPr>
          <p:cNvPr id="149" name="Google Shape;149;p17"/>
          <p:cNvCxnSpPr>
            <a:stCxn id="141" idx="0"/>
            <a:endCxn id="139" idx="2"/>
          </p:cNvCxnSpPr>
          <p:nvPr/>
        </p:nvCxnSpPr>
        <p:spPr>
          <a:xfrm rot="10800000">
            <a:off x="6195644" y="4922484"/>
            <a:ext cx="0" cy="272800"/>
          </a:xfrm>
          <a:prstGeom prst="straightConnector1">
            <a:avLst/>
          </a:prstGeom>
          <a:noFill/>
          <a:ln w="9525" cap="flat" cmpd="sng">
            <a:solidFill>
              <a:schemeClr val="dk2"/>
            </a:solidFill>
            <a:prstDash val="solid"/>
            <a:round/>
            <a:headEnd type="none" w="med" len="med"/>
            <a:tailEnd type="triangle" w="med" len="med"/>
          </a:ln>
        </p:spPr>
      </p:cxnSp>
      <p:cxnSp>
        <p:nvCxnSpPr>
          <p:cNvPr id="150" name="Google Shape;150;p17"/>
          <p:cNvCxnSpPr>
            <a:stCxn id="139" idx="0"/>
            <a:endCxn id="138" idx="2"/>
          </p:cNvCxnSpPr>
          <p:nvPr/>
        </p:nvCxnSpPr>
        <p:spPr>
          <a:xfrm rot="10800000">
            <a:off x="6195644" y="3805717"/>
            <a:ext cx="0" cy="780800"/>
          </a:xfrm>
          <a:prstGeom prst="straightConnector1">
            <a:avLst/>
          </a:prstGeom>
          <a:noFill/>
          <a:ln w="9525" cap="flat" cmpd="sng">
            <a:solidFill>
              <a:schemeClr val="dk2"/>
            </a:solidFill>
            <a:prstDash val="solid"/>
            <a:round/>
            <a:headEnd type="none" w="med" len="med"/>
            <a:tailEnd type="triangle" w="med" len="med"/>
          </a:ln>
        </p:spPr>
      </p:cxnSp>
      <p:cxnSp>
        <p:nvCxnSpPr>
          <p:cNvPr id="151" name="Google Shape;151;p17"/>
          <p:cNvCxnSpPr>
            <a:stCxn id="139" idx="0"/>
            <a:endCxn id="143" idx="2"/>
          </p:cNvCxnSpPr>
          <p:nvPr/>
        </p:nvCxnSpPr>
        <p:spPr>
          <a:xfrm rot="5400000" flipH="1">
            <a:off x="5200244" y="3591117"/>
            <a:ext cx="374400" cy="1616400"/>
          </a:xfrm>
          <a:prstGeom prst="bentConnector3">
            <a:avLst>
              <a:gd name="adj1" fmla="val 49996"/>
            </a:avLst>
          </a:prstGeom>
          <a:noFill/>
          <a:ln w="9525" cap="flat" cmpd="sng">
            <a:solidFill>
              <a:schemeClr val="dk2"/>
            </a:solidFill>
            <a:prstDash val="solid"/>
            <a:round/>
            <a:headEnd type="none" w="med" len="med"/>
            <a:tailEnd type="triangle" w="med" len="med"/>
          </a:ln>
        </p:spPr>
      </p:cxnSp>
      <p:cxnSp>
        <p:nvCxnSpPr>
          <p:cNvPr id="152" name="Google Shape;152;p17"/>
          <p:cNvCxnSpPr>
            <a:stCxn id="139" idx="0"/>
            <a:endCxn id="142" idx="2"/>
          </p:cNvCxnSpPr>
          <p:nvPr/>
        </p:nvCxnSpPr>
        <p:spPr>
          <a:xfrm rot="-5400000">
            <a:off x="6816844" y="3590917"/>
            <a:ext cx="374400" cy="1616800"/>
          </a:xfrm>
          <a:prstGeom prst="bentConnector3">
            <a:avLst>
              <a:gd name="adj1" fmla="val 49996"/>
            </a:avLst>
          </a:prstGeom>
          <a:noFill/>
          <a:ln w="9525" cap="flat" cmpd="sng">
            <a:solidFill>
              <a:schemeClr val="dk2"/>
            </a:solidFill>
            <a:prstDash val="solid"/>
            <a:round/>
            <a:headEnd type="none" w="med" len="med"/>
            <a:tailEnd type="triangle" w="med" len="med"/>
          </a:ln>
        </p:spPr>
      </p:cxnSp>
      <p:cxnSp>
        <p:nvCxnSpPr>
          <p:cNvPr id="153" name="Google Shape;153;p17"/>
          <p:cNvCxnSpPr>
            <a:stCxn id="138" idx="0"/>
            <a:endCxn id="144" idx="2"/>
          </p:cNvCxnSpPr>
          <p:nvPr/>
        </p:nvCxnSpPr>
        <p:spPr>
          <a:xfrm rot="10800000">
            <a:off x="6195644" y="2620151"/>
            <a:ext cx="0" cy="422000"/>
          </a:xfrm>
          <a:prstGeom prst="straightConnector1">
            <a:avLst/>
          </a:prstGeom>
          <a:noFill/>
          <a:ln w="9525" cap="flat" cmpd="sng">
            <a:solidFill>
              <a:schemeClr val="dk2"/>
            </a:solidFill>
            <a:prstDash val="solid"/>
            <a:round/>
            <a:headEnd type="none" w="med" len="med"/>
            <a:tailEnd type="triangle" w="med" len="med"/>
          </a:ln>
        </p:spPr>
      </p:cxnSp>
      <p:cxnSp>
        <p:nvCxnSpPr>
          <p:cNvPr id="154" name="Google Shape;154;p17"/>
          <p:cNvCxnSpPr>
            <a:stCxn id="144" idx="0"/>
            <a:endCxn id="145" idx="2"/>
          </p:cNvCxnSpPr>
          <p:nvPr/>
        </p:nvCxnSpPr>
        <p:spPr>
          <a:xfrm rot="10800000">
            <a:off x="6195644" y="1915051"/>
            <a:ext cx="0" cy="369200"/>
          </a:xfrm>
          <a:prstGeom prst="straightConnector1">
            <a:avLst/>
          </a:prstGeom>
          <a:noFill/>
          <a:ln w="9525" cap="flat" cmpd="sng">
            <a:solidFill>
              <a:schemeClr val="dk2"/>
            </a:solidFill>
            <a:prstDash val="solid"/>
            <a:round/>
            <a:headEnd type="none" w="med" len="med"/>
            <a:tailEnd type="triangle" w="med" len="med"/>
          </a:ln>
        </p:spPr>
      </p:cxnSp>
      <p:cxnSp>
        <p:nvCxnSpPr>
          <p:cNvPr id="155" name="Google Shape;155;p17"/>
          <p:cNvCxnSpPr>
            <a:stCxn id="144" idx="0"/>
            <a:endCxn id="146" idx="2"/>
          </p:cNvCxnSpPr>
          <p:nvPr/>
        </p:nvCxnSpPr>
        <p:spPr>
          <a:xfrm rot="5400000" flipH="1">
            <a:off x="5202844" y="1291451"/>
            <a:ext cx="369200" cy="1616400"/>
          </a:xfrm>
          <a:prstGeom prst="bentConnector3">
            <a:avLst>
              <a:gd name="adj1" fmla="val 49991"/>
            </a:avLst>
          </a:prstGeom>
          <a:noFill/>
          <a:ln w="9525" cap="flat" cmpd="sng">
            <a:solidFill>
              <a:schemeClr val="dk2"/>
            </a:solidFill>
            <a:prstDash val="solid"/>
            <a:round/>
            <a:headEnd type="none" w="med" len="med"/>
            <a:tailEnd type="triangle" w="med" len="med"/>
          </a:ln>
        </p:spPr>
      </p:cxnSp>
      <p:cxnSp>
        <p:nvCxnSpPr>
          <p:cNvPr id="156" name="Google Shape;156;p17"/>
          <p:cNvCxnSpPr>
            <a:stCxn id="144" idx="0"/>
            <a:endCxn id="147" idx="2"/>
          </p:cNvCxnSpPr>
          <p:nvPr/>
        </p:nvCxnSpPr>
        <p:spPr>
          <a:xfrm rot="-5400000">
            <a:off x="6819444" y="1291251"/>
            <a:ext cx="369200" cy="1616800"/>
          </a:xfrm>
          <a:prstGeom prst="bentConnector3">
            <a:avLst>
              <a:gd name="adj1" fmla="val 49991"/>
            </a:avLst>
          </a:prstGeom>
          <a:noFill/>
          <a:ln w="9525" cap="flat" cmpd="sng">
            <a:solidFill>
              <a:schemeClr val="dk2"/>
            </a:solidFill>
            <a:prstDash val="solid"/>
            <a:round/>
            <a:headEnd type="none" w="med" len="med"/>
            <a:tailEnd type="triangle" w="med" len="med"/>
          </a:ln>
        </p:spPr>
      </p:cxnSp>
      <p:cxnSp>
        <p:nvCxnSpPr>
          <p:cNvPr id="157" name="Google Shape;157;p17"/>
          <p:cNvCxnSpPr/>
          <p:nvPr/>
        </p:nvCxnSpPr>
        <p:spPr>
          <a:xfrm rot="10800000">
            <a:off x="3024489" y="3702849"/>
            <a:ext cx="6320800" cy="0"/>
          </a:xfrm>
          <a:prstGeom prst="straightConnector1">
            <a:avLst/>
          </a:prstGeom>
          <a:noFill/>
          <a:ln w="9525" cap="flat" cmpd="sng">
            <a:solidFill>
              <a:schemeClr val="dk2"/>
            </a:solidFill>
            <a:prstDash val="lgDashDot"/>
            <a:round/>
            <a:headEnd type="none" w="med" len="med"/>
            <a:tailEnd type="none" w="med" len="med"/>
          </a:ln>
        </p:spPr>
      </p:cxnSp>
      <p:sp>
        <p:nvSpPr>
          <p:cNvPr id="158" name="Google Shape;158;p17"/>
          <p:cNvSpPr txBox="1"/>
          <p:nvPr/>
        </p:nvSpPr>
        <p:spPr>
          <a:xfrm>
            <a:off x="6323900" y="4388534"/>
            <a:ext cx="1372400" cy="41039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rPr>
              <a:t>(highly privileged)</a:t>
            </a:r>
            <a:endParaRPr kumimoji="0"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endParaRPr>
          </a:p>
        </p:txBody>
      </p:sp>
      <p:sp>
        <p:nvSpPr>
          <p:cNvPr id="159" name="Google Shape;159;p17"/>
          <p:cNvSpPr txBox="1"/>
          <p:nvPr/>
        </p:nvSpPr>
        <p:spPr>
          <a:xfrm>
            <a:off x="4720767" y="3674101"/>
            <a:ext cx="1372400" cy="41039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rPr>
              <a:t>(highly privileged)</a:t>
            </a:r>
            <a:endParaRPr kumimoji="0"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endParaRPr>
          </a:p>
        </p:txBody>
      </p:sp>
      <p:cxnSp>
        <p:nvCxnSpPr>
          <p:cNvPr id="160" name="Google Shape;160;p17"/>
          <p:cNvCxnSpPr/>
          <p:nvPr/>
        </p:nvCxnSpPr>
        <p:spPr>
          <a:xfrm>
            <a:off x="3942444" y="1747117"/>
            <a:ext cx="1616800" cy="3007600"/>
          </a:xfrm>
          <a:prstGeom prst="curvedConnector3">
            <a:avLst>
              <a:gd name="adj1" fmla="val -60695"/>
            </a:avLst>
          </a:prstGeom>
          <a:noFill/>
          <a:ln w="9525" cap="flat" cmpd="sng">
            <a:solidFill>
              <a:srgbClr val="C27BA0"/>
            </a:solidFill>
            <a:prstDash val="dash"/>
            <a:round/>
            <a:headEnd type="none" w="med" len="med"/>
            <a:tailEnd type="stealth" w="med" len="med"/>
          </a:ln>
        </p:spPr>
      </p:cxnSp>
      <p:sp>
        <p:nvSpPr>
          <p:cNvPr id="161" name="Google Shape;161;p17"/>
          <p:cNvSpPr txBox="1"/>
          <p:nvPr/>
        </p:nvSpPr>
        <p:spPr>
          <a:xfrm flipH="1">
            <a:off x="2806479" y="2834357"/>
            <a:ext cx="2151200" cy="410393"/>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Palatino"/>
                <a:cs typeface="Arial"/>
                <a:sym typeface="Arial"/>
              </a:rPr>
              <a:t>key,value system properties</a:t>
            </a:r>
            <a:endParaRPr kumimoji="0" sz="1067" b="0" i="0" u="none" strike="noStrike" kern="0" cap="none" spc="0" normalizeH="0" baseline="0" noProof="0">
              <a:ln>
                <a:noFill/>
              </a:ln>
              <a:solidFill>
                <a:srgbClr val="000000"/>
              </a:solidFill>
              <a:effectLst/>
              <a:uLnTx/>
              <a:uFillTx/>
              <a:latin typeface="Arial"/>
              <a:ea typeface="Palatino"/>
              <a:cs typeface="Arial"/>
              <a:sym typeface="Arial"/>
            </a:endParaRPr>
          </a:p>
        </p:txBody>
      </p:sp>
      <p:cxnSp>
        <p:nvCxnSpPr>
          <p:cNvPr id="162" name="Google Shape;162;p17"/>
          <p:cNvCxnSpPr/>
          <p:nvPr/>
        </p:nvCxnSpPr>
        <p:spPr>
          <a:xfrm rot="10800000">
            <a:off x="9142044" y="3397667"/>
            <a:ext cx="0" cy="272800"/>
          </a:xfrm>
          <a:prstGeom prst="straightConnector1">
            <a:avLst/>
          </a:prstGeom>
          <a:noFill/>
          <a:ln w="9525" cap="flat" cmpd="sng">
            <a:solidFill>
              <a:srgbClr val="595959"/>
            </a:solidFill>
            <a:prstDash val="solid"/>
            <a:round/>
            <a:headEnd type="none" w="med" len="med"/>
            <a:tailEnd type="triangle" w="med" len="med"/>
          </a:ln>
        </p:spPr>
      </p:cxnSp>
      <p:sp>
        <p:nvSpPr>
          <p:cNvPr id="163" name="Google Shape;163;p17"/>
          <p:cNvSpPr txBox="1"/>
          <p:nvPr/>
        </p:nvSpPr>
        <p:spPr>
          <a:xfrm flipH="1">
            <a:off x="8255633" y="3086733"/>
            <a:ext cx="1820000" cy="410393"/>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rPr>
              <a:t>(lower privilege)</a:t>
            </a:r>
            <a:endParaRPr kumimoji="0"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endParaRPr>
          </a:p>
        </p:txBody>
      </p:sp>
      <p:sp>
        <p:nvSpPr>
          <p:cNvPr id="164" name="Google Shape;164;p17"/>
          <p:cNvSpPr txBox="1"/>
          <p:nvPr/>
        </p:nvSpPr>
        <p:spPr>
          <a:xfrm>
            <a:off x="4381500" y="1337301"/>
            <a:ext cx="962400" cy="41039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rPr>
              <a:t>(privileged)</a:t>
            </a:r>
            <a:endParaRPr kumimoji="0"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endParaRPr>
          </a:p>
        </p:txBody>
      </p:sp>
    </p:spTree>
    <p:extLst>
      <p:ext uri="{BB962C8B-B14F-4D97-AF65-F5344CB8AC3E}">
        <p14:creationId xmlns:p14="http://schemas.microsoft.com/office/powerpoint/2010/main" val="2613417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8"/>
          <p:cNvSpPr txBox="1">
            <a:spLocks noGrp="1"/>
          </p:cNvSpPr>
          <p:nvPr>
            <p:ph type="title"/>
          </p:nvPr>
        </p:nvSpPr>
        <p:spPr>
          <a:xfrm>
            <a:off x="212400" y="186967"/>
            <a:ext cx="11360800" cy="763600"/>
          </a:xfrm>
          <a:prstGeom prst="rect">
            <a:avLst/>
          </a:prstGeom>
        </p:spPr>
        <p:txBody>
          <a:bodyPr spcFirstLastPara="1" wrap="square" lIns="121900" tIns="121900" rIns="121900" bIns="121900" anchor="t" anchorCtr="0">
            <a:normAutofit fontScale="90000"/>
          </a:bodyPr>
          <a:lstStyle/>
          <a:p>
            <a:pPr>
              <a:buSzPct val="39285"/>
            </a:pPr>
            <a:r>
              <a:rPr lang="en" dirty="0"/>
              <a:t>Android Init Routines</a:t>
            </a:r>
            <a:endParaRPr dirty="0"/>
          </a:p>
        </p:txBody>
      </p:sp>
      <p:sp>
        <p:nvSpPr>
          <p:cNvPr id="170" name="Google Shape;170;p18"/>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41</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sp>
        <p:nvSpPr>
          <p:cNvPr id="171" name="Google Shape;171;p18"/>
          <p:cNvSpPr/>
          <p:nvPr/>
        </p:nvSpPr>
        <p:spPr>
          <a:xfrm flipH="1">
            <a:off x="5559044" y="3042151"/>
            <a:ext cx="1273200" cy="7636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Zygote</a:t>
            </a:r>
            <a:br>
              <a:rPr kumimoji="0" lang="en" sz="1333" b="0" i="0" u="none" strike="noStrike" kern="0" cap="none" spc="0" normalizeH="0" baseline="0" noProof="0">
                <a:ln>
                  <a:noFill/>
                </a:ln>
                <a:solidFill>
                  <a:srgbClr val="000000"/>
                </a:solidFill>
                <a:effectLst/>
                <a:uLnTx/>
                <a:uFillTx/>
                <a:latin typeface="Arial"/>
                <a:ea typeface="Palatino"/>
                <a:cs typeface="Arial"/>
                <a:sym typeface="Arial"/>
              </a:rPr>
            </a:b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(ART VM)</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72" name="Google Shape;172;p18"/>
          <p:cNvSpPr/>
          <p:nvPr/>
        </p:nvSpPr>
        <p:spPr>
          <a:xfrm flipH="1">
            <a:off x="5559044" y="458651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Init</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73" name="Google Shape;173;p18"/>
          <p:cNvSpPr/>
          <p:nvPr/>
        </p:nvSpPr>
        <p:spPr>
          <a:xfrm flipH="1">
            <a:off x="5559044" y="580406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Bootloader</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74" name="Google Shape;174;p18"/>
          <p:cNvSpPr/>
          <p:nvPr/>
        </p:nvSpPr>
        <p:spPr>
          <a:xfrm flipH="1">
            <a:off x="5559044" y="5195284"/>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Kernel</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75" name="Google Shape;175;p18"/>
          <p:cNvSpPr/>
          <p:nvPr/>
        </p:nvSpPr>
        <p:spPr>
          <a:xfrm flipH="1">
            <a:off x="7175644" y="3876151"/>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Daemons</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76" name="Google Shape;176;p18"/>
          <p:cNvSpPr/>
          <p:nvPr/>
        </p:nvSpPr>
        <p:spPr>
          <a:xfrm flipH="1">
            <a:off x="3942444" y="3876151"/>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Init Routines</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77" name="Google Shape;177;p18"/>
          <p:cNvSpPr/>
          <p:nvPr/>
        </p:nvSpPr>
        <p:spPr>
          <a:xfrm flipH="1">
            <a:off x="3942644" y="2284251"/>
            <a:ext cx="45060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Android Framework</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78" name="Google Shape;178;p18"/>
          <p:cNvSpPr/>
          <p:nvPr/>
        </p:nvSpPr>
        <p:spPr>
          <a:xfrm flipH="1">
            <a:off x="5559044" y="157911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App</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79" name="Google Shape;179;p18"/>
          <p:cNvSpPr/>
          <p:nvPr/>
        </p:nvSpPr>
        <p:spPr>
          <a:xfrm flipH="1">
            <a:off x="3942444" y="157911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System App</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80" name="Google Shape;180;p18"/>
          <p:cNvSpPr/>
          <p:nvPr/>
        </p:nvSpPr>
        <p:spPr>
          <a:xfrm flipH="1">
            <a:off x="7175644" y="157911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App</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cxnSp>
        <p:nvCxnSpPr>
          <p:cNvPr id="181" name="Google Shape;181;p18"/>
          <p:cNvCxnSpPr>
            <a:stCxn id="173" idx="0"/>
            <a:endCxn id="174" idx="2"/>
          </p:cNvCxnSpPr>
          <p:nvPr/>
        </p:nvCxnSpPr>
        <p:spPr>
          <a:xfrm rot="10800000">
            <a:off x="6195644" y="5531267"/>
            <a:ext cx="0" cy="272800"/>
          </a:xfrm>
          <a:prstGeom prst="straightConnector1">
            <a:avLst/>
          </a:prstGeom>
          <a:noFill/>
          <a:ln w="9525" cap="flat" cmpd="sng">
            <a:solidFill>
              <a:schemeClr val="dk2"/>
            </a:solidFill>
            <a:prstDash val="solid"/>
            <a:round/>
            <a:headEnd type="none" w="med" len="med"/>
            <a:tailEnd type="triangle" w="med" len="med"/>
          </a:ln>
        </p:spPr>
      </p:cxnSp>
      <p:cxnSp>
        <p:nvCxnSpPr>
          <p:cNvPr id="182" name="Google Shape;182;p18"/>
          <p:cNvCxnSpPr>
            <a:stCxn id="174" idx="0"/>
            <a:endCxn id="172" idx="2"/>
          </p:cNvCxnSpPr>
          <p:nvPr/>
        </p:nvCxnSpPr>
        <p:spPr>
          <a:xfrm rot="10800000">
            <a:off x="6195644" y="4922484"/>
            <a:ext cx="0" cy="272800"/>
          </a:xfrm>
          <a:prstGeom prst="straightConnector1">
            <a:avLst/>
          </a:prstGeom>
          <a:noFill/>
          <a:ln w="9525" cap="flat" cmpd="sng">
            <a:solidFill>
              <a:schemeClr val="dk2"/>
            </a:solidFill>
            <a:prstDash val="solid"/>
            <a:round/>
            <a:headEnd type="none" w="med" len="med"/>
            <a:tailEnd type="triangle" w="med" len="med"/>
          </a:ln>
        </p:spPr>
      </p:cxnSp>
      <p:cxnSp>
        <p:nvCxnSpPr>
          <p:cNvPr id="183" name="Google Shape;183;p18"/>
          <p:cNvCxnSpPr>
            <a:stCxn id="172" idx="0"/>
            <a:endCxn id="171" idx="2"/>
          </p:cNvCxnSpPr>
          <p:nvPr/>
        </p:nvCxnSpPr>
        <p:spPr>
          <a:xfrm rot="10800000">
            <a:off x="6195644" y="3805717"/>
            <a:ext cx="0" cy="780800"/>
          </a:xfrm>
          <a:prstGeom prst="straightConnector1">
            <a:avLst/>
          </a:prstGeom>
          <a:noFill/>
          <a:ln w="9525" cap="flat" cmpd="sng">
            <a:solidFill>
              <a:schemeClr val="dk2"/>
            </a:solidFill>
            <a:prstDash val="solid"/>
            <a:round/>
            <a:headEnd type="none" w="med" len="med"/>
            <a:tailEnd type="triangle" w="med" len="med"/>
          </a:ln>
        </p:spPr>
      </p:cxnSp>
      <p:cxnSp>
        <p:nvCxnSpPr>
          <p:cNvPr id="184" name="Google Shape;184;p18"/>
          <p:cNvCxnSpPr>
            <a:stCxn id="172" idx="0"/>
            <a:endCxn id="176" idx="2"/>
          </p:cNvCxnSpPr>
          <p:nvPr/>
        </p:nvCxnSpPr>
        <p:spPr>
          <a:xfrm rot="5400000" flipH="1">
            <a:off x="5200244" y="3591117"/>
            <a:ext cx="374400" cy="1616400"/>
          </a:xfrm>
          <a:prstGeom prst="bentConnector3">
            <a:avLst>
              <a:gd name="adj1" fmla="val 49996"/>
            </a:avLst>
          </a:prstGeom>
          <a:noFill/>
          <a:ln w="9525" cap="flat" cmpd="sng">
            <a:solidFill>
              <a:schemeClr val="dk2"/>
            </a:solidFill>
            <a:prstDash val="solid"/>
            <a:round/>
            <a:headEnd type="none" w="med" len="med"/>
            <a:tailEnd type="triangle" w="med" len="med"/>
          </a:ln>
        </p:spPr>
      </p:cxnSp>
      <p:cxnSp>
        <p:nvCxnSpPr>
          <p:cNvPr id="185" name="Google Shape;185;p18"/>
          <p:cNvCxnSpPr>
            <a:stCxn id="172" idx="0"/>
            <a:endCxn id="175" idx="2"/>
          </p:cNvCxnSpPr>
          <p:nvPr/>
        </p:nvCxnSpPr>
        <p:spPr>
          <a:xfrm rot="-5400000">
            <a:off x="6816844" y="3590917"/>
            <a:ext cx="374400" cy="1616800"/>
          </a:xfrm>
          <a:prstGeom prst="bentConnector3">
            <a:avLst>
              <a:gd name="adj1" fmla="val 49996"/>
            </a:avLst>
          </a:prstGeom>
          <a:noFill/>
          <a:ln w="9525" cap="flat" cmpd="sng">
            <a:solidFill>
              <a:schemeClr val="dk2"/>
            </a:solidFill>
            <a:prstDash val="solid"/>
            <a:round/>
            <a:headEnd type="none" w="med" len="med"/>
            <a:tailEnd type="triangle" w="med" len="med"/>
          </a:ln>
        </p:spPr>
      </p:cxnSp>
      <p:cxnSp>
        <p:nvCxnSpPr>
          <p:cNvPr id="186" name="Google Shape;186;p18"/>
          <p:cNvCxnSpPr>
            <a:stCxn id="171" idx="0"/>
            <a:endCxn id="177" idx="2"/>
          </p:cNvCxnSpPr>
          <p:nvPr/>
        </p:nvCxnSpPr>
        <p:spPr>
          <a:xfrm rot="10800000">
            <a:off x="6195644" y="2620151"/>
            <a:ext cx="0" cy="422000"/>
          </a:xfrm>
          <a:prstGeom prst="straightConnector1">
            <a:avLst/>
          </a:prstGeom>
          <a:noFill/>
          <a:ln w="9525" cap="flat" cmpd="sng">
            <a:solidFill>
              <a:schemeClr val="dk2"/>
            </a:solidFill>
            <a:prstDash val="solid"/>
            <a:round/>
            <a:headEnd type="none" w="med" len="med"/>
            <a:tailEnd type="triangle" w="med" len="med"/>
          </a:ln>
        </p:spPr>
      </p:cxnSp>
      <p:cxnSp>
        <p:nvCxnSpPr>
          <p:cNvPr id="187" name="Google Shape;187;p18"/>
          <p:cNvCxnSpPr>
            <a:stCxn id="177" idx="0"/>
            <a:endCxn id="178" idx="2"/>
          </p:cNvCxnSpPr>
          <p:nvPr/>
        </p:nvCxnSpPr>
        <p:spPr>
          <a:xfrm rot="10800000">
            <a:off x="6195644" y="1915051"/>
            <a:ext cx="0" cy="369200"/>
          </a:xfrm>
          <a:prstGeom prst="straightConnector1">
            <a:avLst/>
          </a:prstGeom>
          <a:noFill/>
          <a:ln w="9525" cap="flat" cmpd="sng">
            <a:solidFill>
              <a:schemeClr val="dk2"/>
            </a:solidFill>
            <a:prstDash val="solid"/>
            <a:round/>
            <a:headEnd type="none" w="med" len="med"/>
            <a:tailEnd type="triangle" w="med" len="med"/>
          </a:ln>
        </p:spPr>
      </p:cxnSp>
      <p:cxnSp>
        <p:nvCxnSpPr>
          <p:cNvPr id="188" name="Google Shape;188;p18"/>
          <p:cNvCxnSpPr>
            <a:stCxn id="177" idx="0"/>
            <a:endCxn id="179" idx="2"/>
          </p:cNvCxnSpPr>
          <p:nvPr/>
        </p:nvCxnSpPr>
        <p:spPr>
          <a:xfrm rot="5400000" flipH="1">
            <a:off x="5202844" y="1291451"/>
            <a:ext cx="369200" cy="1616400"/>
          </a:xfrm>
          <a:prstGeom prst="bentConnector3">
            <a:avLst>
              <a:gd name="adj1" fmla="val 49991"/>
            </a:avLst>
          </a:prstGeom>
          <a:noFill/>
          <a:ln w="9525" cap="flat" cmpd="sng">
            <a:solidFill>
              <a:schemeClr val="dk2"/>
            </a:solidFill>
            <a:prstDash val="solid"/>
            <a:round/>
            <a:headEnd type="none" w="med" len="med"/>
            <a:tailEnd type="triangle" w="med" len="med"/>
          </a:ln>
        </p:spPr>
      </p:cxnSp>
      <p:cxnSp>
        <p:nvCxnSpPr>
          <p:cNvPr id="189" name="Google Shape;189;p18"/>
          <p:cNvCxnSpPr>
            <a:stCxn id="177" idx="0"/>
            <a:endCxn id="180" idx="2"/>
          </p:cNvCxnSpPr>
          <p:nvPr/>
        </p:nvCxnSpPr>
        <p:spPr>
          <a:xfrm rot="-5400000">
            <a:off x="6819444" y="1291251"/>
            <a:ext cx="369200" cy="1616800"/>
          </a:xfrm>
          <a:prstGeom prst="bentConnector3">
            <a:avLst>
              <a:gd name="adj1" fmla="val 49991"/>
            </a:avLst>
          </a:prstGeom>
          <a:noFill/>
          <a:ln w="9525" cap="flat" cmpd="sng">
            <a:solidFill>
              <a:schemeClr val="dk2"/>
            </a:solidFill>
            <a:prstDash val="solid"/>
            <a:round/>
            <a:headEnd type="none" w="med" len="med"/>
            <a:tailEnd type="triangle" w="med" len="med"/>
          </a:ln>
        </p:spPr>
      </p:cxnSp>
      <p:cxnSp>
        <p:nvCxnSpPr>
          <p:cNvPr id="190" name="Google Shape;190;p18"/>
          <p:cNvCxnSpPr>
            <a:endCxn id="176" idx="1"/>
          </p:cNvCxnSpPr>
          <p:nvPr/>
        </p:nvCxnSpPr>
        <p:spPr>
          <a:xfrm rot="10800000">
            <a:off x="5215644" y="4044151"/>
            <a:ext cx="613600" cy="544400"/>
          </a:xfrm>
          <a:prstGeom prst="curvedConnector3">
            <a:avLst>
              <a:gd name="adj1" fmla="val 6081"/>
            </a:avLst>
          </a:prstGeom>
          <a:noFill/>
          <a:ln w="9525" cap="flat" cmpd="sng">
            <a:solidFill>
              <a:srgbClr val="C27BA0"/>
            </a:solidFill>
            <a:prstDash val="dash"/>
            <a:round/>
            <a:headEnd type="none" w="med" len="med"/>
            <a:tailEnd type="stealth" w="med" len="med"/>
          </a:ln>
        </p:spPr>
      </p:cxnSp>
      <p:cxnSp>
        <p:nvCxnSpPr>
          <p:cNvPr id="191" name="Google Shape;191;p18"/>
          <p:cNvCxnSpPr/>
          <p:nvPr/>
        </p:nvCxnSpPr>
        <p:spPr>
          <a:xfrm rot="10800000">
            <a:off x="3024489" y="3702849"/>
            <a:ext cx="6320800" cy="0"/>
          </a:xfrm>
          <a:prstGeom prst="straightConnector1">
            <a:avLst/>
          </a:prstGeom>
          <a:noFill/>
          <a:ln w="9525" cap="flat" cmpd="sng">
            <a:solidFill>
              <a:schemeClr val="dk2"/>
            </a:solidFill>
            <a:prstDash val="lgDashDot"/>
            <a:round/>
            <a:headEnd type="none" w="med" len="med"/>
            <a:tailEnd type="none" w="med" len="med"/>
          </a:ln>
        </p:spPr>
      </p:cxnSp>
      <p:cxnSp>
        <p:nvCxnSpPr>
          <p:cNvPr id="192" name="Google Shape;192;p18"/>
          <p:cNvCxnSpPr>
            <a:stCxn id="179" idx="3"/>
            <a:endCxn id="172" idx="3"/>
          </p:cNvCxnSpPr>
          <p:nvPr/>
        </p:nvCxnSpPr>
        <p:spPr>
          <a:xfrm>
            <a:off x="3942444" y="1747117"/>
            <a:ext cx="1616800" cy="3007600"/>
          </a:xfrm>
          <a:prstGeom prst="curvedConnector3">
            <a:avLst>
              <a:gd name="adj1" fmla="val -60695"/>
            </a:avLst>
          </a:prstGeom>
          <a:noFill/>
          <a:ln w="9525" cap="flat" cmpd="sng">
            <a:solidFill>
              <a:srgbClr val="C27BA0"/>
            </a:solidFill>
            <a:prstDash val="dash"/>
            <a:round/>
            <a:headEnd type="none" w="med" len="med"/>
            <a:tailEnd type="stealth" w="med" len="med"/>
          </a:ln>
        </p:spPr>
      </p:cxnSp>
      <p:sp>
        <p:nvSpPr>
          <p:cNvPr id="193" name="Google Shape;193;p18"/>
          <p:cNvSpPr txBox="1"/>
          <p:nvPr/>
        </p:nvSpPr>
        <p:spPr>
          <a:xfrm flipH="1">
            <a:off x="2806479" y="2834357"/>
            <a:ext cx="2151200" cy="410393"/>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Palatino"/>
                <a:cs typeface="Arial"/>
                <a:sym typeface="Arial"/>
              </a:rPr>
              <a:t>key,value system properties</a:t>
            </a:r>
            <a:endParaRPr kumimoji="0" sz="10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194" name="Google Shape;194;p18"/>
          <p:cNvSpPr txBox="1"/>
          <p:nvPr/>
        </p:nvSpPr>
        <p:spPr>
          <a:xfrm>
            <a:off x="6323900" y="4388534"/>
            <a:ext cx="1372400" cy="41039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rPr>
              <a:t>(highly privileged)</a:t>
            </a:r>
            <a:endParaRPr kumimoji="0"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endParaRPr>
          </a:p>
        </p:txBody>
      </p:sp>
      <p:sp>
        <p:nvSpPr>
          <p:cNvPr id="195" name="Google Shape;195;p18"/>
          <p:cNvSpPr txBox="1"/>
          <p:nvPr/>
        </p:nvSpPr>
        <p:spPr>
          <a:xfrm>
            <a:off x="4720767" y="3674101"/>
            <a:ext cx="1372400" cy="41039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rPr>
              <a:t>(highly privileged)</a:t>
            </a:r>
            <a:endParaRPr kumimoji="0"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endParaRPr>
          </a:p>
        </p:txBody>
      </p:sp>
      <p:cxnSp>
        <p:nvCxnSpPr>
          <p:cNvPr id="196" name="Google Shape;196;p18"/>
          <p:cNvCxnSpPr/>
          <p:nvPr/>
        </p:nvCxnSpPr>
        <p:spPr>
          <a:xfrm rot="10800000">
            <a:off x="9142044" y="3397667"/>
            <a:ext cx="0" cy="272800"/>
          </a:xfrm>
          <a:prstGeom prst="straightConnector1">
            <a:avLst/>
          </a:prstGeom>
          <a:noFill/>
          <a:ln w="9525" cap="flat" cmpd="sng">
            <a:solidFill>
              <a:srgbClr val="595959"/>
            </a:solidFill>
            <a:prstDash val="solid"/>
            <a:round/>
            <a:headEnd type="none" w="med" len="med"/>
            <a:tailEnd type="triangle" w="med" len="med"/>
          </a:ln>
        </p:spPr>
      </p:cxnSp>
      <p:sp>
        <p:nvSpPr>
          <p:cNvPr id="197" name="Google Shape;197;p18"/>
          <p:cNvSpPr txBox="1"/>
          <p:nvPr/>
        </p:nvSpPr>
        <p:spPr>
          <a:xfrm flipH="1">
            <a:off x="8255633" y="3086733"/>
            <a:ext cx="1820000" cy="410393"/>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rPr>
              <a:t>(lower privilege)</a:t>
            </a:r>
            <a:endParaRPr kumimoji="0"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endParaRPr>
          </a:p>
        </p:txBody>
      </p:sp>
      <p:sp>
        <p:nvSpPr>
          <p:cNvPr id="198" name="Google Shape;198;p18"/>
          <p:cNvSpPr txBox="1"/>
          <p:nvPr/>
        </p:nvSpPr>
        <p:spPr>
          <a:xfrm>
            <a:off x="4381500" y="1337301"/>
            <a:ext cx="962400" cy="41039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rPr>
              <a:t>(privileged)</a:t>
            </a:r>
            <a:endParaRPr kumimoji="0"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endParaRPr>
          </a:p>
        </p:txBody>
      </p:sp>
    </p:spTree>
    <p:extLst>
      <p:ext uri="{BB962C8B-B14F-4D97-AF65-F5344CB8AC3E}">
        <p14:creationId xmlns:p14="http://schemas.microsoft.com/office/powerpoint/2010/main" val="2866219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9"/>
          <p:cNvSpPr txBox="1">
            <a:spLocks noGrp="1"/>
          </p:cNvSpPr>
          <p:nvPr>
            <p:ph type="title"/>
          </p:nvPr>
        </p:nvSpPr>
        <p:spPr>
          <a:xfrm>
            <a:off x="212400" y="186967"/>
            <a:ext cx="11360800" cy="763600"/>
          </a:xfrm>
          <a:prstGeom prst="rect">
            <a:avLst/>
          </a:prstGeom>
        </p:spPr>
        <p:txBody>
          <a:bodyPr spcFirstLastPara="1" wrap="square" lIns="121900" tIns="121900" rIns="121900" bIns="121900" anchor="t" anchorCtr="0">
            <a:normAutofit fontScale="90000"/>
          </a:bodyPr>
          <a:lstStyle/>
          <a:p>
            <a:pPr>
              <a:buSzPct val="39285"/>
            </a:pPr>
            <a:r>
              <a:rPr lang="en" dirty="0"/>
              <a:t>Android Init Routines</a:t>
            </a:r>
            <a:endParaRPr dirty="0"/>
          </a:p>
        </p:txBody>
      </p:sp>
      <p:sp>
        <p:nvSpPr>
          <p:cNvPr id="204" name="Google Shape;204;p19"/>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42</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sp>
        <p:nvSpPr>
          <p:cNvPr id="205" name="Google Shape;205;p19"/>
          <p:cNvSpPr/>
          <p:nvPr/>
        </p:nvSpPr>
        <p:spPr>
          <a:xfrm flipH="1">
            <a:off x="5559044" y="3042151"/>
            <a:ext cx="1273200" cy="7636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Zygote</a:t>
            </a:r>
            <a:br>
              <a:rPr kumimoji="0" lang="en" sz="1333" b="0" i="0" u="none" strike="noStrike" kern="0" cap="none" spc="0" normalizeH="0" baseline="0" noProof="0">
                <a:ln>
                  <a:noFill/>
                </a:ln>
                <a:solidFill>
                  <a:srgbClr val="000000"/>
                </a:solidFill>
                <a:effectLst/>
                <a:uLnTx/>
                <a:uFillTx/>
                <a:latin typeface="Arial"/>
                <a:ea typeface="Palatino"/>
                <a:cs typeface="Arial"/>
                <a:sym typeface="Arial"/>
              </a:rPr>
            </a:b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(ART VM)</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06" name="Google Shape;206;p19"/>
          <p:cNvSpPr/>
          <p:nvPr/>
        </p:nvSpPr>
        <p:spPr>
          <a:xfrm flipH="1">
            <a:off x="5559044" y="458651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Init</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07" name="Google Shape;207;p19"/>
          <p:cNvSpPr/>
          <p:nvPr/>
        </p:nvSpPr>
        <p:spPr>
          <a:xfrm flipH="1">
            <a:off x="5559044" y="580406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Bootloader</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08" name="Google Shape;208;p19"/>
          <p:cNvSpPr/>
          <p:nvPr/>
        </p:nvSpPr>
        <p:spPr>
          <a:xfrm flipH="1">
            <a:off x="5559044" y="5195284"/>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Kernel</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09" name="Google Shape;209;p19"/>
          <p:cNvSpPr/>
          <p:nvPr/>
        </p:nvSpPr>
        <p:spPr>
          <a:xfrm flipH="1">
            <a:off x="7175644" y="3876151"/>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Daemons</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10" name="Google Shape;210;p19"/>
          <p:cNvSpPr/>
          <p:nvPr/>
        </p:nvSpPr>
        <p:spPr>
          <a:xfrm flipH="1">
            <a:off x="3942444" y="3876151"/>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Init Routines</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11" name="Google Shape;211;p19"/>
          <p:cNvSpPr/>
          <p:nvPr/>
        </p:nvSpPr>
        <p:spPr>
          <a:xfrm flipH="1">
            <a:off x="3942644" y="2284251"/>
            <a:ext cx="45060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Android Framework</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12" name="Google Shape;212;p19"/>
          <p:cNvSpPr/>
          <p:nvPr/>
        </p:nvSpPr>
        <p:spPr>
          <a:xfrm flipH="1">
            <a:off x="5559044" y="157911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App</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13" name="Google Shape;213;p19"/>
          <p:cNvSpPr/>
          <p:nvPr/>
        </p:nvSpPr>
        <p:spPr>
          <a:xfrm flipH="1">
            <a:off x="3942444" y="157911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System App</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14" name="Google Shape;214;p19"/>
          <p:cNvSpPr/>
          <p:nvPr/>
        </p:nvSpPr>
        <p:spPr>
          <a:xfrm flipH="1">
            <a:off x="7175644" y="157911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App</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cxnSp>
        <p:nvCxnSpPr>
          <p:cNvPr id="215" name="Google Shape;215;p19"/>
          <p:cNvCxnSpPr>
            <a:stCxn id="207" idx="0"/>
            <a:endCxn id="208" idx="2"/>
          </p:cNvCxnSpPr>
          <p:nvPr/>
        </p:nvCxnSpPr>
        <p:spPr>
          <a:xfrm rot="10800000">
            <a:off x="6195644" y="5531267"/>
            <a:ext cx="0" cy="272800"/>
          </a:xfrm>
          <a:prstGeom prst="straightConnector1">
            <a:avLst/>
          </a:prstGeom>
          <a:noFill/>
          <a:ln w="9525" cap="flat" cmpd="sng">
            <a:solidFill>
              <a:schemeClr val="dk2"/>
            </a:solidFill>
            <a:prstDash val="solid"/>
            <a:round/>
            <a:headEnd type="none" w="med" len="med"/>
            <a:tailEnd type="triangle" w="med" len="med"/>
          </a:ln>
        </p:spPr>
      </p:cxnSp>
      <p:cxnSp>
        <p:nvCxnSpPr>
          <p:cNvPr id="216" name="Google Shape;216;p19"/>
          <p:cNvCxnSpPr>
            <a:stCxn id="208" idx="0"/>
            <a:endCxn id="206" idx="2"/>
          </p:cNvCxnSpPr>
          <p:nvPr/>
        </p:nvCxnSpPr>
        <p:spPr>
          <a:xfrm rot="10800000">
            <a:off x="6195644" y="4922484"/>
            <a:ext cx="0" cy="272800"/>
          </a:xfrm>
          <a:prstGeom prst="straightConnector1">
            <a:avLst/>
          </a:prstGeom>
          <a:noFill/>
          <a:ln w="9525" cap="flat" cmpd="sng">
            <a:solidFill>
              <a:schemeClr val="dk2"/>
            </a:solidFill>
            <a:prstDash val="solid"/>
            <a:round/>
            <a:headEnd type="none" w="med" len="med"/>
            <a:tailEnd type="triangle" w="med" len="med"/>
          </a:ln>
        </p:spPr>
      </p:cxnSp>
      <p:cxnSp>
        <p:nvCxnSpPr>
          <p:cNvPr id="217" name="Google Shape;217;p19"/>
          <p:cNvCxnSpPr>
            <a:stCxn id="206" idx="0"/>
            <a:endCxn id="205" idx="2"/>
          </p:cNvCxnSpPr>
          <p:nvPr/>
        </p:nvCxnSpPr>
        <p:spPr>
          <a:xfrm rot="10800000">
            <a:off x="6195644" y="3805717"/>
            <a:ext cx="0" cy="780800"/>
          </a:xfrm>
          <a:prstGeom prst="straightConnector1">
            <a:avLst/>
          </a:prstGeom>
          <a:noFill/>
          <a:ln w="9525" cap="flat" cmpd="sng">
            <a:solidFill>
              <a:schemeClr val="dk2"/>
            </a:solidFill>
            <a:prstDash val="solid"/>
            <a:round/>
            <a:headEnd type="none" w="med" len="med"/>
            <a:tailEnd type="triangle" w="med" len="med"/>
          </a:ln>
        </p:spPr>
      </p:cxnSp>
      <p:cxnSp>
        <p:nvCxnSpPr>
          <p:cNvPr id="218" name="Google Shape;218;p19"/>
          <p:cNvCxnSpPr>
            <a:stCxn id="206" idx="0"/>
            <a:endCxn id="210" idx="2"/>
          </p:cNvCxnSpPr>
          <p:nvPr/>
        </p:nvCxnSpPr>
        <p:spPr>
          <a:xfrm rot="5400000" flipH="1">
            <a:off x="5200244" y="3591117"/>
            <a:ext cx="374400" cy="1616400"/>
          </a:xfrm>
          <a:prstGeom prst="bentConnector3">
            <a:avLst>
              <a:gd name="adj1" fmla="val 49996"/>
            </a:avLst>
          </a:prstGeom>
          <a:noFill/>
          <a:ln w="9525" cap="flat" cmpd="sng">
            <a:solidFill>
              <a:schemeClr val="dk2"/>
            </a:solidFill>
            <a:prstDash val="solid"/>
            <a:round/>
            <a:headEnd type="none" w="med" len="med"/>
            <a:tailEnd type="triangle" w="med" len="med"/>
          </a:ln>
        </p:spPr>
      </p:cxnSp>
      <p:cxnSp>
        <p:nvCxnSpPr>
          <p:cNvPr id="219" name="Google Shape;219;p19"/>
          <p:cNvCxnSpPr>
            <a:stCxn id="206" idx="0"/>
            <a:endCxn id="209" idx="2"/>
          </p:cNvCxnSpPr>
          <p:nvPr/>
        </p:nvCxnSpPr>
        <p:spPr>
          <a:xfrm rot="-5400000">
            <a:off x="6816844" y="3590917"/>
            <a:ext cx="374400" cy="1616800"/>
          </a:xfrm>
          <a:prstGeom prst="bentConnector3">
            <a:avLst>
              <a:gd name="adj1" fmla="val 49996"/>
            </a:avLst>
          </a:prstGeom>
          <a:noFill/>
          <a:ln w="9525" cap="flat" cmpd="sng">
            <a:solidFill>
              <a:schemeClr val="dk2"/>
            </a:solidFill>
            <a:prstDash val="solid"/>
            <a:round/>
            <a:headEnd type="none" w="med" len="med"/>
            <a:tailEnd type="triangle" w="med" len="med"/>
          </a:ln>
        </p:spPr>
      </p:cxnSp>
      <p:cxnSp>
        <p:nvCxnSpPr>
          <p:cNvPr id="220" name="Google Shape;220;p19"/>
          <p:cNvCxnSpPr>
            <a:stCxn id="205" idx="0"/>
            <a:endCxn id="211" idx="2"/>
          </p:cNvCxnSpPr>
          <p:nvPr/>
        </p:nvCxnSpPr>
        <p:spPr>
          <a:xfrm rot="10800000">
            <a:off x="6195644" y="2620151"/>
            <a:ext cx="0" cy="422000"/>
          </a:xfrm>
          <a:prstGeom prst="straightConnector1">
            <a:avLst/>
          </a:prstGeom>
          <a:noFill/>
          <a:ln w="9525" cap="flat" cmpd="sng">
            <a:solidFill>
              <a:schemeClr val="dk2"/>
            </a:solidFill>
            <a:prstDash val="solid"/>
            <a:round/>
            <a:headEnd type="none" w="med" len="med"/>
            <a:tailEnd type="triangle" w="med" len="med"/>
          </a:ln>
        </p:spPr>
      </p:cxnSp>
      <p:cxnSp>
        <p:nvCxnSpPr>
          <p:cNvPr id="221" name="Google Shape;221;p19"/>
          <p:cNvCxnSpPr>
            <a:stCxn id="211" idx="0"/>
            <a:endCxn id="212" idx="2"/>
          </p:cNvCxnSpPr>
          <p:nvPr/>
        </p:nvCxnSpPr>
        <p:spPr>
          <a:xfrm rot="10800000">
            <a:off x="6195644" y="1915051"/>
            <a:ext cx="0" cy="369200"/>
          </a:xfrm>
          <a:prstGeom prst="straightConnector1">
            <a:avLst/>
          </a:prstGeom>
          <a:noFill/>
          <a:ln w="9525" cap="flat" cmpd="sng">
            <a:solidFill>
              <a:schemeClr val="dk2"/>
            </a:solidFill>
            <a:prstDash val="solid"/>
            <a:round/>
            <a:headEnd type="none" w="med" len="med"/>
            <a:tailEnd type="triangle" w="med" len="med"/>
          </a:ln>
        </p:spPr>
      </p:cxnSp>
      <p:cxnSp>
        <p:nvCxnSpPr>
          <p:cNvPr id="222" name="Google Shape;222;p19"/>
          <p:cNvCxnSpPr>
            <a:stCxn id="211" idx="0"/>
            <a:endCxn id="213" idx="2"/>
          </p:cNvCxnSpPr>
          <p:nvPr/>
        </p:nvCxnSpPr>
        <p:spPr>
          <a:xfrm rot="5400000" flipH="1">
            <a:off x="5202844" y="1291451"/>
            <a:ext cx="369200" cy="1616400"/>
          </a:xfrm>
          <a:prstGeom prst="bentConnector3">
            <a:avLst>
              <a:gd name="adj1" fmla="val 49991"/>
            </a:avLst>
          </a:prstGeom>
          <a:noFill/>
          <a:ln w="9525" cap="flat" cmpd="sng">
            <a:solidFill>
              <a:schemeClr val="dk2"/>
            </a:solidFill>
            <a:prstDash val="solid"/>
            <a:round/>
            <a:headEnd type="none" w="med" len="med"/>
            <a:tailEnd type="triangle" w="med" len="med"/>
          </a:ln>
        </p:spPr>
      </p:cxnSp>
      <p:cxnSp>
        <p:nvCxnSpPr>
          <p:cNvPr id="223" name="Google Shape;223;p19"/>
          <p:cNvCxnSpPr>
            <a:stCxn id="211" idx="0"/>
            <a:endCxn id="214" idx="2"/>
          </p:cNvCxnSpPr>
          <p:nvPr/>
        </p:nvCxnSpPr>
        <p:spPr>
          <a:xfrm rot="-5400000">
            <a:off x="6819444" y="1291251"/>
            <a:ext cx="369200" cy="1616800"/>
          </a:xfrm>
          <a:prstGeom prst="bentConnector3">
            <a:avLst>
              <a:gd name="adj1" fmla="val 49991"/>
            </a:avLst>
          </a:prstGeom>
          <a:noFill/>
          <a:ln w="9525" cap="flat" cmpd="sng">
            <a:solidFill>
              <a:schemeClr val="dk2"/>
            </a:solidFill>
            <a:prstDash val="solid"/>
            <a:round/>
            <a:headEnd type="none" w="med" len="med"/>
            <a:tailEnd type="triangle" w="med" len="med"/>
          </a:ln>
        </p:spPr>
      </p:cxnSp>
      <p:cxnSp>
        <p:nvCxnSpPr>
          <p:cNvPr id="224" name="Google Shape;224;p19"/>
          <p:cNvCxnSpPr>
            <a:endCxn id="210" idx="1"/>
          </p:cNvCxnSpPr>
          <p:nvPr/>
        </p:nvCxnSpPr>
        <p:spPr>
          <a:xfrm rot="10800000">
            <a:off x="5215644" y="4044151"/>
            <a:ext cx="613600" cy="544400"/>
          </a:xfrm>
          <a:prstGeom prst="curvedConnector3">
            <a:avLst>
              <a:gd name="adj1" fmla="val 6081"/>
            </a:avLst>
          </a:prstGeom>
          <a:noFill/>
          <a:ln w="9525" cap="flat" cmpd="sng">
            <a:solidFill>
              <a:srgbClr val="C27BA0"/>
            </a:solidFill>
            <a:prstDash val="dash"/>
            <a:round/>
            <a:headEnd type="none" w="med" len="med"/>
            <a:tailEnd type="stealth" w="med" len="med"/>
          </a:ln>
        </p:spPr>
      </p:cxnSp>
      <p:cxnSp>
        <p:nvCxnSpPr>
          <p:cNvPr id="225" name="Google Shape;225;p19"/>
          <p:cNvCxnSpPr/>
          <p:nvPr/>
        </p:nvCxnSpPr>
        <p:spPr>
          <a:xfrm rot="10800000">
            <a:off x="3024489" y="3702849"/>
            <a:ext cx="6320800" cy="0"/>
          </a:xfrm>
          <a:prstGeom prst="straightConnector1">
            <a:avLst/>
          </a:prstGeom>
          <a:noFill/>
          <a:ln w="9525" cap="flat" cmpd="sng">
            <a:solidFill>
              <a:schemeClr val="dk2"/>
            </a:solidFill>
            <a:prstDash val="lgDashDot"/>
            <a:round/>
            <a:headEnd type="none" w="med" len="med"/>
            <a:tailEnd type="none" w="med" len="med"/>
          </a:ln>
        </p:spPr>
      </p:cxnSp>
      <p:cxnSp>
        <p:nvCxnSpPr>
          <p:cNvPr id="226" name="Google Shape;226;p19"/>
          <p:cNvCxnSpPr>
            <a:stCxn id="213" idx="3"/>
            <a:endCxn id="206" idx="3"/>
          </p:cNvCxnSpPr>
          <p:nvPr/>
        </p:nvCxnSpPr>
        <p:spPr>
          <a:xfrm>
            <a:off x="3942444" y="1747117"/>
            <a:ext cx="1616800" cy="3007600"/>
          </a:xfrm>
          <a:prstGeom prst="curvedConnector3">
            <a:avLst>
              <a:gd name="adj1" fmla="val -60695"/>
            </a:avLst>
          </a:prstGeom>
          <a:noFill/>
          <a:ln w="9525" cap="flat" cmpd="sng">
            <a:solidFill>
              <a:srgbClr val="C27BA0"/>
            </a:solidFill>
            <a:prstDash val="dash"/>
            <a:round/>
            <a:headEnd type="none" w="med" len="med"/>
            <a:tailEnd type="stealth" w="med" len="med"/>
          </a:ln>
        </p:spPr>
      </p:cxnSp>
      <p:sp>
        <p:nvSpPr>
          <p:cNvPr id="227" name="Google Shape;227;p19"/>
          <p:cNvSpPr txBox="1"/>
          <p:nvPr/>
        </p:nvSpPr>
        <p:spPr>
          <a:xfrm>
            <a:off x="337267" y="1439133"/>
            <a:ext cx="3388000" cy="1231066"/>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C27BA0"/>
                </a:solidFill>
                <a:effectLst/>
                <a:uLnTx/>
                <a:uFillTx/>
                <a:latin typeface="Arial"/>
                <a:ea typeface="Palatino"/>
                <a:cs typeface="Arial"/>
                <a:sym typeface="Arial"/>
              </a:rPr>
              <a:t>👍 </a:t>
            </a:r>
            <a:r>
              <a:rPr kumimoji="0" lang="en" sz="1600" b="0" i="0" u="none" strike="noStrike" kern="0" cap="none" spc="0" normalizeH="0" baseline="0" noProof="0">
                <a:ln>
                  <a:noFill/>
                </a:ln>
                <a:solidFill>
                  <a:srgbClr val="414141"/>
                </a:solidFill>
                <a:effectLst/>
                <a:uLnTx/>
                <a:uFillTx/>
                <a:latin typeface="Arial"/>
                <a:ea typeface="Palatino"/>
                <a:cs typeface="Arial"/>
                <a:sym typeface="Arial"/>
              </a:rPr>
              <a:t>Unique hardware features, diagnostics, docking, mounting,  etc., that cannot be done </a:t>
            </a:r>
            <a:endParaRPr kumimoji="0" sz="1600" b="0" i="0" u="none" strike="noStrike" kern="0" cap="none" spc="0" normalizeH="0" baseline="0" noProof="0">
              <a:ln>
                <a:noFill/>
              </a:ln>
              <a:solidFill>
                <a:srgbClr val="414141"/>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414141"/>
                </a:solidFill>
                <a:effectLst/>
                <a:uLnTx/>
                <a:uFillTx/>
                <a:latin typeface="Arial"/>
                <a:ea typeface="Palatino"/>
                <a:cs typeface="Arial"/>
                <a:sym typeface="Arial"/>
              </a:rPr>
              <a:t>directly in a privileged app</a:t>
            </a:r>
            <a:endParaRPr kumimoji="0" sz="1600" b="0" i="0" u="none" strike="noStrike" kern="0" cap="none" spc="0" normalizeH="0" baseline="0" noProof="0">
              <a:ln>
                <a:noFill/>
              </a:ln>
              <a:solidFill>
                <a:srgbClr val="414141"/>
              </a:solidFill>
              <a:effectLst/>
              <a:uLnTx/>
              <a:uFillTx/>
              <a:latin typeface="Arial"/>
              <a:ea typeface="Palatino"/>
              <a:cs typeface="Arial"/>
              <a:sym typeface="Arial"/>
            </a:endParaRPr>
          </a:p>
        </p:txBody>
      </p:sp>
      <p:sp>
        <p:nvSpPr>
          <p:cNvPr id="228" name="Google Shape;228;p19"/>
          <p:cNvSpPr txBox="1"/>
          <p:nvPr/>
        </p:nvSpPr>
        <p:spPr>
          <a:xfrm flipH="1">
            <a:off x="2806479" y="2834357"/>
            <a:ext cx="2151200" cy="410393"/>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Palatino"/>
                <a:cs typeface="Arial"/>
                <a:sym typeface="Arial"/>
              </a:rPr>
              <a:t>key,value system properties</a:t>
            </a:r>
            <a:endParaRPr kumimoji="0" sz="10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29" name="Google Shape;229;p19"/>
          <p:cNvSpPr txBox="1"/>
          <p:nvPr/>
        </p:nvSpPr>
        <p:spPr>
          <a:xfrm>
            <a:off x="6323900" y="4388534"/>
            <a:ext cx="1372400" cy="41039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rPr>
              <a:t>(highly privileged)</a:t>
            </a:r>
            <a:endParaRPr kumimoji="0"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endParaRPr>
          </a:p>
        </p:txBody>
      </p:sp>
      <p:sp>
        <p:nvSpPr>
          <p:cNvPr id="230" name="Google Shape;230;p19"/>
          <p:cNvSpPr txBox="1"/>
          <p:nvPr/>
        </p:nvSpPr>
        <p:spPr>
          <a:xfrm>
            <a:off x="4720767" y="3674101"/>
            <a:ext cx="1372400" cy="41039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rPr>
              <a:t>(highly privileged)</a:t>
            </a:r>
            <a:endParaRPr kumimoji="0"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endParaRPr>
          </a:p>
        </p:txBody>
      </p:sp>
      <p:cxnSp>
        <p:nvCxnSpPr>
          <p:cNvPr id="231" name="Google Shape;231;p19"/>
          <p:cNvCxnSpPr/>
          <p:nvPr/>
        </p:nvCxnSpPr>
        <p:spPr>
          <a:xfrm rot="10800000">
            <a:off x="9142044" y="3397667"/>
            <a:ext cx="0" cy="272800"/>
          </a:xfrm>
          <a:prstGeom prst="straightConnector1">
            <a:avLst/>
          </a:prstGeom>
          <a:noFill/>
          <a:ln w="9525" cap="flat" cmpd="sng">
            <a:solidFill>
              <a:srgbClr val="595959"/>
            </a:solidFill>
            <a:prstDash val="solid"/>
            <a:round/>
            <a:headEnd type="none" w="med" len="med"/>
            <a:tailEnd type="triangle" w="med" len="med"/>
          </a:ln>
        </p:spPr>
      </p:cxnSp>
      <p:sp>
        <p:nvSpPr>
          <p:cNvPr id="232" name="Google Shape;232;p19"/>
          <p:cNvSpPr txBox="1"/>
          <p:nvPr/>
        </p:nvSpPr>
        <p:spPr>
          <a:xfrm flipH="1">
            <a:off x="8255633" y="3086733"/>
            <a:ext cx="1820000" cy="410393"/>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rPr>
              <a:t>(lower privilege)</a:t>
            </a:r>
            <a:endParaRPr kumimoji="0"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endParaRPr>
          </a:p>
        </p:txBody>
      </p:sp>
      <p:sp>
        <p:nvSpPr>
          <p:cNvPr id="233" name="Google Shape;233;p19"/>
          <p:cNvSpPr txBox="1"/>
          <p:nvPr/>
        </p:nvSpPr>
        <p:spPr>
          <a:xfrm>
            <a:off x="4381500" y="1337301"/>
            <a:ext cx="962400" cy="41039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rPr>
              <a:t>(privileged)</a:t>
            </a:r>
            <a:endParaRPr kumimoji="0"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endParaRPr>
          </a:p>
        </p:txBody>
      </p:sp>
    </p:spTree>
    <p:extLst>
      <p:ext uri="{BB962C8B-B14F-4D97-AF65-F5344CB8AC3E}">
        <p14:creationId xmlns:p14="http://schemas.microsoft.com/office/powerpoint/2010/main" val="1746531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0"/>
          <p:cNvSpPr txBox="1">
            <a:spLocks noGrp="1"/>
          </p:cNvSpPr>
          <p:nvPr>
            <p:ph type="title"/>
          </p:nvPr>
        </p:nvSpPr>
        <p:spPr>
          <a:xfrm>
            <a:off x="212400" y="186967"/>
            <a:ext cx="11360800" cy="763600"/>
          </a:xfrm>
          <a:prstGeom prst="rect">
            <a:avLst/>
          </a:prstGeom>
        </p:spPr>
        <p:txBody>
          <a:bodyPr spcFirstLastPara="1" wrap="square" lIns="121900" tIns="121900" rIns="121900" bIns="121900" anchor="t" anchorCtr="0">
            <a:normAutofit fontScale="90000"/>
          </a:bodyPr>
          <a:lstStyle/>
          <a:p>
            <a:pPr>
              <a:buSzPct val="39285"/>
            </a:pPr>
            <a:r>
              <a:rPr lang="en" dirty="0"/>
              <a:t>Android Init Routines</a:t>
            </a:r>
            <a:endParaRPr dirty="0"/>
          </a:p>
        </p:txBody>
      </p:sp>
      <p:sp>
        <p:nvSpPr>
          <p:cNvPr id="239" name="Google Shape;239;p20"/>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43</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sp>
        <p:nvSpPr>
          <p:cNvPr id="240" name="Google Shape;240;p20"/>
          <p:cNvSpPr/>
          <p:nvPr/>
        </p:nvSpPr>
        <p:spPr>
          <a:xfrm flipH="1">
            <a:off x="5559044" y="3042151"/>
            <a:ext cx="1273200" cy="7636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Zygote</a:t>
            </a:r>
            <a:br>
              <a:rPr kumimoji="0" lang="en" sz="1333" b="0" i="0" u="none" strike="noStrike" kern="0" cap="none" spc="0" normalizeH="0" baseline="0" noProof="0">
                <a:ln>
                  <a:noFill/>
                </a:ln>
                <a:solidFill>
                  <a:srgbClr val="000000"/>
                </a:solidFill>
                <a:effectLst/>
                <a:uLnTx/>
                <a:uFillTx/>
                <a:latin typeface="Arial"/>
                <a:ea typeface="Palatino"/>
                <a:cs typeface="Arial"/>
                <a:sym typeface="Arial"/>
              </a:rPr>
            </a:b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(ART VM)</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41" name="Google Shape;241;p20"/>
          <p:cNvSpPr/>
          <p:nvPr/>
        </p:nvSpPr>
        <p:spPr>
          <a:xfrm flipH="1">
            <a:off x="5559044" y="458651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Init</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42" name="Google Shape;242;p20"/>
          <p:cNvSpPr/>
          <p:nvPr/>
        </p:nvSpPr>
        <p:spPr>
          <a:xfrm flipH="1">
            <a:off x="5559044" y="580406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Bootloader</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43" name="Google Shape;243;p20"/>
          <p:cNvSpPr/>
          <p:nvPr/>
        </p:nvSpPr>
        <p:spPr>
          <a:xfrm flipH="1">
            <a:off x="5559044" y="5195284"/>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Kernel</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44" name="Google Shape;244;p20"/>
          <p:cNvSpPr/>
          <p:nvPr/>
        </p:nvSpPr>
        <p:spPr>
          <a:xfrm flipH="1">
            <a:off x="7175644" y="3876151"/>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Daemons</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45" name="Google Shape;245;p20"/>
          <p:cNvSpPr/>
          <p:nvPr/>
        </p:nvSpPr>
        <p:spPr>
          <a:xfrm flipH="1">
            <a:off x="3942444" y="3876151"/>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Init Routines</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46" name="Google Shape;246;p20"/>
          <p:cNvSpPr/>
          <p:nvPr/>
        </p:nvSpPr>
        <p:spPr>
          <a:xfrm flipH="1">
            <a:off x="3942644" y="2284251"/>
            <a:ext cx="45060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Android Framework</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47" name="Google Shape;247;p20"/>
          <p:cNvSpPr/>
          <p:nvPr/>
        </p:nvSpPr>
        <p:spPr>
          <a:xfrm flipH="1">
            <a:off x="5559044" y="1579117"/>
            <a:ext cx="1273200" cy="336000"/>
          </a:xfrm>
          <a:prstGeom prst="rect">
            <a:avLst/>
          </a:prstGeom>
          <a:solidFill>
            <a:srgbClr val="E06666"/>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App</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48" name="Google Shape;248;p20"/>
          <p:cNvSpPr/>
          <p:nvPr/>
        </p:nvSpPr>
        <p:spPr>
          <a:xfrm flipH="1">
            <a:off x="3942444" y="157911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System App</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49" name="Google Shape;249;p20"/>
          <p:cNvSpPr/>
          <p:nvPr/>
        </p:nvSpPr>
        <p:spPr>
          <a:xfrm flipH="1">
            <a:off x="7175644" y="1579117"/>
            <a:ext cx="1273200" cy="336000"/>
          </a:xfrm>
          <a:prstGeom prst="rect">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App</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cxnSp>
        <p:nvCxnSpPr>
          <p:cNvPr id="250" name="Google Shape;250;p20"/>
          <p:cNvCxnSpPr>
            <a:stCxn id="242" idx="0"/>
            <a:endCxn id="243" idx="2"/>
          </p:cNvCxnSpPr>
          <p:nvPr/>
        </p:nvCxnSpPr>
        <p:spPr>
          <a:xfrm rot="10800000">
            <a:off x="6195644" y="5531267"/>
            <a:ext cx="0" cy="272800"/>
          </a:xfrm>
          <a:prstGeom prst="straightConnector1">
            <a:avLst/>
          </a:prstGeom>
          <a:noFill/>
          <a:ln w="9525" cap="flat" cmpd="sng">
            <a:solidFill>
              <a:schemeClr val="dk2"/>
            </a:solidFill>
            <a:prstDash val="solid"/>
            <a:round/>
            <a:headEnd type="none" w="med" len="med"/>
            <a:tailEnd type="triangle" w="med" len="med"/>
          </a:ln>
        </p:spPr>
      </p:cxnSp>
      <p:cxnSp>
        <p:nvCxnSpPr>
          <p:cNvPr id="251" name="Google Shape;251;p20"/>
          <p:cNvCxnSpPr>
            <a:stCxn id="243" idx="0"/>
            <a:endCxn id="241" idx="2"/>
          </p:cNvCxnSpPr>
          <p:nvPr/>
        </p:nvCxnSpPr>
        <p:spPr>
          <a:xfrm rot="10800000">
            <a:off x="6195644" y="4922484"/>
            <a:ext cx="0" cy="272800"/>
          </a:xfrm>
          <a:prstGeom prst="straightConnector1">
            <a:avLst/>
          </a:prstGeom>
          <a:noFill/>
          <a:ln w="9525" cap="flat" cmpd="sng">
            <a:solidFill>
              <a:schemeClr val="dk2"/>
            </a:solidFill>
            <a:prstDash val="solid"/>
            <a:round/>
            <a:headEnd type="none" w="med" len="med"/>
            <a:tailEnd type="triangle" w="med" len="med"/>
          </a:ln>
        </p:spPr>
      </p:cxnSp>
      <p:cxnSp>
        <p:nvCxnSpPr>
          <p:cNvPr id="252" name="Google Shape;252;p20"/>
          <p:cNvCxnSpPr>
            <a:stCxn id="241" idx="0"/>
            <a:endCxn id="240" idx="2"/>
          </p:cNvCxnSpPr>
          <p:nvPr/>
        </p:nvCxnSpPr>
        <p:spPr>
          <a:xfrm rot="10800000">
            <a:off x="6195644" y="3805717"/>
            <a:ext cx="0" cy="780800"/>
          </a:xfrm>
          <a:prstGeom prst="straightConnector1">
            <a:avLst/>
          </a:prstGeom>
          <a:noFill/>
          <a:ln w="9525" cap="flat" cmpd="sng">
            <a:solidFill>
              <a:schemeClr val="dk2"/>
            </a:solidFill>
            <a:prstDash val="solid"/>
            <a:round/>
            <a:headEnd type="none" w="med" len="med"/>
            <a:tailEnd type="triangle" w="med" len="med"/>
          </a:ln>
        </p:spPr>
      </p:cxnSp>
      <p:cxnSp>
        <p:nvCxnSpPr>
          <p:cNvPr id="253" name="Google Shape;253;p20"/>
          <p:cNvCxnSpPr>
            <a:stCxn id="241" idx="0"/>
            <a:endCxn id="245" idx="2"/>
          </p:cNvCxnSpPr>
          <p:nvPr/>
        </p:nvCxnSpPr>
        <p:spPr>
          <a:xfrm rot="5400000" flipH="1">
            <a:off x="5200244" y="3591117"/>
            <a:ext cx="374400" cy="1616400"/>
          </a:xfrm>
          <a:prstGeom prst="bentConnector3">
            <a:avLst>
              <a:gd name="adj1" fmla="val 49996"/>
            </a:avLst>
          </a:prstGeom>
          <a:noFill/>
          <a:ln w="9525" cap="flat" cmpd="sng">
            <a:solidFill>
              <a:schemeClr val="dk2"/>
            </a:solidFill>
            <a:prstDash val="solid"/>
            <a:round/>
            <a:headEnd type="none" w="med" len="med"/>
            <a:tailEnd type="triangle" w="med" len="med"/>
          </a:ln>
        </p:spPr>
      </p:cxnSp>
      <p:cxnSp>
        <p:nvCxnSpPr>
          <p:cNvPr id="254" name="Google Shape;254;p20"/>
          <p:cNvCxnSpPr>
            <a:stCxn id="241" idx="0"/>
            <a:endCxn id="244" idx="2"/>
          </p:cNvCxnSpPr>
          <p:nvPr/>
        </p:nvCxnSpPr>
        <p:spPr>
          <a:xfrm rot="-5400000">
            <a:off x="6816844" y="3590917"/>
            <a:ext cx="374400" cy="1616800"/>
          </a:xfrm>
          <a:prstGeom prst="bentConnector3">
            <a:avLst>
              <a:gd name="adj1" fmla="val 49996"/>
            </a:avLst>
          </a:prstGeom>
          <a:noFill/>
          <a:ln w="9525" cap="flat" cmpd="sng">
            <a:solidFill>
              <a:schemeClr val="dk2"/>
            </a:solidFill>
            <a:prstDash val="solid"/>
            <a:round/>
            <a:headEnd type="none" w="med" len="med"/>
            <a:tailEnd type="triangle" w="med" len="med"/>
          </a:ln>
        </p:spPr>
      </p:cxnSp>
      <p:cxnSp>
        <p:nvCxnSpPr>
          <p:cNvPr id="255" name="Google Shape;255;p20"/>
          <p:cNvCxnSpPr>
            <a:stCxn id="240" idx="0"/>
            <a:endCxn id="246" idx="2"/>
          </p:cNvCxnSpPr>
          <p:nvPr/>
        </p:nvCxnSpPr>
        <p:spPr>
          <a:xfrm rot="10800000">
            <a:off x="6195644" y="2620151"/>
            <a:ext cx="0" cy="422000"/>
          </a:xfrm>
          <a:prstGeom prst="straightConnector1">
            <a:avLst/>
          </a:prstGeom>
          <a:noFill/>
          <a:ln w="9525" cap="flat" cmpd="sng">
            <a:solidFill>
              <a:schemeClr val="dk2"/>
            </a:solidFill>
            <a:prstDash val="solid"/>
            <a:round/>
            <a:headEnd type="none" w="med" len="med"/>
            <a:tailEnd type="triangle" w="med" len="med"/>
          </a:ln>
        </p:spPr>
      </p:cxnSp>
      <p:cxnSp>
        <p:nvCxnSpPr>
          <p:cNvPr id="256" name="Google Shape;256;p20"/>
          <p:cNvCxnSpPr>
            <a:stCxn id="246" idx="0"/>
            <a:endCxn id="247" idx="2"/>
          </p:cNvCxnSpPr>
          <p:nvPr/>
        </p:nvCxnSpPr>
        <p:spPr>
          <a:xfrm rot="10800000">
            <a:off x="6195644" y="1915051"/>
            <a:ext cx="0" cy="369200"/>
          </a:xfrm>
          <a:prstGeom prst="straightConnector1">
            <a:avLst/>
          </a:prstGeom>
          <a:noFill/>
          <a:ln w="9525" cap="flat" cmpd="sng">
            <a:solidFill>
              <a:schemeClr val="dk2"/>
            </a:solidFill>
            <a:prstDash val="solid"/>
            <a:round/>
            <a:headEnd type="none" w="med" len="med"/>
            <a:tailEnd type="triangle" w="med" len="med"/>
          </a:ln>
        </p:spPr>
      </p:cxnSp>
      <p:cxnSp>
        <p:nvCxnSpPr>
          <p:cNvPr id="257" name="Google Shape;257;p20"/>
          <p:cNvCxnSpPr>
            <a:stCxn id="246" idx="0"/>
            <a:endCxn id="248" idx="2"/>
          </p:cNvCxnSpPr>
          <p:nvPr/>
        </p:nvCxnSpPr>
        <p:spPr>
          <a:xfrm rot="5400000" flipH="1">
            <a:off x="5202844" y="1291451"/>
            <a:ext cx="369200" cy="1616400"/>
          </a:xfrm>
          <a:prstGeom prst="bentConnector3">
            <a:avLst>
              <a:gd name="adj1" fmla="val 49991"/>
            </a:avLst>
          </a:prstGeom>
          <a:noFill/>
          <a:ln w="9525" cap="flat" cmpd="sng">
            <a:solidFill>
              <a:schemeClr val="dk2"/>
            </a:solidFill>
            <a:prstDash val="solid"/>
            <a:round/>
            <a:headEnd type="none" w="med" len="med"/>
            <a:tailEnd type="triangle" w="med" len="med"/>
          </a:ln>
        </p:spPr>
      </p:cxnSp>
      <p:cxnSp>
        <p:nvCxnSpPr>
          <p:cNvPr id="258" name="Google Shape;258;p20"/>
          <p:cNvCxnSpPr>
            <a:stCxn id="246" idx="0"/>
            <a:endCxn id="249" idx="2"/>
          </p:cNvCxnSpPr>
          <p:nvPr/>
        </p:nvCxnSpPr>
        <p:spPr>
          <a:xfrm rot="-5400000">
            <a:off x="6819444" y="1291251"/>
            <a:ext cx="369200" cy="1616800"/>
          </a:xfrm>
          <a:prstGeom prst="bentConnector3">
            <a:avLst>
              <a:gd name="adj1" fmla="val 49991"/>
            </a:avLst>
          </a:prstGeom>
          <a:noFill/>
          <a:ln w="9525" cap="flat" cmpd="sng">
            <a:solidFill>
              <a:schemeClr val="dk2"/>
            </a:solidFill>
            <a:prstDash val="solid"/>
            <a:round/>
            <a:headEnd type="none" w="med" len="med"/>
            <a:tailEnd type="triangle" w="med" len="med"/>
          </a:ln>
        </p:spPr>
      </p:cxnSp>
      <p:cxnSp>
        <p:nvCxnSpPr>
          <p:cNvPr id="259" name="Google Shape;259;p20"/>
          <p:cNvCxnSpPr>
            <a:endCxn id="245" idx="1"/>
          </p:cNvCxnSpPr>
          <p:nvPr/>
        </p:nvCxnSpPr>
        <p:spPr>
          <a:xfrm rot="10800000">
            <a:off x="5215644" y="4044151"/>
            <a:ext cx="613600" cy="544400"/>
          </a:xfrm>
          <a:prstGeom prst="curvedConnector3">
            <a:avLst>
              <a:gd name="adj1" fmla="val 6081"/>
            </a:avLst>
          </a:prstGeom>
          <a:noFill/>
          <a:ln w="9525" cap="flat" cmpd="sng">
            <a:solidFill>
              <a:srgbClr val="C27BA0"/>
            </a:solidFill>
            <a:prstDash val="dash"/>
            <a:round/>
            <a:headEnd type="none" w="med" len="med"/>
            <a:tailEnd type="stealth" w="med" len="med"/>
          </a:ln>
        </p:spPr>
      </p:cxnSp>
      <p:cxnSp>
        <p:nvCxnSpPr>
          <p:cNvPr id="260" name="Google Shape;260;p20"/>
          <p:cNvCxnSpPr/>
          <p:nvPr/>
        </p:nvCxnSpPr>
        <p:spPr>
          <a:xfrm rot="10800000">
            <a:off x="3024489" y="3702849"/>
            <a:ext cx="6320800" cy="0"/>
          </a:xfrm>
          <a:prstGeom prst="straightConnector1">
            <a:avLst/>
          </a:prstGeom>
          <a:noFill/>
          <a:ln w="9525" cap="flat" cmpd="sng">
            <a:solidFill>
              <a:schemeClr val="dk2"/>
            </a:solidFill>
            <a:prstDash val="lgDashDot"/>
            <a:round/>
            <a:headEnd type="none" w="med" len="med"/>
            <a:tailEnd type="none" w="med" len="med"/>
          </a:ln>
        </p:spPr>
      </p:cxnSp>
      <p:cxnSp>
        <p:nvCxnSpPr>
          <p:cNvPr id="261" name="Google Shape;261;p20"/>
          <p:cNvCxnSpPr>
            <a:stCxn id="248" idx="3"/>
            <a:endCxn id="241" idx="3"/>
          </p:cNvCxnSpPr>
          <p:nvPr/>
        </p:nvCxnSpPr>
        <p:spPr>
          <a:xfrm>
            <a:off x="3942444" y="1747117"/>
            <a:ext cx="1616800" cy="3007600"/>
          </a:xfrm>
          <a:prstGeom prst="curvedConnector3">
            <a:avLst>
              <a:gd name="adj1" fmla="val -60695"/>
            </a:avLst>
          </a:prstGeom>
          <a:noFill/>
          <a:ln w="9525" cap="flat" cmpd="sng">
            <a:solidFill>
              <a:srgbClr val="C27BA0"/>
            </a:solidFill>
            <a:prstDash val="dash"/>
            <a:round/>
            <a:headEnd type="none" w="med" len="med"/>
            <a:tailEnd type="stealth" w="med" len="med"/>
          </a:ln>
        </p:spPr>
      </p:cxnSp>
      <p:sp>
        <p:nvSpPr>
          <p:cNvPr id="262" name="Google Shape;262;p20"/>
          <p:cNvSpPr txBox="1"/>
          <p:nvPr/>
        </p:nvSpPr>
        <p:spPr>
          <a:xfrm>
            <a:off x="262133" y="1376234"/>
            <a:ext cx="2976400" cy="1477287"/>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FF0000"/>
                </a:solidFill>
                <a:effectLst/>
                <a:uLnTx/>
                <a:uFillTx/>
                <a:latin typeface="Arial"/>
                <a:ea typeface="Palatino"/>
                <a:cs typeface="Arial"/>
                <a:sym typeface="Arial"/>
              </a:rPr>
              <a:t>👎 Improper access control in privileged apps can </a:t>
            </a:r>
            <a:r>
              <a:rPr kumimoji="0" lang="en" sz="1600" b="0" i="0" u="sng" strike="noStrike" kern="0" cap="none" spc="0" normalizeH="0" baseline="0" noProof="0">
                <a:ln>
                  <a:noFill/>
                </a:ln>
                <a:solidFill>
                  <a:srgbClr val="FF0000"/>
                </a:solidFill>
                <a:effectLst/>
                <a:uLnTx/>
                <a:uFillTx/>
                <a:latin typeface="Arial"/>
                <a:ea typeface="Palatino"/>
                <a:cs typeface="Arial"/>
                <a:sym typeface="Arial"/>
              </a:rPr>
              <a:t>expose Init Routines to unprivileged apps</a:t>
            </a:r>
            <a:r>
              <a:rPr kumimoji="0" lang="en" sz="1600" b="0" i="0" u="none" strike="noStrike" kern="0" cap="none" spc="0" normalizeH="0" baseline="0" noProof="0">
                <a:ln>
                  <a:noFill/>
                </a:ln>
                <a:solidFill>
                  <a:srgbClr val="FF0000"/>
                </a:solidFill>
                <a:effectLst/>
                <a:uLnTx/>
                <a:uFillTx/>
                <a:latin typeface="Arial"/>
                <a:ea typeface="Palatino"/>
                <a:cs typeface="Arial"/>
                <a:sym typeface="Arial"/>
              </a:rPr>
              <a:t>, resulting in crossing security boundaries!</a:t>
            </a:r>
            <a:endParaRPr kumimoji="0" sz="1600" b="0" i="0" u="none" strike="noStrike" kern="0" cap="none" spc="0" normalizeH="0" baseline="0" noProof="0">
              <a:ln>
                <a:noFill/>
              </a:ln>
              <a:solidFill>
                <a:srgbClr val="FF0000"/>
              </a:solidFill>
              <a:effectLst/>
              <a:highlight>
                <a:srgbClr val="FFFFFF"/>
              </a:highlight>
              <a:uLnTx/>
              <a:uFillTx/>
              <a:latin typeface="Arial"/>
              <a:ea typeface="Palatino"/>
              <a:cs typeface="Arial"/>
              <a:sym typeface="Arial"/>
            </a:endParaRPr>
          </a:p>
        </p:txBody>
      </p:sp>
      <p:pic>
        <p:nvPicPr>
          <p:cNvPr id="263" name="Google Shape;263;p20"/>
          <p:cNvPicPr preferRelativeResize="0"/>
          <p:nvPr/>
        </p:nvPicPr>
        <p:blipFill>
          <a:blip r:embed="rId3">
            <a:alphaModFix/>
          </a:blip>
          <a:stretch>
            <a:fillRect/>
          </a:stretch>
        </p:blipFill>
        <p:spPr>
          <a:xfrm>
            <a:off x="6438900" y="1638300"/>
            <a:ext cx="422000" cy="422000"/>
          </a:xfrm>
          <a:prstGeom prst="rect">
            <a:avLst/>
          </a:prstGeom>
          <a:noFill/>
          <a:ln>
            <a:noFill/>
          </a:ln>
        </p:spPr>
      </p:pic>
      <p:sp>
        <p:nvSpPr>
          <p:cNvPr id="264" name="Google Shape;264;p20"/>
          <p:cNvSpPr txBox="1"/>
          <p:nvPr/>
        </p:nvSpPr>
        <p:spPr>
          <a:xfrm flipH="1">
            <a:off x="2806479" y="2834357"/>
            <a:ext cx="2151200" cy="410393"/>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Palatino"/>
                <a:cs typeface="Arial"/>
                <a:sym typeface="Arial"/>
              </a:rPr>
              <a:t>key,value system properties</a:t>
            </a:r>
            <a:endParaRPr kumimoji="0" sz="10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65" name="Google Shape;265;p20"/>
          <p:cNvSpPr txBox="1"/>
          <p:nvPr/>
        </p:nvSpPr>
        <p:spPr>
          <a:xfrm>
            <a:off x="6323900" y="4388534"/>
            <a:ext cx="1372400" cy="41039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rPr>
              <a:t>(highly privileged)</a:t>
            </a:r>
            <a:endParaRPr kumimoji="0"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endParaRPr>
          </a:p>
        </p:txBody>
      </p:sp>
      <p:sp>
        <p:nvSpPr>
          <p:cNvPr id="266" name="Google Shape;266;p20"/>
          <p:cNvSpPr txBox="1"/>
          <p:nvPr/>
        </p:nvSpPr>
        <p:spPr>
          <a:xfrm>
            <a:off x="4720767" y="3674101"/>
            <a:ext cx="1372400" cy="41039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rPr>
              <a:t>(highly privileged)</a:t>
            </a:r>
            <a:endParaRPr kumimoji="0"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endParaRPr>
          </a:p>
        </p:txBody>
      </p:sp>
      <p:cxnSp>
        <p:nvCxnSpPr>
          <p:cNvPr id="267" name="Google Shape;267;p20"/>
          <p:cNvCxnSpPr/>
          <p:nvPr/>
        </p:nvCxnSpPr>
        <p:spPr>
          <a:xfrm rot="10800000">
            <a:off x="9142044" y="3397667"/>
            <a:ext cx="0" cy="272800"/>
          </a:xfrm>
          <a:prstGeom prst="straightConnector1">
            <a:avLst/>
          </a:prstGeom>
          <a:noFill/>
          <a:ln w="9525" cap="flat" cmpd="sng">
            <a:solidFill>
              <a:srgbClr val="595959"/>
            </a:solidFill>
            <a:prstDash val="solid"/>
            <a:round/>
            <a:headEnd type="none" w="med" len="med"/>
            <a:tailEnd type="triangle" w="med" len="med"/>
          </a:ln>
        </p:spPr>
      </p:cxnSp>
      <p:sp>
        <p:nvSpPr>
          <p:cNvPr id="268" name="Google Shape;268;p20"/>
          <p:cNvSpPr txBox="1"/>
          <p:nvPr/>
        </p:nvSpPr>
        <p:spPr>
          <a:xfrm flipH="1">
            <a:off x="8255633" y="3086733"/>
            <a:ext cx="1820000" cy="410393"/>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rPr>
              <a:t>(lower privilege)</a:t>
            </a:r>
            <a:endParaRPr kumimoji="0"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endParaRPr>
          </a:p>
        </p:txBody>
      </p:sp>
      <p:sp>
        <p:nvSpPr>
          <p:cNvPr id="269" name="Google Shape;269;p20"/>
          <p:cNvSpPr txBox="1"/>
          <p:nvPr/>
        </p:nvSpPr>
        <p:spPr>
          <a:xfrm>
            <a:off x="4381500" y="1337301"/>
            <a:ext cx="962400" cy="41039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rPr>
              <a:t>(privileged)</a:t>
            </a:r>
            <a:endParaRPr kumimoji="0" sz="1067" b="0" i="0" u="none" strike="noStrike" kern="0" cap="none" spc="0" normalizeH="0" baseline="0" noProof="0">
              <a:ln>
                <a:noFill/>
              </a:ln>
              <a:solidFill>
                <a:srgbClr val="000000"/>
              </a:solidFill>
              <a:effectLst/>
              <a:highlight>
                <a:srgbClr val="FCE5CD"/>
              </a:highlight>
              <a:uLnTx/>
              <a:uFillTx/>
              <a:latin typeface="Arial"/>
              <a:ea typeface="Palatino"/>
              <a:cs typeface="Arial"/>
              <a:sym typeface="Arial"/>
            </a:endParaRPr>
          </a:p>
        </p:txBody>
      </p:sp>
      <p:sp>
        <p:nvSpPr>
          <p:cNvPr id="270" name="Google Shape;270;p20"/>
          <p:cNvSpPr txBox="1"/>
          <p:nvPr/>
        </p:nvSpPr>
        <p:spPr>
          <a:xfrm>
            <a:off x="6137733" y="1337301"/>
            <a:ext cx="1136400" cy="41039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highlight>
                  <a:srgbClr val="F4CCCC"/>
                </a:highlight>
                <a:uLnTx/>
                <a:uFillTx/>
                <a:latin typeface="Arial"/>
                <a:ea typeface="Palatino"/>
                <a:cs typeface="Arial"/>
                <a:sym typeface="Arial"/>
              </a:rPr>
              <a:t>(unprivileged)</a:t>
            </a:r>
            <a:endParaRPr kumimoji="0" sz="1067" b="0" i="0" u="none" strike="noStrike" kern="0" cap="none" spc="0" normalizeH="0" baseline="0" noProof="0">
              <a:ln>
                <a:noFill/>
              </a:ln>
              <a:solidFill>
                <a:srgbClr val="000000"/>
              </a:solidFill>
              <a:effectLst/>
              <a:highlight>
                <a:srgbClr val="F4CCCC"/>
              </a:highlight>
              <a:uLnTx/>
              <a:uFillTx/>
              <a:latin typeface="Arial"/>
              <a:ea typeface="Palatino"/>
              <a:cs typeface="Arial"/>
              <a:sym typeface="Arial"/>
            </a:endParaRPr>
          </a:p>
        </p:txBody>
      </p:sp>
      <p:cxnSp>
        <p:nvCxnSpPr>
          <p:cNvPr id="271" name="Google Shape;271;p20"/>
          <p:cNvCxnSpPr>
            <a:stCxn id="247" idx="0"/>
          </p:cNvCxnSpPr>
          <p:nvPr/>
        </p:nvCxnSpPr>
        <p:spPr>
          <a:xfrm rot="5400000">
            <a:off x="5176644" y="566517"/>
            <a:ext cx="6400" cy="2031600"/>
          </a:xfrm>
          <a:prstGeom prst="curvedConnector4">
            <a:avLst>
              <a:gd name="adj1" fmla="val -4960938"/>
              <a:gd name="adj2" fmla="val 94479"/>
            </a:avLst>
          </a:prstGeom>
          <a:noFill/>
          <a:ln w="9525" cap="flat" cmpd="sng">
            <a:solidFill>
              <a:srgbClr val="FF0000"/>
            </a:solidFill>
            <a:prstDash val="dash"/>
            <a:round/>
            <a:headEnd type="none" w="med" len="med"/>
            <a:tailEnd type="stealth" w="med" len="med"/>
          </a:ln>
        </p:spPr>
      </p:cxnSp>
    </p:spTree>
    <p:extLst>
      <p:ext uri="{BB962C8B-B14F-4D97-AF65-F5344CB8AC3E}">
        <p14:creationId xmlns:p14="http://schemas.microsoft.com/office/powerpoint/2010/main" val="722661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1"/>
          <p:cNvSpPr txBox="1">
            <a:spLocks noGrp="1"/>
          </p:cNvSpPr>
          <p:nvPr>
            <p:ph type="title"/>
          </p:nvPr>
        </p:nvSpPr>
        <p:spPr>
          <a:xfrm>
            <a:off x="159848" y="115577"/>
            <a:ext cx="11360800" cy="763600"/>
          </a:xfrm>
          <a:prstGeom prst="rect">
            <a:avLst/>
          </a:prstGeom>
        </p:spPr>
        <p:txBody>
          <a:bodyPr spcFirstLastPara="1" wrap="square" lIns="121900" tIns="121900" rIns="121900" bIns="121900" anchor="t" anchorCtr="0">
            <a:noAutofit/>
          </a:bodyPr>
          <a:lstStyle/>
          <a:p>
            <a:r>
              <a:rPr lang="en" dirty="0"/>
              <a:t>What We Found</a:t>
            </a:r>
            <a:endParaRPr dirty="0"/>
          </a:p>
        </p:txBody>
      </p:sp>
      <p:sp>
        <p:nvSpPr>
          <p:cNvPr id="277" name="Google Shape;277;p21"/>
          <p:cNvSpPr txBox="1">
            <a:spLocks noGrp="1"/>
          </p:cNvSpPr>
          <p:nvPr>
            <p:ph type="body" idx="4294967295"/>
          </p:nvPr>
        </p:nvSpPr>
        <p:spPr>
          <a:xfrm>
            <a:off x="415600" y="1776248"/>
            <a:ext cx="11360800" cy="4315519"/>
          </a:xfrm>
          <a:prstGeom prst="rect">
            <a:avLst/>
          </a:prstGeom>
        </p:spPr>
        <p:txBody>
          <a:bodyPr spcFirstLastPara="1" wrap="square" lIns="121900" tIns="121900" rIns="121900" bIns="121900" anchor="t" anchorCtr="0">
            <a:normAutofit/>
          </a:bodyPr>
          <a:lstStyle/>
          <a:p>
            <a:pPr marL="0" indent="0" algn="ctr">
              <a:spcAft>
                <a:spcPts val="1600"/>
              </a:spcAft>
              <a:buNone/>
            </a:pPr>
            <a:r>
              <a:rPr lang="en" sz="2933" i="1" dirty="0"/>
              <a:t>Numerous zero-day privilege-escalation vulnerabilities due to custom (added by vendors) Init routines that are exposed to unprivileged apps!</a:t>
            </a:r>
            <a:endParaRPr sz="2933" i="1" dirty="0"/>
          </a:p>
        </p:txBody>
      </p:sp>
      <p:sp>
        <p:nvSpPr>
          <p:cNvPr id="278" name="Google Shape;278;p21"/>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44</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spTree>
    <p:extLst>
      <p:ext uri="{BB962C8B-B14F-4D97-AF65-F5344CB8AC3E}">
        <p14:creationId xmlns:p14="http://schemas.microsoft.com/office/powerpoint/2010/main" val="2138060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p:nvPr/>
        </p:nvSpPr>
        <p:spPr>
          <a:xfrm>
            <a:off x="2816631" y="4921660"/>
            <a:ext cx="1144000" cy="25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84" name="Google Shape;284;p22"/>
          <p:cNvSpPr/>
          <p:nvPr/>
        </p:nvSpPr>
        <p:spPr>
          <a:xfrm>
            <a:off x="6648161" y="1721535"/>
            <a:ext cx="1144000" cy="25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85" name="Google Shape;285;p22"/>
          <p:cNvSpPr/>
          <p:nvPr/>
        </p:nvSpPr>
        <p:spPr>
          <a:xfrm>
            <a:off x="7468073" y="2085403"/>
            <a:ext cx="1144000" cy="25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86" name="Google Shape;286;p22"/>
          <p:cNvSpPr/>
          <p:nvPr/>
        </p:nvSpPr>
        <p:spPr>
          <a:xfrm>
            <a:off x="7123395" y="2882873"/>
            <a:ext cx="1144000" cy="25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87" name="Google Shape;287;p22"/>
          <p:cNvSpPr/>
          <p:nvPr/>
        </p:nvSpPr>
        <p:spPr>
          <a:xfrm>
            <a:off x="7123395" y="4467071"/>
            <a:ext cx="1144000" cy="25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88" name="Google Shape;288;p22"/>
          <p:cNvSpPr/>
          <p:nvPr/>
        </p:nvSpPr>
        <p:spPr>
          <a:xfrm>
            <a:off x="8267216" y="2882873"/>
            <a:ext cx="1144000" cy="25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89" name="Google Shape;289;p22"/>
          <p:cNvSpPr/>
          <p:nvPr/>
        </p:nvSpPr>
        <p:spPr>
          <a:xfrm>
            <a:off x="3622109" y="2261973"/>
            <a:ext cx="678400" cy="34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90" name="Google Shape;290;p22"/>
          <p:cNvSpPr/>
          <p:nvPr/>
        </p:nvSpPr>
        <p:spPr>
          <a:xfrm>
            <a:off x="3462193" y="4206875"/>
            <a:ext cx="678400" cy="34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91" name="Google Shape;291;p22"/>
          <p:cNvSpPr txBox="1">
            <a:spLocks noGrp="1"/>
          </p:cNvSpPr>
          <p:nvPr>
            <p:ph type="title"/>
          </p:nvPr>
        </p:nvSpPr>
        <p:spPr>
          <a:xfrm>
            <a:off x="212400" y="166555"/>
            <a:ext cx="11360800" cy="763600"/>
          </a:xfrm>
          <a:prstGeom prst="rect">
            <a:avLst/>
          </a:prstGeom>
        </p:spPr>
        <p:txBody>
          <a:bodyPr spcFirstLastPara="1" wrap="square" lIns="121900" tIns="121900" rIns="121900" bIns="121900" anchor="ctr" anchorCtr="0">
            <a:noAutofit/>
          </a:bodyPr>
          <a:lstStyle/>
          <a:p>
            <a:r>
              <a:rPr lang="en" dirty="0"/>
              <a:t>Real-World Example</a:t>
            </a:r>
            <a:endParaRPr dirty="0"/>
          </a:p>
        </p:txBody>
      </p:sp>
      <p:sp>
        <p:nvSpPr>
          <p:cNvPr id="292" name="Google Shape;292;p22"/>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45</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sp>
        <p:nvSpPr>
          <p:cNvPr id="293" name="Google Shape;293;p22"/>
          <p:cNvSpPr txBox="1"/>
          <p:nvPr/>
        </p:nvSpPr>
        <p:spPr>
          <a:xfrm>
            <a:off x="6649567" y="1617201"/>
            <a:ext cx="3756800" cy="2297383"/>
          </a:xfrm>
          <a:prstGeom prst="rect">
            <a:avLst/>
          </a:prstGeom>
          <a:solidFill>
            <a:srgbClr val="DCE8EB"/>
          </a:solid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on </a:t>
            </a:r>
            <a:r>
              <a:rPr kumimoji="0" lang="en" sz="1333" b="0" i="1" u="none" strike="noStrike" kern="0" cap="none" spc="0" normalizeH="0" baseline="0" noProof="0">
                <a:ln>
                  <a:noFill/>
                </a:ln>
                <a:solidFill>
                  <a:srgbClr val="0432FF"/>
                </a:solidFill>
                <a:effectLst/>
                <a:uLnTx/>
                <a:uFillTx/>
                <a:latin typeface="Arial"/>
                <a:ea typeface="Palatino"/>
                <a:cs typeface="Arial"/>
                <a:sym typeface="Arial"/>
              </a:rPr>
              <a:t>property:a=1</a:t>
            </a: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 &amp;&amp; </a:t>
            </a:r>
            <a:r>
              <a:rPr kumimoji="0" lang="en" sz="1333" b="0" i="1" u="none" strike="noStrike" kern="0" cap="none" spc="0" normalizeH="0" baseline="0" noProof="0">
                <a:ln>
                  <a:noFill/>
                </a:ln>
                <a:solidFill>
                  <a:srgbClr val="0432FF"/>
                </a:solidFill>
                <a:effectLst/>
                <a:uLnTx/>
                <a:uFillTx/>
                <a:latin typeface="Arial"/>
                <a:ea typeface="Palatino"/>
                <a:cs typeface="Arial"/>
                <a:sym typeface="Arial"/>
              </a:rPr>
              <a:t>property:b=true</a:t>
            </a:r>
            <a:endParaRPr kumimoji="0" sz="1333" b="0" i="1" u="none" strike="noStrike" kern="0" cap="none" spc="0" normalizeH="0" baseline="0" noProof="0">
              <a:ln>
                <a:noFill/>
              </a:ln>
              <a:solidFill>
                <a:srgbClr val="0432FF"/>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       …</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       start </a:t>
            </a:r>
            <a:r>
              <a:rPr kumimoji="0" lang="en" sz="1333" b="0" i="1" u="none" strike="noStrike" kern="0" cap="none" spc="0" normalizeH="0" baseline="0" noProof="0">
                <a:ln>
                  <a:noFill/>
                </a:ln>
                <a:solidFill>
                  <a:srgbClr val="0432FF"/>
                </a:solidFill>
                <a:effectLst/>
                <a:uLnTx/>
                <a:uFillTx/>
                <a:latin typeface="Arial"/>
                <a:ea typeface="Palatino"/>
                <a:cs typeface="Arial"/>
                <a:sym typeface="Arial"/>
              </a:rPr>
              <a:t>wifitest</a:t>
            </a:r>
            <a:endParaRPr kumimoji="0" sz="1333" b="0" i="1" u="none" strike="noStrike" kern="0" cap="none" spc="0" normalizeH="0" baseline="0" noProof="0">
              <a:ln>
                <a:noFill/>
              </a:ln>
              <a:solidFill>
                <a:srgbClr val="0432FF"/>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       …</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Pts val="1100"/>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service </a:t>
            </a:r>
            <a:r>
              <a:rPr kumimoji="0" lang="en" sz="1333" b="0" i="1" u="none" strike="noStrike" kern="0" cap="none" spc="0" normalizeH="0" baseline="0" noProof="0">
                <a:ln>
                  <a:noFill/>
                </a:ln>
                <a:solidFill>
                  <a:srgbClr val="0432FF"/>
                </a:solidFill>
                <a:effectLst/>
                <a:uLnTx/>
                <a:uFillTx/>
                <a:latin typeface="Arial"/>
                <a:ea typeface="Palatino"/>
                <a:cs typeface="Arial"/>
                <a:sym typeface="Arial"/>
              </a:rPr>
              <a:t>wifitest</a:t>
            </a: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 </a:t>
            </a:r>
            <a:r>
              <a:rPr kumimoji="0" lang="en" sz="1333" b="0" i="1" u="none" strike="noStrike" kern="0" cap="none" spc="0" normalizeH="0" baseline="0" noProof="0">
                <a:ln>
                  <a:noFill/>
                </a:ln>
                <a:solidFill>
                  <a:srgbClr val="0432FF"/>
                </a:solidFill>
                <a:effectLst/>
                <a:uLnTx/>
                <a:uFillTx/>
                <a:latin typeface="Arial"/>
                <a:ea typeface="Palatino"/>
                <a:cs typeface="Arial"/>
                <a:sym typeface="Arial"/>
              </a:rPr>
              <a:t>/bin/wifitest.sh</a:t>
            </a:r>
            <a:endParaRPr kumimoji="0" sz="1333" b="0" i="1" u="none" strike="noStrike" kern="0" cap="none" spc="0" normalizeH="0" baseline="0" noProof="0">
              <a:ln>
                <a:noFill/>
              </a:ln>
              <a:solidFill>
                <a:srgbClr val="0432FF"/>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Pts val="1100"/>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       user root</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       ...</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94" name="Google Shape;294;p22"/>
          <p:cNvSpPr txBox="1"/>
          <p:nvPr/>
        </p:nvSpPr>
        <p:spPr>
          <a:xfrm>
            <a:off x="6649567" y="1210767"/>
            <a:ext cx="3756800" cy="430400"/>
          </a:xfrm>
          <a:prstGeom prst="rect">
            <a:avLst/>
          </a:prstGeom>
          <a:solidFill>
            <a:srgbClr val="A2C4C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Init Routines (.rc file)</a:t>
            </a: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p:txBody>
      </p:sp>
      <p:grpSp>
        <p:nvGrpSpPr>
          <p:cNvPr id="295" name="Google Shape;295;p22"/>
          <p:cNvGrpSpPr/>
          <p:nvPr/>
        </p:nvGrpSpPr>
        <p:grpSpPr>
          <a:xfrm>
            <a:off x="1885354" y="1269366"/>
            <a:ext cx="3133103" cy="1678245"/>
            <a:chOff x="356100" y="881625"/>
            <a:chExt cx="3038700" cy="1425301"/>
          </a:xfrm>
        </p:grpSpPr>
        <p:sp>
          <p:nvSpPr>
            <p:cNvPr id="296" name="Google Shape;296;p22"/>
            <p:cNvSpPr txBox="1"/>
            <p:nvPr/>
          </p:nvSpPr>
          <p:spPr>
            <a:xfrm>
              <a:off x="356100" y="1226825"/>
              <a:ext cx="3038700" cy="1080101"/>
            </a:xfrm>
            <a:prstGeom prst="rect">
              <a:avLst/>
            </a:prstGeom>
            <a:solidFill>
              <a:srgbClr val="F7E7E7"/>
            </a:solid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void exploit() {</a:t>
              </a:r>
              <a:endParaRPr kumimoji="0" sz="1333" b="0" i="1" u="none" strike="noStrike" kern="0" cap="none" spc="0" normalizeH="0" baseline="0" noProof="0">
                <a:ln>
                  <a:noFill/>
                </a:ln>
                <a:solidFill>
                  <a:srgbClr val="0432FF"/>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1" u="none" strike="noStrike" kern="0" cap="none" spc="0" normalizeH="0" baseline="0" noProof="0">
                  <a:ln>
                    <a:noFill/>
                  </a:ln>
                  <a:solidFill>
                    <a:srgbClr val="0432FF"/>
                  </a:solidFill>
                  <a:effectLst/>
                  <a:uLnTx/>
                  <a:uFillTx/>
                  <a:latin typeface="Arial"/>
                  <a:ea typeface="Palatino"/>
                  <a:cs typeface="Arial"/>
                  <a:sym typeface="Arial"/>
                </a:rPr>
                <a:t>      </a:t>
              </a:r>
              <a:r>
                <a:rPr kumimoji="0" lang="en" sz="1333" b="0" i="0" u="none" strike="noStrike" kern="0" cap="none" spc="0" normalizeH="0" baseline="0" noProof="0">
                  <a:ln>
                    <a:noFill/>
                  </a:ln>
                  <a:solidFill>
                    <a:srgbClr val="0432FF"/>
                  </a:solidFill>
                  <a:effectLst/>
                  <a:uLnTx/>
                  <a:uFillTx/>
                  <a:latin typeface="Arial"/>
                  <a:ea typeface="Palatino"/>
                  <a:cs typeface="Arial"/>
                  <a:sym typeface="Arial"/>
                </a:rPr>
                <a:t>v0 </a:t>
              </a: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 new Intent(</a:t>
              </a:r>
              <a:r>
                <a:rPr kumimoji="0" lang="en" sz="1333" b="0" i="0" u="none" strike="noStrike" kern="0" cap="none" spc="0" normalizeH="0" baseline="0" noProof="0">
                  <a:ln>
                    <a:noFill/>
                  </a:ln>
                  <a:solidFill>
                    <a:srgbClr val="0432FF"/>
                  </a:solidFill>
                  <a:effectLst/>
                  <a:uLnTx/>
                  <a:uFillTx/>
                  <a:latin typeface="Arial"/>
                  <a:ea typeface="Palatino"/>
                  <a:cs typeface="Arial"/>
                  <a:sym typeface="Arial"/>
                </a:rPr>
                <a:t>“wifitest”</a:t>
              </a: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      sendBroadcast(</a:t>
              </a:r>
              <a:r>
                <a:rPr kumimoji="0" lang="en" sz="1333" b="0" i="0" u="none" strike="noStrike" kern="0" cap="none" spc="0" normalizeH="0" baseline="0" noProof="0">
                  <a:ln>
                    <a:noFill/>
                  </a:ln>
                  <a:solidFill>
                    <a:srgbClr val="0432FF"/>
                  </a:solidFill>
                  <a:effectLst/>
                  <a:uLnTx/>
                  <a:uFillTx/>
                  <a:latin typeface="Arial"/>
                  <a:ea typeface="Palatino"/>
                  <a:cs typeface="Arial"/>
                  <a:sym typeface="Arial"/>
                </a:rPr>
                <a:t>v0</a:t>
              </a: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      …</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297" name="Google Shape;297;p22"/>
            <p:cNvSpPr txBox="1"/>
            <p:nvPr/>
          </p:nvSpPr>
          <p:spPr>
            <a:xfrm>
              <a:off x="356100" y="881625"/>
              <a:ext cx="3038700" cy="365700"/>
            </a:xfrm>
            <a:prstGeom prst="rect">
              <a:avLst/>
            </a:prstGeom>
            <a:solidFill>
              <a:srgbClr val="F4CCC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Attack App (unprivileged)</a:t>
              </a: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p:txBody>
        </p:sp>
      </p:grpSp>
      <p:grpSp>
        <p:nvGrpSpPr>
          <p:cNvPr id="298" name="Google Shape;298;p22"/>
          <p:cNvGrpSpPr/>
          <p:nvPr/>
        </p:nvGrpSpPr>
        <p:grpSpPr>
          <a:xfrm>
            <a:off x="1885333" y="3793177"/>
            <a:ext cx="3133103" cy="1883363"/>
            <a:chOff x="356100" y="3110900"/>
            <a:chExt cx="3038700" cy="1599505"/>
          </a:xfrm>
        </p:grpSpPr>
        <p:sp>
          <p:nvSpPr>
            <p:cNvPr id="299" name="Google Shape;299;p22"/>
            <p:cNvSpPr txBox="1"/>
            <p:nvPr/>
          </p:nvSpPr>
          <p:spPr>
            <a:xfrm>
              <a:off x="356100" y="3456100"/>
              <a:ext cx="3038700" cy="1254305"/>
            </a:xfrm>
            <a:prstGeom prst="rect">
              <a:avLst/>
            </a:prstGeom>
            <a:solidFill>
              <a:srgbClr val="D0E0E3"/>
            </a:solid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void onReceive(...) {</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      ...</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1" u="none" strike="noStrike" kern="0" cap="none" spc="0" normalizeH="0" baseline="0" noProof="0">
                  <a:ln>
                    <a:noFill/>
                  </a:ln>
                  <a:solidFill>
                    <a:srgbClr val="0432FF"/>
                  </a:solidFill>
                  <a:effectLst/>
                  <a:uLnTx/>
                  <a:uFillTx/>
                  <a:latin typeface="Arial"/>
                  <a:ea typeface="Palatino"/>
                  <a:cs typeface="Arial"/>
                  <a:sym typeface="Arial"/>
                </a:rPr>
                <a:t>      </a:t>
              </a: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setprop(</a:t>
              </a:r>
              <a:r>
                <a:rPr kumimoji="0" lang="en" sz="1333" b="0" i="0" u="none" strike="noStrike" kern="0" cap="none" spc="0" normalizeH="0" baseline="0" noProof="0">
                  <a:ln>
                    <a:noFill/>
                  </a:ln>
                  <a:solidFill>
                    <a:srgbClr val="0432FF"/>
                  </a:solidFill>
                  <a:effectLst/>
                  <a:uLnTx/>
                  <a:uFillTx/>
                  <a:latin typeface="Arial"/>
                  <a:ea typeface="Palatino"/>
                  <a:cs typeface="Arial"/>
                  <a:sym typeface="Arial"/>
                </a:rPr>
                <a:t>“a”, “1”</a:t>
              </a: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      setprop(</a:t>
              </a:r>
              <a:r>
                <a:rPr kumimoji="0" lang="en" sz="1333" b="0" i="0" u="none" strike="noStrike" kern="0" cap="none" spc="0" normalizeH="0" baseline="0" noProof="0">
                  <a:ln>
                    <a:noFill/>
                  </a:ln>
                  <a:solidFill>
                    <a:srgbClr val="0432FF"/>
                  </a:solidFill>
                  <a:effectLst/>
                  <a:uLnTx/>
                  <a:uFillTx/>
                  <a:latin typeface="Arial"/>
                  <a:ea typeface="Palatino"/>
                  <a:cs typeface="Arial"/>
                  <a:sym typeface="Arial"/>
                </a:rPr>
                <a:t>“b”, “true”</a:t>
              </a: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      …</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00" name="Google Shape;300;p22"/>
            <p:cNvSpPr txBox="1"/>
            <p:nvPr/>
          </p:nvSpPr>
          <p:spPr>
            <a:xfrm>
              <a:off x="356100" y="3110900"/>
              <a:ext cx="3038700" cy="365700"/>
            </a:xfrm>
            <a:prstGeom prst="rect">
              <a:avLst/>
            </a:prstGeom>
            <a:solidFill>
              <a:srgbClr val="A2C4C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System App (privileged)</a:t>
              </a: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p:txBody>
        </p:sp>
      </p:grpSp>
      <p:grpSp>
        <p:nvGrpSpPr>
          <p:cNvPr id="301" name="Google Shape;301;p22"/>
          <p:cNvGrpSpPr/>
          <p:nvPr/>
        </p:nvGrpSpPr>
        <p:grpSpPr>
          <a:xfrm>
            <a:off x="6648909" y="4359216"/>
            <a:ext cx="3756644" cy="1268004"/>
            <a:chOff x="4343725" y="3218225"/>
            <a:chExt cx="3038700" cy="1076892"/>
          </a:xfrm>
        </p:grpSpPr>
        <p:sp>
          <p:nvSpPr>
            <p:cNvPr id="302" name="Google Shape;302;p22"/>
            <p:cNvSpPr txBox="1"/>
            <p:nvPr/>
          </p:nvSpPr>
          <p:spPr>
            <a:xfrm>
              <a:off x="4343725" y="3563425"/>
              <a:ext cx="3038700" cy="731692"/>
            </a:xfrm>
            <a:prstGeom prst="rect">
              <a:avLst/>
            </a:prstGeom>
            <a:solidFill>
              <a:srgbClr val="DCE8EB"/>
            </a:solid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FF0000"/>
                  </a:solidFill>
                  <a:effectLst/>
                  <a:uLnTx/>
                  <a:uFillTx/>
                  <a:latin typeface="Arial"/>
                  <a:ea typeface="Palatino"/>
                  <a:cs typeface="Arial"/>
                  <a:sym typeface="Arial"/>
                </a:rPr>
                <a:t>setenforce 0</a:t>
              </a:r>
              <a:endParaRPr kumimoji="0" sz="1333" b="0" i="0" u="none" strike="noStrike" kern="0" cap="none" spc="0" normalizeH="0" baseline="0" noProof="0">
                <a:ln>
                  <a:noFill/>
                </a:ln>
                <a:solidFill>
                  <a:srgbClr val="FF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03" name="Google Shape;303;p22"/>
            <p:cNvSpPr txBox="1"/>
            <p:nvPr/>
          </p:nvSpPr>
          <p:spPr>
            <a:xfrm>
              <a:off x="4343725" y="3218225"/>
              <a:ext cx="3038700" cy="365700"/>
            </a:xfrm>
            <a:prstGeom prst="rect">
              <a:avLst/>
            </a:prstGeom>
            <a:solidFill>
              <a:srgbClr val="A2C4C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1" u="none" strike="noStrike" kern="0" cap="none" spc="0" normalizeH="0" baseline="0" noProof="0">
                  <a:ln>
                    <a:noFill/>
                  </a:ln>
                  <a:solidFill>
                    <a:srgbClr val="000000"/>
                  </a:solidFill>
                  <a:effectLst/>
                  <a:uLnTx/>
                  <a:uFillTx/>
                  <a:latin typeface="Arial"/>
                  <a:ea typeface="Palatino"/>
                  <a:cs typeface="Arial"/>
                  <a:sym typeface="Arial"/>
                </a:rPr>
                <a:t>/bin/wifitest.sh</a:t>
              </a:r>
              <a:endParaRPr kumimoji="0" sz="1867" b="0" i="1" u="none" strike="noStrike" kern="0" cap="none" spc="0" normalizeH="0" baseline="0" noProof="0">
                <a:ln>
                  <a:noFill/>
                </a:ln>
                <a:solidFill>
                  <a:srgbClr val="000000"/>
                </a:solidFill>
                <a:effectLst/>
                <a:uLnTx/>
                <a:uFillTx/>
                <a:latin typeface="Arial"/>
                <a:ea typeface="Palatino"/>
                <a:cs typeface="Arial"/>
                <a:sym typeface="Arial"/>
              </a:endParaRPr>
            </a:p>
          </p:txBody>
        </p:sp>
      </p:grpSp>
      <p:cxnSp>
        <p:nvCxnSpPr>
          <p:cNvPr id="304" name="Google Shape;304;p22"/>
          <p:cNvCxnSpPr>
            <a:stCxn id="305" idx="3"/>
            <a:endCxn id="306" idx="3"/>
          </p:cNvCxnSpPr>
          <p:nvPr/>
        </p:nvCxnSpPr>
        <p:spPr>
          <a:xfrm flipH="1">
            <a:off x="3606800" y="2321067"/>
            <a:ext cx="237600" cy="2146000"/>
          </a:xfrm>
          <a:prstGeom prst="curvedConnector3">
            <a:avLst>
              <a:gd name="adj1" fmla="val -279658"/>
            </a:avLst>
          </a:prstGeom>
          <a:noFill/>
          <a:ln w="19050" cap="flat" cmpd="sng">
            <a:solidFill>
              <a:srgbClr val="C27BA0"/>
            </a:solidFill>
            <a:prstDash val="dash"/>
            <a:round/>
            <a:headEnd type="none" w="med" len="med"/>
            <a:tailEnd type="stealth" w="med" len="med"/>
          </a:ln>
        </p:spPr>
      </p:cxnSp>
      <p:sp>
        <p:nvSpPr>
          <p:cNvPr id="307" name="Google Shape;307;p22"/>
          <p:cNvSpPr/>
          <p:nvPr/>
        </p:nvSpPr>
        <p:spPr>
          <a:xfrm>
            <a:off x="4089680" y="3141279"/>
            <a:ext cx="271600" cy="258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0" tIns="121900" rIns="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000" b="0" i="0" u="none" strike="noStrike" kern="0" cap="none" spc="0" normalizeH="0" baseline="0" noProof="0">
                <a:ln>
                  <a:noFill/>
                </a:ln>
                <a:solidFill>
                  <a:srgbClr val="FFFFFF"/>
                </a:solidFill>
                <a:effectLst/>
                <a:uLnTx/>
                <a:uFillTx/>
                <a:latin typeface="Arial"/>
                <a:ea typeface="Palatino"/>
                <a:cs typeface="Arial"/>
                <a:sym typeface="Arial"/>
              </a:rPr>
              <a:t>1</a:t>
            </a:r>
            <a:endParaRPr kumimoji="0" sz="2000" b="0" i="0" u="none" strike="noStrike" kern="0" cap="none" spc="0" normalizeH="0" baseline="0" noProof="0">
              <a:ln>
                <a:noFill/>
              </a:ln>
              <a:solidFill>
                <a:srgbClr val="FFFFFF"/>
              </a:solidFill>
              <a:effectLst/>
              <a:uLnTx/>
              <a:uFillTx/>
              <a:latin typeface="Arial"/>
              <a:ea typeface="Palatino"/>
              <a:cs typeface="Arial"/>
              <a:sym typeface="Arial"/>
            </a:endParaRPr>
          </a:p>
        </p:txBody>
      </p:sp>
      <p:cxnSp>
        <p:nvCxnSpPr>
          <p:cNvPr id="308" name="Google Shape;308;p22"/>
          <p:cNvCxnSpPr>
            <a:stCxn id="309" idx="3"/>
            <a:endCxn id="310" idx="1"/>
          </p:cNvCxnSpPr>
          <p:nvPr/>
        </p:nvCxnSpPr>
        <p:spPr>
          <a:xfrm rot="10800000" flipH="1">
            <a:off x="3774511" y="1848032"/>
            <a:ext cx="2954800" cy="3214000"/>
          </a:xfrm>
          <a:prstGeom prst="curvedConnector3">
            <a:avLst>
              <a:gd name="adj1" fmla="val 73067"/>
            </a:avLst>
          </a:prstGeom>
          <a:noFill/>
          <a:ln w="19050" cap="flat" cmpd="sng">
            <a:solidFill>
              <a:srgbClr val="C27BA0"/>
            </a:solidFill>
            <a:prstDash val="dash"/>
            <a:round/>
            <a:headEnd type="none" w="med" len="med"/>
            <a:tailEnd type="stealth" w="med" len="med"/>
          </a:ln>
        </p:spPr>
      </p:cxnSp>
      <p:sp>
        <p:nvSpPr>
          <p:cNvPr id="311" name="Google Shape;311;p22"/>
          <p:cNvSpPr/>
          <p:nvPr/>
        </p:nvSpPr>
        <p:spPr>
          <a:xfrm>
            <a:off x="5452939" y="3516108"/>
            <a:ext cx="271600" cy="258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0" tIns="121900" rIns="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000" b="0" i="0" u="none" strike="noStrike" kern="0" cap="none" spc="0" normalizeH="0" baseline="0" noProof="0">
                <a:ln>
                  <a:noFill/>
                </a:ln>
                <a:solidFill>
                  <a:srgbClr val="FFFFFF"/>
                </a:solidFill>
                <a:effectLst/>
                <a:uLnTx/>
                <a:uFillTx/>
                <a:latin typeface="Arial"/>
                <a:ea typeface="Palatino"/>
                <a:cs typeface="Arial"/>
                <a:sym typeface="Arial"/>
              </a:rPr>
              <a:t>2</a:t>
            </a:r>
            <a:endParaRPr kumimoji="0" sz="2000" b="0" i="0" u="none" strike="noStrike" kern="0" cap="none" spc="0" normalizeH="0" baseline="0" noProof="0">
              <a:ln>
                <a:noFill/>
              </a:ln>
              <a:solidFill>
                <a:srgbClr val="FFFFFF"/>
              </a:solidFill>
              <a:effectLst/>
              <a:uLnTx/>
              <a:uFillTx/>
              <a:latin typeface="Arial"/>
              <a:ea typeface="Palatino"/>
              <a:cs typeface="Arial"/>
              <a:sym typeface="Arial"/>
            </a:endParaRPr>
          </a:p>
        </p:txBody>
      </p:sp>
      <p:cxnSp>
        <p:nvCxnSpPr>
          <p:cNvPr id="312" name="Google Shape;312;p22"/>
          <p:cNvCxnSpPr>
            <a:stCxn id="313" idx="2"/>
            <a:endCxn id="314" idx="0"/>
          </p:cNvCxnSpPr>
          <p:nvPr/>
        </p:nvCxnSpPr>
        <p:spPr>
          <a:xfrm rot="5400000">
            <a:off x="7364632" y="2624797"/>
            <a:ext cx="688000" cy="286800"/>
          </a:xfrm>
          <a:prstGeom prst="curvedConnector3">
            <a:avLst>
              <a:gd name="adj1" fmla="val 50006"/>
            </a:avLst>
          </a:prstGeom>
          <a:noFill/>
          <a:ln w="19050" cap="flat" cmpd="sng">
            <a:solidFill>
              <a:srgbClr val="C27BA0"/>
            </a:solidFill>
            <a:prstDash val="dash"/>
            <a:round/>
            <a:headEnd type="none" w="med" len="med"/>
            <a:tailEnd type="stealth" w="med" len="med"/>
          </a:ln>
        </p:spPr>
      </p:cxnSp>
      <p:sp>
        <p:nvSpPr>
          <p:cNvPr id="315" name="Google Shape;315;p22"/>
          <p:cNvSpPr/>
          <p:nvPr/>
        </p:nvSpPr>
        <p:spPr>
          <a:xfrm>
            <a:off x="7381436" y="2540893"/>
            <a:ext cx="271600" cy="258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0" tIns="121900" rIns="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000" b="0" i="0" u="none" strike="noStrike" kern="0" cap="none" spc="0" normalizeH="0" baseline="0" noProof="0">
                <a:ln>
                  <a:noFill/>
                </a:ln>
                <a:solidFill>
                  <a:srgbClr val="FFFFFF"/>
                </a:solidFill>
                <a:effectLst/>
                <a:uLnTx/>
                <a:uFillTx/>
                <a:latin typeface="Arial"/>
                <a:ea typeface="Palatino"/>
                <a:cs typeface="Arial"/>
                <a:sym typeface="Arial"/>
              </a:rPr>
              <a:t>3</a:t>
            </a:r>
            <a:endParaRPr kumimoji="0" sz="2000" b="0" i="0" u="none" strike="noStrike" kern="0" cap="none" spc="0" normalizeH="0" baseline="0" noProof="0">
              <a:ln>
                <a:noFill/>
              </a:ln>
              <a:solidFill>
                <a:srgbClr val="FFFFFF"/>
              </a:solidFill>
              <a:effectLst/>
              <a:uLnTx/>
              <a:uFillTx/>
              <a:latin typeface="Arial"/>
              <a:ea typeface="Palatino"/>
              <a:cs typeface="Arial"/>
              <a:sym typeface="Arial"/>
            </a:endParaRPr>
          </a:p>
        </p:txBody>
      </p:sp>
      <p:cxnSp>
        <p:nvCxnSpPr>
          <p:cNvPr id="316" name="Google Shape;316;p22"/>
          <p:cNvCxnSpPr>
            <a:stCxn id="317" idx="2"/>
            <a:endCxn id="318" idx="3"/>
          </p:cNvCxnSpPr>
          <p:nvPr/>
        </p:nvCxnSpPr>
        <p:spPr>
          <a:xfrm rot="5400000">
            <a:off x="8036509" y="3716316"/>
            <a:ext cx="1207600" cy="552400"/>
          </a:xfrm>
          <a:prstGeom prst="curvedConnector2">
            <a:avLst/>
          </a:prstGeom>
          <a:noFill/>
          <a:ln w="19050" cap="flat" cmpd="sng">
            <a:solidFill>
              <a:srgbClr val="C27BA0"/>
            </a:solidFill>
            <a:prstDash val="dash"/>
            <a:round/>
            <a:headEnd type="none" w="med" len="med"/>
            <a:tailEnd type="stealth" w="med" len="med"/>
          </a:ln>
        </p:spPr>
      </p:cxnSp>
      <p:sp>
        <p:nvSpPr>
          <p:cNvPr id="319" name="Google Shape;319;p22"/>
          <p:cNvSpPr/>
          <p:nvPr/>
        </p:nvSpPr>
        <p:spPr>
          <a:xfrm>
            <a:off x="8392005" y="3939116"/>
            <a:ext cx="271600" cy="258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0" tIns="121900" rIns="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000" b="0" i="0" u="none" strike="noStrike" kern="0" cap="none" spc="0" normalizeH="0" baseline="0" noProof="0">
                <a:ln>
                  <a:noFill/>
                </a:ln>
                <a:solidFill>
                  <a:srgbClr val="FFFFFF"/>
                </a:solidFill>
                <a:effectLst/>
                <a:uLnTx/>
                <a:uFillTx/>
                <a:latin typeface="Arial"/>
                <a:ea typeface="Palatino"/>
                <a:cs typeface="Arial"/>
                <a:sym typeface="Arial"/>
              </a:rPr>
              <a:t>4</a:t>
            </a:r>
            <a:endParaRPr kumimoji="0" sz="2000" b="0" i="0" u="none" strike="noStrike" kern="0" cap="none" spc="0" normalizeH="0" baseline="0" noProof="0">
              <a:ln>
                <a:noFill/>
              </a:ln>
              <a:solidFill>
                <a:srgbClr val="FFFFFF"/>
              </a:solidFill>
              <a:effectLst/>
              <a:uLnTx/>
              <a:uFillTx/>
              <a:latin typeface="Arial"/>
              <a:ea typeface="Palatino"/>
              <a:cs typeface="Arial"/>
              <a:sym typeface="Arial"/>
            </a:endParaRPr>
          </a:p>
        </p:txBody>
      </p:sp>
      <p:sp>
        <p:nvSpPr>
          <p:cNvPr id="310" name="Google Shape;310;p22"/>
          <p:cNvSpPr/>
          <p:nvPr/>
        </p:nvSpPr>
        <p:spPr>
          <a:xfrm>
            <a:off x="6729468" y="1718732"/>
            <a:ext cx="344800" cy="258400"/>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09" name="Google Shape;309;p22"/>
          <p:cNvSpPr/>
          <p:nvPr/>
        </p:nvSpPr>
        <p:spPr>
          <a:xfrm>
            <a:off x="3429711" y="4932832"/>
            <a:ext cx="344800" cy="258400"/>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05" name="Google Shape;305;p22"/>
          <p:cNvSpPr/>
          <p:nvPr/>
        </p:nvSpPr>
        <p:spPr>
          <a:xfrm>
            <a:off x="3499600" y="2191867"/>
            <a:ext cx="344800" cy="258400"/>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06" name="Google Shape;306;p22"/>
          <p:cNvSpPr/>
          <p:nvPr/>
        </p:nvSpPr>
        <p:spPr>
          <a:xfrm>
            <a:off x="3262156" y="4337667"/>
            <a:ext cx="344800" cy="258400"/>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13" name="Google Shape;313;p22"/>
          <p:cNvSpPr/>
          <p:nvPr/>
        </p:nvSpPr>
        <p:spPr>
          <a:xfrm>
            <a:off x="7679632" y="2165797"/>
            <a:ext cx="344800" cy="258400"/>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14" name="Google Shape;314;p22"/>
          <p:cNvSpPr/>
          <p:nvPr/>
        </p:nvSpPr>
        <p:spPr>
          <a:xfrm>
            <a:off x="7392867" y="3112284"/>
            <a:ext cx="344800" cy="258400"/>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18" name="Google Shape;318;p22"/>
          <p:cNvSpPr/>
          <p:nvPr/>
        </p:nvSpPr>
        <p:spPr>
          <a:xfrm>
            <a:off x="8019433" y="4467067"/>
            <a:ext cx="344800" cy="258400"/>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17" name="Google Shape;317;p22"/>
          <p:cNvSpPr/>
          <p:nvPr/>
        </p:nvSpPr>
        <p:spPr>
          <a:xfrm>
            <a:off x="8744109" y="3130316"/>
            <a:ext cx="344800" cy="258400"/>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20" name="Google Shape;320;p22"/>
          <p:cNvSpPr/>
          <p:nvPr/>
        </p:nvSpPr>
        <p:spPr>
          <a:xfrm>
            <a:off x="8152633" y="4940435"/>
            <a:ext cx="2635200" cy="1338552"/>
          </a:xfrm>
          <a:prstGeom prst="irregularSeal1">
            <a:avLst/>
          </a:prstGeom>
          <a:solidFill>
            <a:srgbClr val="F4CCCC"/>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733" b="0" i="0" u="none" strike="noStrike" kern="0" cap="none" spc="0" normalizeH="0" baseline="0" noProof="0">
                <a:ln>
                  <a:noFill/>
                </a:ln>
                <a:solidFill>
                  <a:srgbClr val="FF0000"/>
                </a:solidFill>
                <a:effectLst/>
                <a:uLnTx/>
                <a:uFillTx/>
                <a:latin typeface="Arial"/>
                <a:ea typeface="Palatino"/>
                <a:cs typeface="Arial"/>
                <a:sym typeface="Arial"/>
              </a:rPr>
              <a:t>Disable SELinux!</a:t>
            </a:r>
            <a:endParaRPr kumimoji="0" sz="1733" b="0" i="0" u="none" strike="noStrike" kern="0" cap="none" spc="0" normalizeH="0" baseline="0" noProof="0">
              <a:ln>
                <a:noFill/>
              </a:ln>
              <a:solidFill>
                <a:srgbClr val="FF0000"/>
              </a:solidFill>
              <a:effectLst/>
              <a:uLnTx/>
              <a:uFillTx/>
              <a:latin typeface="Arial"/>
              <a:ea typeface="Palatino"/>
              <a:cs typeface="Arial"/>
              <a:sym typeface="Arial"/>
            </a:endParaRPr>
          </a:p>
        </p:txBody>
      </p:sp>
      <p:pic>
        <p:nvPicPr>
          <p:cNvPr id="321" name="Google Shape;321;p22"/>
          <p:cNvPicPr preferRelativeResize="0"/>
          <p:nvPr/>
        </p:nvPicPr>
        <p:blipFill>
          <a:blip r:embed="rId3">
            <a:alphaModFix/>
          </a:blip>
          <a:stretch>
            <a:fillRect/>
          </a:stretch>
        </p:blipFill>
        <p:spPr>
          <a:xfrm>
            <a:off x="4406900" y="1028700"/>
            <a:ext cx="611533" cy="611533"/>
          </a:xfrm>
          <a:prstGeom prst="rect">
            <a:avLst/>
          </a:prstGeom>
          <a:noFill/>
          <a:ln>
            <a:noFill/>
          </a:ln>
        </p:spPr>
      </p:pic>
    </p:spTree>
    <p:extLst>
      <p:ext uri="{BB962C8B-B14F-4D97-AF65-F5344CB8AC3E}">
        <p14:creationId xmlns:p14="http://schemas.microsoft.com/office/powerpoint/2010/main" val="408960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1000"/>
                                        <p:tgtEl>
                                          <p:spTgt spid="298"/>
                                        </p:tgtEl>
                                      </p:cBhvr>
                                    </p:animEffect>
                                  </p:childTnLst>
                                </p:cTn>
                              </p:par>
                              <p:par>
                                <p:cTn id="8" presetID="10" presetClass="entr" presetSubtype="0" fill="hold" nodeType="withEffect">
                                  <p:stCondLst>
                                    <p:cond delay="0"/>
                                  </p:stCondLst>
                                  <p:childTnLst>
                                    <p:set>
                                      <p:cBhvr>
                                        <p:cTn id="9" dur="1" fill="hold">
                                          <p:stCondLst>
                                            <p:cond delay="0"/>
                                          </p:stCondLst>
                                        </p:cTn>
                                        <p:tgtEl>
                                          <p:spTgt spid="307"/>
                                        </p:tgtEl>
                                        <p:attrNameLst>
                                          <p:attrName>style.visibility</p:attrName>
                                        </p:attrNameLst>
                                      </p:cBhvr>
                                      <p:to>
                                        <p:strVal val="visible"/>
                                      </p:to>
                                    </p:set>
                                    <p:animEffect transition="in" filter="fade">
                                      <p:cBhvr>
                                        <p:cTn id="10" dur="1000"/>
                                        <p:tgtEl>
                                          <p:spTgt spid="307"/>
                                        </p:tgtEl>
                                      </p:cBhvr>
                                    </p:animEffect>
                                  </p:childTnLst>
                                </p:cTn>
                              </p:par>
                              <p:par>
                                <p:cTn id="11" presetID="10" presetClass="entr" presetSubtype="0" fill="hold" nodeType="withEffect">
                                  <p:stCondLst>
                                    <p:cond delay="0"/>
                                  </p:stCondLst>
                                  <p:childTnLst>
                                    <p:set>
                                      <p:cBhvr>
                                        <p:cTn id="12" dur="1" fill="hold">
                                          <p:stCondLst>
                                            <p:cond delay="0"/>
                                          </p:stCondLst>
                                        </p:cTn>
                                        <p:tgtEl>
                                          <p:spTgt spid="304"/>
                                        </p:tgtEl>
                                        <p:attrNameLst>
                                          <p:attrName>style.visibility</p:attrName>
                                        </p:attrNameLst>
                                      </p:cBhvr>
                                      <p:to>
                                        <p:strVal val="visible"/>
                                      </p:to>
                                    </p:set>
                                    <p:animEffect transition="in" filter="fade">
                                      <p:cBhvr>
                                        <p:cTn id="13" dur="1000"/>
                                        <p:tgtEl>
                                          <p:spTgt spid="30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94"/>
                                        </p:tgtEl>
                                        <p:attrNameLst>
                                          <p:attrName>style.visibility</p:attrName>
                                        </p:attrNameLst>
                                      </p:cBhvr>
                                      <p:to>
                                        <p:strVal val="visible"/>
                                      </p:to>
                                    </p:set>
                                    <p:animEffect transition="in" filter="fade">
                                      <p:cBhvr>
                                        <p:cTn id="18" dur="1000"/>
                                        <p:tgtEl>
                                          <p:spTgt spid="294"/>
                                        </p:tgtEl>
                                      </p:cBhvr>
                                    </p:animEffect>
                                  </p:childTnLst>
                                </p:cTn>
                              </p:par>
                              <p:par>
                                <p:cTn id="19" presetID="10" presetClass="entr" presetSubtype="0" fill="hold" nodeType="withEffect">
                                  <p:stCondLst>
                                    <p:cond delay="0"/>
                                  </p:stCondLst>
                                  <p:childTnLst>
                                    <p:set>
                                      <p:cBhvr>
                                        <p:cTn id="20" dur="1" fill="hold">
                                          <p:stCondLst>
                                            <p:cond delay="0"/>
                                          </p:stCondLst>
                                        </p:cTn>
                                        <p:tgtEl>
                                          <p:spTgt spid="308"/>
                                        </p:tgtEl>
                                        <p:attrNameLst>
                                          <p:attrName>style.visibility</p:attrName>
                                        </p:attrNameLst>
                                      </p:cBhvr>
                                      <p:to>
                                        <p:strVal val="visible"/>
                                      </p:to>
                                    </p:set>
                                    <p:animEffect transition="in" filter="fade">
                                      <p:cBhvr>
                                        <p:cTn id="21" dur="1000"/>
                                        <p:tgtEl>
                                          <p:spTgt spid="308"/>
                                        </p:tgtEl>
                                      </p:cBhvr>
                                    </p:animEffect>
                                  </p:childTnLst>
                                </p:cTn>
                              </p:par>
                              <p:par>
                                <p:cTn id="22" presetID="10" presetClass="entr" presetSubtype="0" fill="hold" nodeType="withEffect">
                                  <p:stCondLst>
                                    <p:cond delay="0"/>
                                  </p:stCondLst>
                                  <p:childTnLst>
                                    <p:set>
                                      <p:cBhvr>
                                        <p:cTn id="23" dur="1" fill="hold">
                                          <p:stCondLst>
                                            <p:cond delay="0"/>
                                          </p:stCondLst>
                                        </p:cTn>
                                        <p:tgtEl>
                                          <p:spTgt spid="311"/>
                                        </p:tgtEl>
                                        <p:attrNameLst>
                                          <p:attrName>style.visibility</p:attrName>
                                        </p:attrNameLst>
                                      </p:cBhvr>
                                      <p:to>
                                        <p:strVal val="visible"/>
                                      </p:to>
                                    </p:set>
                                    <p:animEffect transition="in" filter="fade">
                                      <p:cBhvr>
                                        <p:cTn id="24" dur="1000"/>
                                        <p:tgtEl>
                                          <p:spTgt spid="311"/>
                                        </p:tgtEl>
                                      </p:cBhvr>
                                    </p:animEffect>
                                  </p:childTnLst>
                                </p:cTn>
                              </p:par>
                              <p:par>
                                <p:cTn id="25" presetID="10" presetClass="entr" presetSubtype="0" fill="hold" nodeType="withEffect">
                                  <p:stCondLst>
                                    <p:cond delay="0"/>
                                  </p:stCondLst>
                                  <p:childTnLst>
                                    <p:set>
                                      <p:cBhvr>
                                        <p:cTn id="26" dur="1" fill="hold">
                                          <p:stCondLst>
                                            <p:cond delay="0"/>
                                          </p:stCondLst>
                                        </p:cTn>
                                        <p:tgtEl>
                                          <p:spTgt spid="293"/>
                                        </p:tgtEl>
                                        <p:attrNameLst>
                                          <p:attrName>style.visibility</p:attrName>
                                        </p:attrNameLst>
                                      </p:cBhvr>
                                      <p:to>
                                        <p:strVal val="visible"/>
                                      </p:to>
                                    </p:set>
                                    <p:animEffect transition="in" filter="fade">
                                      <p:cBhvr>
                                        <p:cTn id="27" dur="1000"/>
                                        <p:tgtEl>
                                          <p:spTgt spid="29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5"/>
                                        </p:tgtEl>
                                        <p:attrNameLst>
                                          <p:attrName>style.visibility</p:attrName>
                                        </p:attrNameLst>
                                      </p:cBhvr>
                                      <p:to>
                                        <p:strVal val="visible"/>
                                      </p:to>
                                    </p:set>
                                    <p:animEffect transition="in" filter="fade">
                                      <p:cBhvr>
                                        <p:cTn id="32" dur="1000"/>
                                        <p:tgtEl>
                                          <p:spTgt spid="315"/>
                                        </p:tgtEl>
                                      </p:cBhvr>
                                    </p:animEffect>
                                  </p:childTnLst>
                                </p:cTn>
                              </p:par>
                              <p:par>
                                <p:cTn id="33" presetID="10" presetClass="entr" presetSubtype="0" fill="hold" nodeType="withEffect">
                                  <p:stCondLst>
                                    <p:cond delay="0"/>
                                  </p:stCondLst>
                                  <p:childTnLst>
                                    <p:set>
                                      <p:cBhvr>
                                        <p:cTn id="34" dur="1" fill="hold">
                                          <p:stCondLst>
                                            <p:cond delay="0"/>
                                          </p:stCondLst>
                                        </p:cTn>
                                        <p:tgtEl>
                                          <p:spTgt spid="312"/>
                                        </p:tgtEl>
                                        <p:attrNameLst>
                                          <p:attrName>style.visibility</p:attrName>
                                        </p:attrNameLst>
                                      </p:cBhvr>
                                      <p:to>
                                        <p:strVal val="visible"/>
                                      </p:to>
                                    </p:set>
                                    <p:animEffect transition="in" filter="fade">
                                      <p:cBhvr>
                                        <p:cTn id="35" dur="1000"/>
                                        <p:tgtEl>
                                          <p:spTgt spid="3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16"/>
                                        </p:tgtEl>
                                        <p:attrNameLst>
                                          <p:attrName>style.visibility</p:attrName>
                                        </p:attrNameLst>
                                      </p:cBhvr>
                                      <p:to>
                                        <p:strVal val="visible"/>
                                      </p:to>
                                    </p:set>
                                    <p:animEffect transition="in" filter="fade">
                                      <p:cBhvr>
                                        <p:cTn id="40" dur="1000"/>
                                        <p:tgtEl>
                                          <p:spTgt spid="316"/>
                                        </p:tgtEl>
                                      </p:cBhvr>
                                    </p:animEffect>
                                  </p:childTnLst>
                                </p:cTn>
                              </p:par>
                              <p:par>
                                <p:cTn id="41" presetID="10" presetClass="entr" presetSubtype="0" fill="hold" nodeType="withEffect">
                                  <p:stCondLst>
                                    <p:cond delay="0"/>
                                  </p:stCondLst>
                                  <p:childTnLst>
                                    <p:set>
                                      <p:cBhvr>
                                        <p:cTn id="42" dur="1" fill="hold">
                                          <p:stCondLst>
                                            <p:cond delay="0"/>
                                          </p:stCondLst>
                                        </p:cTn>
                                        <p:tgtEl>
                                          <p:spTgt spid="319"/>
                                        </p:tgtEl>
                                        <p:attrNameLst>
                                          <p:attrName>style.visibility</p:attrName>
                                        </p:attrNameLst>
                                      </p:cBhvr>
                                      <p:to>
                                        <p:strVal val="visible"/>
                                      </p:to>
                                    </p:set>
                                    <p:animEffect transition="in" filter="fade">
                                      <p:cBhvr>
                                        <p:cTn id="43" dur="1000"/>
                                        <p:tgtEl>
                                          <p:spTgt spid="319"/>
                                        </p:tgtEl>
                                      </p:cBhvr>
                                    </p:animEffect>
                                  </p:childTnLst>
                                </p:cTn>
                              </p:par>
                              <p:par>
                                <p:cTn id="44" presetID="10" presetClass="entr" presetSubtype="0" fill="hold" nodeType="withEffect">
                                  <p:stCondLst>
                                    <p:cond delay="0"/>
                                  </p:stCondLst>
                                  <p:childTnLst>
                                    <p:set>
                                      <p:cBhvr>
                                        <p:cTn id="45" dur="1" fill="hold">
                                          <p:stCondLst>
                                            <p:cond delay="0"/>
                                          </p:stCondLst>
                                        </p:cTn>
                                        <p:tgtEl>
                                          <p:spTgt spid="301"/>
                                        </p:tgtEl>
                                        <p:attrNameLst>
                                          <p:attrName>style.visibility</p:attrName>
                                        </p:attrNameLst>
                                      </p:cBhvr>
                                      <p:to>
                                        <p:strVal val="visible"/>
                                      </p:to>
                                    </p:set>
                                    <p:animEffect transition="in" filter="fade">
                                      <p:cBhvr>
                                        <p:cTn id="46" dur="1000"/>
                                        <p:tgtEl>
                                          <p:spTgt spid="30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0"/>
                                        </p:tgtEl>
                                        <p:attrNameLst>
                                          <p:attrName>style.visibility</p:attrName>
                                        </p:attrNameLst>
                                      </p:cBhvr>
                                      <p:to>
                                        <p:strVal val="visible"/>
                                      </p:to>
                                    </p:set>
                                    <p:animEffect transition="in" filter="fade">
                                      <p:cBhvr>
                                        <p:cTn id="51" dur="10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3"/>
          <p:cNvSpPr txBox="1">
            <a:spLocks noGrp="1"/>
          </p:cNvSpPr>
          <p:nvPr>
            <p:ph type="title"/>
          </p:nvPr>
        </p:nvSpPr>
        <p:spPr>
          <a:xfrm>
            <a:off x="212400" y="186967"/>
            <a:ext cx="11360800" cy="763600"/>
          </a:xfrm>
          <a:prstGeom prst="rect">
            <a:avLst/>
          </a:prstGeom>
        </p:spPr>
        <p:txBody>
          <a:bodyPr spcFirstLastPara="1" wrap="square" lIns="121900" tIns="121900" rIns="121900" bIns="121900" anchor="ctr" anchorCtr="0">
            <a:normAutofit fontScale="90000"/>
          </a:bodyPr>
          <a:lstStyle/>
          <a:p>
            <a:r>
              <a:rPr lang="en" dirty="0"/>
              <a:t>Automated Discovery with </a:t>
            </a:r>
            <a:r>
              <a:rPr lang="en" dirty="0" err="1"/>
              <a:t>DEFInit</a:t>
            </a:r>
            <a:endParaRPr dirty="0"/>
          </a:p>
        </p:txBody>
      </p:sp>
      <p:sp>
        <p:nvSpPr>
          <p:cNvPr id="327" name="Google Shape;327;p23"/>
          <p:cNvSpPr txBox="1">
            <a:spLocks noGrp="1"/>
          </p:cNvSpPr>
          <p:nvPr>
            <p:ph type="body" idx="4294967295"/>
          </p:nvPr>
        </p:nvSpPr>
        <p:spPr>
          <a:xfrm>
            <a:off x="415600" y="1765300"/>
            <a:ext cx="6027600" cy="3568800"/>
          </a:xfrm>
          <a:prstGeom prst="rect">
            <a:avLst/>
          </a:prstGeom>
        </p:spPr>
        <p:txBody>
          <a:bodyPr spcFirstLastPara="1" wrap="square" lIns="121900" tIns="121900" rIns="121900" bIns="121900" anchor="t" anchorCtr="0">
            <a:normAutofit/>
          </a:bodyPr>
          <a:lstStyle/>
          <a:p>
            <a:pPr indent="-389457">
              <a:lnSpc>
                <a:spcPct val="95000"/>
              </a:lnSpc>
              <a:buClr>
                <a:srgbClr val="595959"/>
              </a:buClr>
              <a:buSzPts val="1000"/>
            </a:pPr>
            <a:r>
              <a:rPr lang="en" sz="1867" i="1" dirty="0">
                <a:solidFill>
                  <a:srgbClr val="FF0000"/>
                </a:solidFill>
              </a:rPr>
              <a:t>Automated system</a:t>
            </a:r>
            <a:r>
              <a:rPr lang="en" sz="1867" i="1" dirty="0">
                <a:solidFill>
                  <a:srgbClr val="414141"/>
                </a:solidFill>
              </a:rPr>
              <a:t> to identify exposed security-sensitive Init routines, their behaviors, and the apps exposing them</a:t>
            </a:r>
            <a:endParaRPr sz="1867" i="1" dirty="0">
              <a:solidFill>
                <a:srgbClr val="414141"/>
              </a:solidFill>
            </a:endParaRPr>
          </a:p>
          <a:p>
            <a:pPr indent="0">
              <a:lnSpc>
                <a:spcPct val="95000"/>
              </a:lnSpc>
              <a:buNone/>
            </a:pPr>
            <a:endParaRPr sz="1867" i="1" dirty="0">
              <a:solidFill>
                <a:srgbClr val="414141"/>
              </a:solidFill>
            </a:endParaRPr>
          </a:p>
          <a:p>
            <a:pPr indent="-389457">
              <a:lnSpc>
                <a:spcPct val="95000"/>
              </a:lnSpc>
              <a:buClr>
                <a:srgbClr val="595959"/>
              </a:buClr>
              <a:buSzPts val="1000"/>
            </a:pPr>
            <a:r>
              <a:rPr lang="en" sz="1867" i="1" dirty="0">
                <a:solidFill>
                  <a:srgbClr val="FF0000"/>
                </a:solidFill>
              </a:rPr>
              <a:t>First study </a:t>
            </a:r>
            <a:r>
              <a:rPr lang="en" sz="1867" dirty="0">
                <a:solidFill>
                  <a:srgbClr val="414141"/>
                </a:solidFill>
              </a:rPr>
              <a:t>on the security impact of customized Android Init routines</a:t>
            </a:r>
            <a:endParaRPr sz="1867" i="1" dirty="0">
              <a:solidFill>
                <a:srgbClr val="414141"/>
              </a:solidFill>
            </a:endParaRPr>
          </a:p>
          <a:p>
            <a:pPr marL="1219170" indent="0">
              <a:lnSpc>
                <a:spcPct val="95000"/>
              </a:lnSpc>
              <a:buNone/>
            </a:pPr>
            <a:endParaRPr sz="1867" dirty="0">
              <a:solidFill>
                <a:srgbClr val="414141"/>
              </a:solidFill>
            </a:endParaRPr>
          </a:p>
          <a:p>
            <a:pPr indent="-389457">
              <a:lnSpc>
                <a:spcPct val="95000"/>
              </a:lnSpc>
              <a:buClr>
                <a:srgbClr val="595959"/>
              </a:buClr>
              <a:buSzPts val="1000"/>
            </a:pPr>
            <a:r>
              <a:rPr lang="en" sz="1867" i="1" dirty="0">
                <a:solidFill>
                  <a:srgbClr val="FF0000"/>
                </a:solidFill>
              </a:rPr>
              <a:t>89 High-Impact Zero-Days </a:t>
            </a:r>
            <a:endParaRPr sz="1867" i="1" dirty="0">
              <a:solidFill>
                <a:srgbClr val="FF0000"/>
              </a:solidFill>
            </a:endParaRPr>
          </a:p>
          <a:p>
            <a:pPr lvl="1" indent="-397923">
              <a:lnSpc>
                <a:spcPct val="95000"/>
              </a:lnSpc>
              <a:buClr>
                <a:srgbClr val="414141"/>
              </a:buClr>
              <a:buSzPts val="1100"/>
            </a:pPr>
            <a:r>
              <a:rPr lang="en" sz="1467" dirty="0">
                <a:solidFill>
                  <a:srgbClr val="414141"/>
                </a:solidFill>
              </a:rPr>
              <a:t>Disabling </a:t>
            </a:r>
            <a:r>
              <a:rPr lang="en" sz="1467" dirty="0" err="1">
                <a:solidFill>
                  <a:srgbClr val="414141"/>
                </a:solidFill>
              </a:rPr>
              <a:t>SELinux</a:t>
            </a:r>
            <a:r>
              <a:rPr lang="en" sz="1467" dirty="0">
                <a:solidFill>
                  <a:srgbClr val="414141"/>
                </a:solidFill>
              </a:rPr>
              <a:t>, sniffing network traffic, reading system logs, recording screen, </a:t>
            </a:r>
            <a:r>
              <a:rPr lang="en" sz="1467" i="1" dirty="0">
                <a:solidFill>
                  <a:srgbClr val="414141"/>
                </a:solidFill>
              </a:rPr>
              <a:t>etc</a:t>
            </a:r>
            <a:r>
              <a:rPr lang="en" sz="1467" dirty="0">
                <a:solidFill>
                  <a:srgbClr val="414141"/>
                </a:solidFill>
              </a:rPr>
              <a:t>.</a:t>
            </a:r>
            <a:endParaRPr sz="1467" dirty="0">
              <a:solidFill>
                <a:srgbClr val="414141"/>
              </a:solidFill>
            </a:endParaRPr>
          </a:p>
        </p:txBody>
      </p:sp>
      <p:sp>
        <p:nvSpPr>
          <p:cNvPr id="328" name="Google Shape;328;p23"/>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46</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pic>
        <p:nvPicPr>
          <p:cNvPr id="329" name="Google Shape;329;p23"/>
          <p:cNvPicPr preferRelativeResize="0"/>
          <p:nvPr/>
        </p:nvPicPr>
        <p:blipFill>
          <a:blip r:embed="rId3">
            <a:alphaModFix/>
          </a:blip>
          <a:stretch>
            <a:fillRect/>
          </a:stretch>
        </p:blipFill>
        <p:spPr>
          <a:xfrm>
            <a:off x="6722600" y="638667"/>
            <a:ext cx="4574003" cy="5453171"/>
          </a:xfrm>
          <a:prstGeom prst="rect">
            <a:avLst/>
          </a:prstGeom>
          <a:noFill/>
          <a:ln>
            <a:noFill/>
          </a:ln>
        </p:spPr>
      </p:pic>
    </p:spTree>
    <p:extLst>
      <p:ext uri="{BB962C8B-B14F-4D97-AF65-F5344CB8AC3E}">
        <p14:creationId xmlns:p14="http://schemas.microsoft.com/office/powerpoint/2010/main" val="210544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7">
                                            <p:txEl>
                                              <p:pRg st="2" end="2"/>
                                            </p:txEl>
                                          </p:spTgt>
                                        </p:tgtEl>
                                        <p:attrNameLst>
                                          <p:attrName>style.visibility</p:attrName>
                                        </p:attrNameLst>
                                      </p:cBhvr>
                                      <p:to>
                                        <p:strVal val="visible"/>
                                      </p:to>
                                    </p:set>
                                    <p:animEffect transition="in" filter="dissolve">
                                      <p:cBhvr>
                                        <p:cTn id="7" dur="500"/>
                                        <p:tgtEl>
                                          <p:spTgt spid="32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7">
                                            <p:txEl>
                                              <p:pRg st="4" end="4"/>
                                            </p:txEl>
                                          </p:spTgt>
                                        </p:tgtEl>
                                        <p:attrNameLst>
                                          <p:attrName>style.visibility</p:attrName>
                                        </p:attrNameLst>
                                      </p:cBhvr>
                                      <p:to>
                                        <p:strVal val="visible"/>
                                      </p:to>
                                    </p:set>
                                    <p:animEffect transition="in" filter="dissolve">
                                      <p:cBhvr>
                                        <p:cTn id="12" dur="500"/>
                                        <p:tgtEl>
                                          <p:spTgt spid="327">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27">
                                            <p:txEl>
                                              <p:pRg st="5" end="5"/>
                                            </p:txEl>
                                          </p:spTgt>
                                        </p:tgtEl>
                                        <p:attrNameLst>
                                          <p:attrName>style.visibility</p:attrName>
                                        </p:attrNameLst>
                                      </p:cBhvr>
                                      <p:to>
                                        <p:strVal val="visible"/>
                                      </p:to>
                                    </p:set>
                                    <p:animEffect transition="in" filter="dissolve">
                                      <p:cBhvr>
                                        <p:cTn id="15" dur="500"/>
                                        <p:tgtEl>
                                          <p:spTgt spid="3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4"/>
          <p:cNvSpPr txBox="1">
            <a:spLocks noGrp="1"/>
          </p:cNvSpPr>
          <p:nvPr>
            <p:ph type="title"/>
          </p:nvPr>
        </p:nvSpPr>
        <p:spPr>
          <a:xfrm>
            <a:off x="212400" y="186967"/>
            <a:ext cx="11360800" cy="763600"/>
          </a:xfrm>
          <a:prstGeom prst="rect">
            <a:avLst/>
          </a:prstGeom>
        </p:spPr>
        <p:txBody>
          <a:bodyPr spcFirstLastPara="1" wrap="square" lIns="121900" tIns="121900" rIns="121900" bIns="121900" anchor="t" anchorCtr="0">
            <a:normAutofit fontScale="90000"/>
          </a:bodyPr>
          <a:lstStyle/>
          <a:p>
            <a:r>
              <a:rPr lang="en" dirty="0"/>
              <a:t>Unpack and Extract Init Routine Definitions</a:t>
            </a:r>
            <a:endParaRPr dirty="0"/>
          </a:p>
        </p:txBody>
      </p:sp>
      <p:sp>
        <p:nvSpPr>
          <p:cNvPr id="335" name="Google Shape;335;p24"/>
          <p:cNvSpPr txBox="1">
            <a:spLocks noGrp="1"/>
          </p:cNvSpPr>
          <p:nvPr>
            <p:ph type="body" idx="4294967295"/>
          </p:nvPr>
        </p:nvSpPr>
        <p:spPr>
          <a:xfrm>
            <a:off x="415600" y="1536633"/>
            <a:ext cx="6823600" cy="2458400"/>
          </a:xfrm>
          <a:prstGeom prst="rect">
            <a:avLst/>
          </a:prstGeom>
        </p:spPr>
        <p:txBody>
          <a:bodyPr spcFirstLastPara="1" wrap="square" lIns="121900" tIns="121900" rIns="121900" bIns="121900" anchor="t" anchorCtr="0">
            <a:normAutofit/>
          </a:bodyPr>
          <a:lstStyle/>
          <a:p>
            <a:pPr marL="0" indent="0">
              <a:buNone/>
            </a:pPr>
            <a:r>
              <a:rPr lang="en" sz="1867"/>
              <a:t>Challenges:</a:t>
            </a:r>
            <a:endParaRPr sz="1867"/>
          </a:p>
          <a:p>
            <a:pPr indent="-423323">
              <a:spcBef>
                <a:spcPts val="1600"/>
              </a:spcBef>
              <a:buSzPts val="1400"/>
            </a:pPr>
            <a:r>
              <a:rPr lang="en" sz="1867"/>
              <a:t>Multiple firmware file formats</a:t>
            </a:r>
            <a:endParaRPr sz="1867"/>
          </a:p>
          <a:p>
            <a:pPr indent="-423323">
              <a:buSzPts val="1400"/>
            </a:pPr>
            <a:r>
              <a:rPr lang="en" sz="1867"/>
              <a:t>Dynamically load and process .rc files</a:t>
            </a:r>
            <a:endParaRPr sz="1867"/>
          </a:p>
          <a:p>
            <a:pPr indent="-423323">
              <a:buSzPts val="1400"/>
            </a:pPr>
            <a:r>
              <a:rPr lang="en" sz="1867"/>
              <a:t>Import Init sections defined in other files</a:t>
            </a:r>
            <a:endParaRPr sz="1867"/>
          </a:p>
          <a:p>
            <a:pPr indent="-423323">
              <a:buSzPts val="1400"/>
            </a:pPr>
            <a:r>
              <a:rPr lang="en" sz="1867"/>
              <a:t>Service and action definitions are polymorphic</a:t>
            </a:r>
            <a:br>
              <a:rPr lang="en" sz="1867"/>
            </a:br>
            <a:endParaRPr sz="1867"/>
          </a:p>
        </p:txBody>
      </p:sp>
      <p:sp>
        <p:nvSpPr>
          <p:cNvPr id="336" name="Google Shape;336;p24"/>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47</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pic>
        <p:nvPicPr>
          <p:cNvPr id="337" name="Google Shape;337;p24"/>
          <p:cNvPicPr preferRelativeResize="0"/>
          <p:nvPr/>
        </p:nvPicPr>
        <p:blipFill rotWithShape="1">
          <a:blip r:embed="rId3">
            <a:alphaModFix/>
          </a:blip>
          <a:srcRect b="57144"/>
          <a:stretch/>
        </p:blipFill>
        <p:spPr>
          <a:xfrm>
            <a:off x="7124667" y="1882934"/>
            <a:ext cx="4321264" cy="2320764"/>
          </a:xfrm>
          <a:prstGeom prst="rect">
            <a:avLst/>
          </a:prstGeom>
          <a:noFill/>
          <a:ln>
            <a:noFill/>
          </a:ln>
        </p:spPr>
      </p:pic>
      <p:sp>
        <p:nvSpPr>
          <p:cNvPr id="338" name="Google Shape;338;p24"/>
          <p:cNvSpPr txBox="1">
            <a:spLocks noGrp="1"/>
          </p:cNvSpPr>
          <p:nvPr>
            <p:ph type="body" idx="4294967295"/>
          </p:nvPr>
        </p:nvSpPr>
        <p:spPr>
          <a:xfrm>
            <a:off x="485233" y="3429000"/>
            <a:ext cx="6823600" cy="2623200"/>
          </a:xfrm>
          <a:prstGeom prst="rect">
            <a:avLst/>
          </a:prstGeom>
        </p:spPr>
        <p:txBody>
          <a:bodyPr spcFirstLastPara="1" wrap="square" lIns="121900" tIns="121900" rIns="121900" bIns="121900" anchor="t" anchorCtr="0">
            <a:normAutofit/>
          </a:bodyPr>
          <a:lstStyle/>
          <a:p>
            <a:pPr indent="0">
              <a:buNone/>
            </a:pPr>
            <a:endParaRPr sz="1867"/>
          </a:p>
          <a:p>
            <a:pPr marL="0" indent="0">
              <a:spcBef>
                <a:spcPts val="1600"/>
              </a:spcBef>
              <a:buNone/>
            </a:pPr>
            <a:r>
              <a:rPr lang="en" sz="1867"/>
              <a:t>Solutions:</a:t>
            </a:r>
            <a:endParaRPr sz="1867"/>
          </a:p>
          <a:p>
            <a:pPr indent="-423323">
              <a:spcBef>
                <a:spcPts val="1600"/>
              </a:spcBef>
              <a:buSzPts val="1400"/>
            </a:pPr>
            <a:r>
              <a:rPr lang="en" sz="1867"/>
              <a:t>Integrate multiple firmware file format unpackers</a:t>
            </a:r>
            <a:endParaRPr sz="1867"/>
          </a:p>
          <a:p>
            <a:pPr indent="-423323">
              <a:buSzPts val="1400"/>
            </a:pPr>
            <a:r>
              <a:rPr lang="en" sz="1867"/>
              <a:t>Start parsing at the root /init.rc file</a:t>
            </a:r>
            <a:endParaRPr sz="1867"/>
          </a:p>
          <a:p>
            <a:pPr indent="-423323">
              <a:buSzPts val="1400"/>
            </a:pPr>
            <a:r>
              <a:rPr lang="en" sz="1867"/>
              <a:t>Nest into imported files in depth-first order</a:t>
            </a:r>
            <a:endParaRPr sz="1867"/>
          </a:p>
          <a:p>
            <a:pPr indent="-423323">
              <a:buSzPts val="1400"/>
            </a:pPr>
            <a:r>
              <a:rPr lang="en" sz="1867"/>
              <a:t>Keep track of merge or override options</a:t>
            </a:r>
            <a:endParaRPr sz="1867"/>
          </a:p>
        </p:txBody>
      </p:sp>
    </p:spTree>
    <p:extLst>
      <p:ext uri="{BB962C8B-B14F-4D97-AF65-F5344CB8AC3E}">
        <p14:creationId xmlns:p14="http://schemas.microsoft.com/office/powerpoint/2010/main" val="176630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p:cTn id="7" dur="1000"/>
                                        <p:tgtEl>
                                          <p:spTgt spid="3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8"/>
                                        </p:tgtEl>
                                        <p:attrNameLst>
                                          <p:attrName>style.visibility</p:attrName>
                                        </p:attrNameLst>
                                      </p:cBhvr>
                                      <p:to>
                                        <p:strVal val="visible"/>
                                      </p:to>
                                    </p:set>
                                    <p:animEffect transition="in" filter="fade">
                                      <p:cBhvr>
                                        <p:cTn id="12" dur="1000"/>
                                        <p:tgtEl>
                                          <p:spTgt spid="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5"/>
          <p:cNvSpPr txBox="1">
            <a:spLocks noGrp="1"/>
          </p:cNvSpPr>
          <p:nvPr>
            <p:ph type="title"/>
          </p:nvPr>
        </p:nvSpPr>
        <p:spPr>
          <a:xfrm>
            <a:off x="212400" y="186967"/>
            <a:ext cx="11360800" cy="763600"/>
          </a:xfrm>
          <a:prstGeom prst="rect">
            <a:avLst/>
          </a:prstGeom>
        </p:spPr>
        <p:txBody>
          <a:bodyPr spcFirstLastPara="1" wrap="square" lIns="121900" tIns="121900" rIns="121900" bIns="121900" anchor="t" anchorCtr="0">
            <a:normAutofit fontScale="90000"/>
          </a:bodyPr>
          <a:lstStyle/>
          <a:p>
            <a:r>
              <a:rPr lang="en" dirty="0"/>
              <a:t>Estimate Behaviors of Init Routines</a:t>
            </a:r>
            <a:endParaRPr dirty="0"/>
          </a:p>
        </p:txBody>
      </p:sp>
      <p:sp>
        <p:nvSpPr>
          <p:cNvPr id="344" name="Google Shape;344;p25"/>
          <p:cNvSpPr txBox="1">
            <a:spLocks noGrp="1"/>
          </p:cNvSpPr>
          <p:nvPr>
            <p:ph type="body" idx="4294967295"/>
          </p:nvPr>
        </p:nvSpPr>
        <p:spPr>
          <a:xfrm>
            <a:off x="415600" y="1245200"/>
            <a:ext cx="7613200" cy="2324800"/>
          </a:xfrm>
          <a:prstGeom prst="rect">
            <a:avLst/>
          </a:prstGeom>
        </p:spPr>
        <p:txBody>
          <a:bodyPr spcFirstLastPara="1" wrap="square" lIns="121900" tIns="121900" rIns="121900" bIns="121900" anchor="t" anchorCtr="0">
            <a:normAutofit/>
          </a:bodyPr>
          <a:lstStyle/>
          <a:p>
            <a:pPr marL="0" indent="0">
              <a:buNone/>
            </a:pPr>
            <a:r>
              <a:rPr lang="en" sz="1867"/>
              <a:t>Challenges:</a:t>
            </a:r>
            <a:endParaRPr sz="1867"/>
          </a:p>
          <a:p>
            <a:pPr indent="-423323">
              <a:spcBef>
                <a:spcPts val="1600"/>
              </a:spcBef>
              <a:buSzPts val="1400"/>
            </a:pPr>
            <a:r>
              <a:rPr lang="en" sz="1867"/>
              <a:t>Estimating security-relevant behavior of arbitrary programs</a:t>
            </a:r>
            <a:endParaRPr sz="1867"/>
          </a:p>
          <a:p>
            <a:pPr indent="-423323">
              <a:buSzPts val="1400"/>
            </a:pPr>
            <a:r>
              <a:rPr lang="en" sz="1867"/>
              <a:t>Multiple formats: Init commands, ELF binaries, Shell Scripts</a:t>
            </a:r>
            <a:endParaRPr sz="1733"/>
          </a:p>
        </p:txBody>
      </p:sp>
      <p:sp>
        <p:nvSpPr>
          <p:cNvPr id="345" name="Google Shape;345;p2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48</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pic>
        <p:nvPicPr>
          <p:cNvPr id="346" name="Google Shape;346;p25"/>
          <p:cNvPicPr preferRelativeResize="0"/>
          <p:nvPr/>
        </p:nvPicPr>
        <p:blipFill rotWithShape="1">
          <a:blip r:embed="rId3">
            <a:alphaModFix/>
          </a:blip>
          <a:srcRect t="40820" b="40233"/>
          <a:stretch/>
        </p:blipFill>
        <p:spPr>
          <a:xfrm>
            <a:off x="2944901" y="3255034"/>
            <a:ext cx="6025833" cy="1350735"/>
          </a:xfrm>
          <a:prstGeom prst="rect">
            <a:avLst/>
          </a:prstGeom>
          <a:noFill/>
          <a:ln>
            <a:noFill/>
          </a:ln>
        </p:spPr>
      </p:pic>
    </p:spTree>
    <p:extLst>
      <p:ext uri="{BB962C8B-B14F-4D97-AF65-F5344CB8AC3E}">
        <p14:creationId xmlns:p14="http://schemas.microsoft.com/office/powerpoint/2010/main" val="4197255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6"/>
          <p:cNvSpPr txBox="1">
            <a:spLocks noGrp="1"/>
          </p:cNvSpPr>
          <p:nvPr>
            <p:ph type="title"/>
          </p:nvPr>
        </p:nvSpPr>
        <p:spPr>
          <a:xfrm>
            <a:off x="212400" y="186967"/>
            <a:ext cx="11360800" cy="763600"/>
          </a:xfrm>
          <a:prstGeom prst="rect">
            <a:avLst/>
          </a:prstGeom>
        </p:spPr>
        <p:txBody>
          <a:bodyPr spcFirstLastPara="1" wrap="square" lIns="121900" tIns="121900" rIns="121900" bIns="121900" anchor="t" anchorCtr="0">
            <a:normAutofit fontScale="90000"/>
          </a:bodyPr>
          <a:lstStyle/>
          <a:p>
            <a:r>
              <a:rPr lang="en" dirty="0"/>
              <a:t>Estimate Behaviors of Init Routines</a:t>
            </a:r>
            <a:endParaRPr dirty="0"/>
          </a:p>
        </p:txBody>
      </p:sp>
      <p:sp>
        <p:nvSpPr>
          <p:cNvPr id="352" name="Google Shape;352;p26"/>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49</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sp>
        <p:nvSpPr>
          <p:cNvPr id="353" name="Google Shape;353;p26"/>
          <p:cNvSpPr txBox="1">
            <a:spLocks noGrp="1"/>
          </p:cNvSpPr>
          <p:nvPr>
            <p:ph type="body" idx="4294967295"/>
          </p:nvPr>
        </p:nvSpPr>
        <p:spPr>
          <a:xfrm>
            <a:off x="415600" y="1292767"/>
            <a:ext cx="9771200" cy="1868800"/>
          </a:xfrm>
          <a:prstGeom prst="rect">
            <a:avLst/>
          </a:prstGeom>
        </p:spPr>
        <p:txBody>
          <a:bodyPr spcFirstLastPara="1" wrap="square" lIns="121900" tIns="121900" rIns="121900" bIns="121900" anchor="t" anchorCtr="0">
            <a:normAutofit fontScale="92500"/>
          </a:bodyPr>
          <a:lstStyle/>
          <a:p>
            <a:pPr marL="0" indent="0">
              <a:buNone/>
            </a:pPr>
            <a:r>
              <a:rPr lang="en" sz="1867"/>
              <a:t>Solutions:</a:t>
            </a:r>
            <a:endParaRPr sz="1867"/>
          </a:p>
          <a:p>
            <a:pPr indent="-423323">
              <a:spcBef>
                <a:spcPts val="1600"/>
              </a:spcBef>
              <a:buSzPts val="1400"/>
            </a:pPr>
            <a:r>
              <a:rPr lang="en" sz="1867"/>
              <a:t>Extract code traces</a:t>
            </a:r>
            <a:endParaRPr sz="1867"/>
          </a:p>
          <a:p>
            <a:pPr lvl="1" indent="-410623">
              <a:buSzPts val="1250"/>
            </a:pPr>
            <a:r>
              <a:rPr lang="en" sz="1667"/>
              <a:t>ELF binaries → collect static traces of called APIs along CFG paths in DFS order</a:t>
            </a:r>
            <a:endParaRPr sz="1667"/>
          </a:p>
          <a:p>
            <a:pPr lvl="1" indent="-410623">
              <a:buSzPts val="1250"/>
            </a:pPr>
            <a:r>
              <a:rPr lang="en" sz="1667"/>
              <a:t>Shell scripts → collect code traces by dry-running them in a custom shell tracer</a:t>
            </a:r>
            <a:br>
              <a:rPr lang="en"/>
            </a:br>
            <a:endParaRPr/>
          </a:p>
        </p:txBody>
      </p:sp>
      <p:grpSp>
        <p:nvGrpSpPr>
          <p:cNvPr id="354" name="Google Shape;354;p26"/>
          <p:cNvGrpSpPr/>
          <p:nvPr/>
        </p:nvGrpSpPr>
        <p:grpSpPr>
          <a:xfrm>
            <a:off x="1579100" y="2952000"/>
            <a:ext cx="4957000" cy="3402994"/>
            <a:chOff x="1184325" y="2057563"/>
            <a:chExt cx="3717750" cy="2552246"/>
          </a:xfrm>
        </p:grpSpPr>
        <p:cxnSp>
          <p:nvCxnSpPr>
            <p:cNvPr id="355" name="Google Shape;355;p26"/>
            <p:cNvCxnSpPr/>
            <p:nvPr/>
          </p:nvCxnSpPr>
          <p:spPr>
            <a:xfrm>
              <a:off x="2028825" y="2470925"/>
              <a:ext cx="2400" cy="183000"/>
            </a:xfrm>
            <a:prstGeom prst="straightConnector1">
              <a:avLst/>
            </a:prstGeom>
            <a:noFill/>
            <a:ln w="9525" cap="flat" cmpd="sng">
              <a:solidFill>
                <a:schemeClr val="dk2"/>
              </a:solidFill>
              <a:prstDash val="solid"/>
              <a:round/>
              <a:headEnd type="none" w="med" len="med"/>
              <a:tailEnd type="triangle" w="med" len="med"/>
            </a:ln>
          </p:spPr>
        </p:cxnSp>
        <p:grpSp>
          <p:nvGrpSpPr>
            <p:cNvPr id="356" name="Google Shape;356;p26"/>
            <p:cNvGrpSpPr/>
            <p:nvPr/>
          </p:nvGrpSpPr>
          <p:grpSpPr>
            <a:xfrm>
              <a:off x="1184325" y="2057563"/>
              <a:ext cx="3717750" cy="2552246"/>
              <a:chOff x="1184325" y="2057563"/>
              <a:chExt cx="3717750" cy="2552246"/>
            </a:xfrm>
          </p:grpSpPr>
          <p:sp>
            <p:nvSpPr>
              <p:cNvPr id="357" name="Google Shape;357;p26"/>
              <p:cNvSpPr txBox="1"/>
              <p:nvPr/>
            </p:nvSpPr>
            <p:spPr>
              <a:xfrm>
                <a:off x="1658300" y="2101913"/>
                <a:ext cx="777900" cy="430809"/>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133" b="1" i="0" u="none" strike="noStrike" kern="0" cap="none" spc="0" normalizeH="0" baseline="0" noProof="0">
                    <a:ln>
                      <a:noFill/>
                    </a:ln>
                    <a:solidFill>
                      <a:srgbClr val="000000"/>
                    </a:solidFill>
                    <a:effectLst/>
                    <a:uLnTx/>
                    <a:uFillTx/>
                    <a:latin typeface="Arial"/>
                    <a:ea typeface="Palatino"/>
                    <a:cs typeface="Arial"/>
                    <a:sym typeface="Arial"/>
                  </a:rPr>
                  <a:t>...</a:t>
                </a:r>
                <a:endParaRPr kumimoji="0" sz="2133" b="1"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58" name="Google Shape;358;p26"/>
              <p:cNvSpPr txBox="1"/>
              <p:nvPr/>
            </p:nvSpPr>
            <p:spPr>
              <a:xfrm>
                <a:off x="3649650" y="2057563"/>
                <a:ext cx="777900" cy="430809"/>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133" b="1" i="0" u="none" strike="noStrike" kern="0" cap="none" spc="0" normalizeH="0" baseline="0" noProof="0">
                    <a:ln>
                      <a:noFill/>
                    </a:ln>
                    <a:solidFill>
                      <a:srgbClr val="000000"/>
                    </a:solidFill>
                    <a:effectLst/>
                    <a:uLnTx/>
                    <a:uFillTx/>
                    <a:latin typeface="Arial"/>
                    <a:ea typeface="Palatino"/>
                    <a:cs typeface="Arial"/>
                    <a:sym typeface="Arial"/>
                  </a:rPr>
                  <a:t>...</a:t>
                </a:r>
                <a:endParaRPr kumimoji="0" sz="2133" b="1"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59" name="Google Shape;359;p26"/>
              <p:cNvSpPr/>
              <p:nvPr/>
            </p:nvSpPr>
            <p:spPr>
              <a:xfrm>
                <a:off x="2205175" y="3833330"/>
                <a:ext cx="1691700" cy="2475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mv(A, B)</a:t>
                </a: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60" name="Google Shape;360;p26"/>
              <p:cNvSpPr/>
              <p:nvPr/>
            </p:nvSpPr>
            <p:spPr>
              <a:xfrm>
                <a:off x="1184325" y="2670048"/>
                <a:ext cx="1693800" cy="2469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A = “/data/tmp.log”</a:t>
                </a: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61" name="Google Shape;361;p26"/>
              <p:cNvSpPr/>
              <p:nvPr/>
            </p:nvSpPr>
            <p:spPr>
              <a:xfrm>
                <a:off x="1188720" y="3085110"/>
                <a:ext cx="1691700" cy="2475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logcat * &gt; A</a:t>
                </a: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62" name="Google Shape;362;p26"/>
              <p:cNvSpPr/>
              <p:nvPr/>
            </p:nvSpPr>
            <p:spPr>
              <a:xfrm>
                <a:off x="3210375" y="3085927"/>
                <a:ext cx="1691700" cy="2475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B = “/sdcard”</a:t>
                </a: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63" name="Google Shape;363;p26"/>
              <p:cNvSpPr/>
              <p:nvPr/>
            </p:nvSpPr>
            <p:spPr>
              <a:xfrm>
                <a:off x="2205175" y="3487643"/>
                <a:ext cx="1691700" cy="2475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print(C)</a:t>
                </a: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64" name="Google Shape;364;p26"/>
              <p:cNvSpPr/>
              <p:nvPr/>
            </p:nvSpPr>
            <p:spPr>
              <a:xfrm>
                <a:off x="3210375" y="2674613"/>
                <a:ext cx="1691700" cy="2475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C = “test”</a:t>
                </a: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p:txBody>
          </p:sp>
          <p:cxnSp>
            <p:nvCxnSpPr>
              <p:cNvPr id="365" name="Google Shape;365;p26"/>
              <p:cNvCxnSpPr>
                <a:stCxn id="360" idx="2"/>
                <a:endCxn id="361" idx="0"/>
              </p:cNvCxnSpPr>
              <p:nvPr/>
            </p:nvCxnSpPr>
            <p:spPr>
              <a:xfrm>
                <a:off x="2031225" y="2916948"/>
                <a:ext cx="3300" cy="168300"/>
              </a:xfrm>
              <a:prstGeom prst="straightConnector1">
                <a:avLst/>
              </a:prstGeom>
              <a:noFill/>
              <a:ln w="9525" cap="flat" cmpd="sng">
                <a:solidFill>
                  <a:schemeClr val="dk2"/>
                </a:solidFill>
                <a:prstDash val="solid"/>
                <a:round/>
                <a:headEnd type="none" w="med" len="med"/>
                <a:tailEnd type="triangle" w="med" len="med"/>
              </a:ln>
            </p:spPr>
          </p:cxnSp>
          <p:cxnSp>
            <p:nvCxnSpPr>
              <p:cNvPr id="366" name="Google Shape;366;p26"/>
              <p:cNvCxnSpPr>
                <a:stCxn id="364" idx="2"/>
                <a:endCxn id="362" idx="0"/>
              </p:cNvCxnSpPr>
              <p:nvPr/>
            </p:nvCxnSpPr>
            <p:spPr>
              <a:xfrm>
                <a:off x="4056225" y="2922113"/>
                <a:ext cx="0" cy="1638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6"/>
              <p:cNvCxnSpPr>
                <a:stCxn id="361" idx="2"/>
                <a:endCxn id="363" idx="0"/>
              </p:cNvCxnSpPr>
              <p:nvPr/>
            </p:nvCxnSpPr>
            <p:spPr>
              <a:xfrm>
                <a:off x="2034570" y="3332610"/>
                <a:ext cx="1016400" cy="155100"/>
              </a:xfrm>
              <a:prstGeom prst="straightConnector1">
                <a:avLst/>
              </a:prstGeom>
              <a:noFill/>
              <a:ln w="9525" cap="flat" cmpd="sng">
                <a:solidFill>
                  <a:schemeClr val="dk2"/>
                </a:solidFill>
                <a:prstDash val="solid"/>
                <a:round/>
                <a:headEnd type="none" w="med" len="med"/>
                <a:tailEnd type="triangle" w="med" len="med"/>
              </a:ln>
            </p:spPr>
          </p:cxnSp>
          <p:cxnSp>
            <p:nvCxnSpPr>
              <p:cNvPr id="368" name="Google Shape;368;p26"/>
              <p:cNvCxnSpPr>
                <a:stCxn id="362" idx="2"/>
                <a:endCxn id="363" idx="0"/>
              </p:cNvCxnSpPr>
              <p:nvPr/>
            </p:nvCxnSpPr>
            <p:spPr>
              <a:xfrm flipH="1">
                <a:off x="3050925" y="3333427"/>
                <a:ext cx="1005300" cy="154200"/>
              </a:xfrm>
              <a:prstGeom prst="straightConnector1">
                <a:avLst/>
              </a:prstGeom>
              <a:noFill/>
              <a:ln w="9525" cap="flat" cmpd="sng">
                <a:solidFill>
                  <a:schemeClr val="dk2"/>
                </a:solidFill>
                <a:prstDash val="solid"/>
                <a:round/>
                <a:headEnd type="none" w="med" len="med"/>
                <a:tailEnd type="triangle" w="med" len="med"/>
              </a:ln>
            </p:spPr>
          </p:cxnSp>
          <p:cxnSp>
            <p:nvCxnSpPr>
              <p:cNvPr id="369" name="Google Shape;369;p26"/>
              <p:cNvCxnSpPr>
                <a:stCxn id="363" idx="2"/>
                <a:endCxn id="359" idx="0"/>
              </p:cNvCxnSpPr>
              <p:nvPr/>
            </p:nvCxnSpPr>
            <p:spPr>
              <a:xfrm>
                <a:off x="3051025" y="3735143"/>
                <a:ext cx="0" cy="98100"/>
              </a:xfrm>
              <a:prstGeom prst="straightConnector1">
                <a:avLst/>
              </a:prstGeom>
              <a:noFill/>
              <a:ln w="9525" cap="flat" cmpd="sng">
                <a:solidFill>
                  <a:schemeClr val="dk2"/>
                </a:solidFill>
                <a:prstDash val="solid"/>
                <a:round/>
                <a:headEnd type="none" w="med" len="med"/>
                <a:tailEnd type="triangle" w="med" len="med"/>
              </a:ln>
            </p:spPr>
          </p:cxnSp>
          <p:cxnSp>
            <p:nvCxnSpPr>
              <p:cNvPr id="370" name="Google Shape;370;p26"/>
              <p:cNvCxnSpPr>
                <a:stCxn id="359" idx="2"/>
              </p:cNvCxnSpPr>
              <p:nvPr/>
            </p:nvCxnSpPr>
            <p:spPr>
              <a:xfrm flipH="1">
                <a:off x="3047725" y="4080830"/>
                <a:ext cx="3300" cy="213600"/>
              </a:xfrm>
              <a:prstGeom prst="straightConnector1">
                <a:avLst/>
              </a:prstGeom>
              <a:noFill/>
              <a:ln w="9525" cap="flat" cmpd="sng">
                <a:solidFill>
                  <a:schemeClr val="dk2"/>
                </a:solidFill>
                <a:prstDash val="solid"/>
                <a:round/>
                <a:headEnd type="none" w="med" len="med"/>
                <a:tailEnd type="triangle" w="med" len="med"/>
              </a:ln>
            </p:spPr>
          </p:cxnSp>
          <p:sp>
            <p:nvSpPr>
              <p:cNvPr id="371" name="Google Shape;371;p26"/>
              <p:cNvSpPr txBox="1"/>
              <p:nvPr/>
            </p:nvSpPr>
            <p:spPr>
              <a:xfrm>
                <a:off x="2662075" y="4179000"/>
                <a:ext cx="777900" cy="430809"/>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133" b="1" i="0" u="none" strike="noStrike" kern="0" cap="none" spc="0" normalizeH="0" baseline="0" noProof="0">
                    <a:ln>
                      <a:noFill/>
                    </a:ln>
                    <a:solidFill>
                      <a:srgbClr val="000000"/>
                    </a:solidFill>
                    <a:effectLst/>
                    <a:uLnTx/>
                    <a:uFillTx/>
                    <a:latin typeface="Arial"/>
                    <a:ea typeface="Palatino"/>
                    <a:cs typeface="Arial"/>
                    <a:sym typeface="Arial"/>
                  </a:rPr>
                  <a:t>...</a:t>
                </a:r>
                <a:endParaRPr kumimoji="0" sz="2133" b="1" i="0" u="none" strike="noStrike" kern="0" cap="none" spc="0" normalizeH="0" baseline="0" noProof="0">
                  <a:ln>
                    <a:noFill/>
                  </a:ln>
                  <a:solidFill>
                    <a:srgbClr val="000000"/>
                  </a:solidFill>
                  <a:effectLst/>
                  <a:uLnTx/>
                  <a:uFillTx/>
                  <a:latin typeface="Arial"/>
                  <a:ea typeface="Palatino"/>
                  <a:cs typeface="Arial"/>
                  <a:sym typeface="Arial"/>
                </a:endParaRPr>
              </a:p>
            </p:txBody>
          </p:sp>
        </p:grpSp>
        <p:cxnSp>
          <p:nvCxnSpPr>
            <p:cNvPr id="372" name="Google Shape;372;p26"/>
            <p:cNvCxnSpPr/>
            <p:nvPr/>
          </p:nvCxnSpPr>
          <p:spPr>
            <a:xfrm>
              <a:off x="4037400" y="2449475"/>
              <a:ext cx="2400" cy="183000"/>
            </a:xfrm>
            <a:prstGeom prst="straightConnector1">
              <a:avLst/>
            </a:prstGeom>
            <a:noFill/>
            <a:ln w="9525" cap="flat" cmpd="sng">
              <a:solidFill>
                <a:schemeClr val="dk2"/>
              </a:solidFill>
              <a:prstDash val="solid"/>
              <a:round/>
              <a:headEnd type="none" w="med" len="med"/>
              <a:tailEnd type="triangle" w="med" len="med"/>
            </a:ln>
          </p:spPr>
        </p:cxnSp>
      </p:grpSp>
    </p:spTree>
    <p:extLst>
      <p:ext uri="{BB962C8B-B14F-4D97-AF65-F5344CB8AC3E}">
        <p14:creationId xmlns:p14="http://schemas.microsoft.com/office/powerpoint/2010/main" val="3888402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A38DA-2518-CE44-AAF8-DBF844BBCEDB}"/>
              </a:ext>
            </a:extLst>
          </p:cNvPr>
          <p:cNvSpPr>
            <a:spLocks noGrp="1"/>
          </p:cNvSpPr>
          <p:nvPr>
            <p:ph type="title"/>
          </p:nvPr>
        </p:nvSpPr>
        <p:spPr/>
        <p:txBody>
          <a:bodyPr>
            <a:normAutofit/>
          </a:bodyPr>
          <a:lstStyle/>
          <a:p>
            <a:r>
              <a:rPr lang="en-US" sz="4400" dirty="0"/>
              <a:t>Graph in Real Applications</a:t>
            </a:r>
          </a:p>
        </p:txBody>
      </p:sp>
      <p:sp>
        <p:nvSpPr>
          <p:cNvPr id="4" name="Slide Number Placeholder 3">
            <a:extLst>
              <a:ext uri="{FF2B5EF4-FFF2-40B4-BE49-F238E27FC236}">
                <a16:creationId xmlns:a16="http://schemas.microsoft.com/office/drawing/2014/main" id="{2FD00D0F-C082-1C4C-A11E-F1FAF020C29C}"/>
              </a:ext>
            </a:extLst>
          </p:cNvPr>
          <p:cNvSpPr>
            <a:spLocks noGrp="1"/>
          </p:cNvSpPr>
          <p:nvPr>
            <p:ph type="sldNum" sz="quarter" idx="2"/>
          </p:nvPr>
        </p:nvSpPr>
        <p:spPr/>
        <p:txBody>
          <a:bodyPr/>
          <a:lstStyle/>
          <a:p>
            <a:fld id="{86CB4B4D-7CA3-9044-876B-883B54F8677D}" type="slidenum">
              <a:rPr lang="en-US" smtClean="0"/>
              <a:pPr/>
              <a:t>5</a:t>
            </a:fld>
            <a:endParaRPr lang="en-US" dirty="0"/>
          </a:p>
        </p:txBody>
      </p:sp>
      <p:graphicFrame>
        <p:nvGraphicFramePr>
          <p:cNvPr id="7" name="Table 5">
            <a:extLst>
              <a:ext uri="{FF2B5EF4-FFF2-40B4-BE49-F238E27FC236}">
                <a16:creationId xmlns:a16="http://schemas.microsoft.com/office/drawing/2014/main" id="{F1DF81ED-D8FB-9F40-9331-AF8B3E2BE9F1}"/>
              </a:ext>
            </a:extLst>
          </p:cNvPr>
          <p:cNvGraphicFramePr>
            <a:graphicFrameLocks noGrp="1"/>
          </p:cNvGraphicFramePr>
          <p:nvPr/>
        </p:nvGraphicFramePr>
        <p:xfrm>
          <a:off x="330440" y="1066228"/>
          <a:ext cx="10928108" cy="1436942"/>
        </p:xfrm>
        <a:graphic>
          <a:graphicData uri="http://schemas.openxmlformats.org/drawingml/2006/table">
            <a:tbl>
              <a:tblPr firstRow="1" bandRow="1">
                <a:tableStyleId>{3B4B98B0-60AC-42C2-AFA5-B58CD77FA1E5}</a:tableStyleId>
              </a:tblPr>
              <a:tblGrid>
                <a:gridCol w="2732027">
                  <a:extLst>
                    <a:ext uri="{9D8B030D-6E8A-4147-A177-3AD203B41FA5}">
                      <a16:colId xmlns:a16="http://schemas.microsoft.com/office/drawing/2014/main" val="2797068980"/>
                    </a:ext>
                  </a:extLst>
                </a:gridCol>
                <a:gridCol w="2732027">
                  <a:extLst>
                    <a:ext uri="{9D8B030D-6E8A-4147-A177-3AD203B41FA5}">
                      <a16:colId xmlns:a16="http://schemas.microsoft.com/office/drawing/2014/main" val="2618438504"/>
                    </a:ext>
                  </a:extLst>
                </a:gridCol>
                <a:gridCol w="2732027">
                  <a:extLst>
                    <a:ext uri="{9D8B030D-6E8A-4147-A177-3AD203B41FA5}">
                      <a16:colId xmlns:a16="http://schemas.microsoft.com/office/drawing/2014/main" val="1963983606"/>
                    </a:ext>
                  </a:extLst>
                </a:gridCol>
                <a:gridCol w="2732027">
                  <a:extLst>
                    <a:ext uri="{9D8B030D-6E8A-4147-A177-3AD203B41FA5}">
                      <a16:colId xmlns:a16="http://schemas.microsoft.com/office/drawing/2014/main" val="3472740084"/>
                    </a:ext>
                  </a:extLst>
                </a:gridCol>
              </a:tblGrid>
              <a:tr h="381571">
                <a:tc>
                  <a:txBody>
                    <a:bodyPr/>
                    <a:lstStyle/>
                    <a:p>
                      <a:pPr algn="l"/>
                      <a:r>
                        <a:rPr lang="en-US" sz="1800">
                          <a:latin typeface="Gill Sans MT" panose="020B0502020104020203" pitchFamily="34" charset="77"/>
                        </a:rPr>
                        <a:t>Application</a:t>
                      </a:r>
                      <a:endParaRPr lang="en-US" sz="1800" dirty="0">
                        <a:latin typeface="Gill Sans MT" panose="020B0502020104020203" pitchFamily="34" charset="77"/>
                      </a:endParaRPr>
                    </a:p>
                  </a:txBody>
                  <a:tcPr/>
                </a:tc>
                <a:tc>
                  <a:txBody>
                    <a:bodyPr/>
                    <a:lstStyle/>
                    <a:p>
                      <a:pPr algn="l"/>
                      <a:r>
                        <a:rPr lang="en-US" sz="1800">
                          <a:latin typeface="Gill Sans MT" panose="020B0502020104020203" pitchFamily="34" charset="77"/>
                        </a:rPr>
                        <a:t>Graph</a:t>
                      </a:r>
                      <a:endParaRPr lang="en-US" sz="1800" dirty="0">
                        <a:latin typeface="Gill Sans MT" panose="020B0502020104020203" pitchFamily="34" charset="77"/>
                      </a:endParaRPr>
                    </a:p>
                  </a:txBody>
                  <a:tcPr/>
                </a:tc>
                <a:tc>
                  <a:txBody>
                    <a:bodyPr/>
                    <a:lstStyle/>
                    <a:p>
                      <a:pPr algn="l"/>
                      <a:r>
                        <a:rPr lang="en-US" sz="1800">
                          <a:latin typeface="Gill Sans MT" panose="020B0502020104020203" pitchFamily="34" charset="77"/>
                        </a:rPr>
                        <a:t>Algorithm</a:t>
                      </a:r>
                      <a:endParaRPr lang="en-US" sz="1800" dirty="0">
                        <a:latin typeface="Gill Sans MT" panose="020B0502020104020203" pitchFamily="34" charset="77"/>
                      </a:endParaRPr>
                    </a:p>
                  </a:txBody>
                  <a:tcPr/>
                </a:tc>
                <a:tc>
                  <a:txBody>
                    <a:bodyPr/>
                    <a:lstStyle/>
                    <a:p>
                      <a:r>
                        <a:rPr lang="en-US" sz="1800">
                          <a:latin typeface="Gill Sans MT" panose="020B0502020104020203" pitchFamily="34" charset="77"/>
                        </a:rPr>
                        <a:t>Usage</a:t>
                      </a:r>
                      <a:endParaRPr lang="en-US" sz="1800" dirty="0">
                        <a:latin typeface="Gill Sans MT" panose="020B0502020104020203" pitchFamily="34" charset="77"/>
                      </a:endParaRPr>
                    </a:p>
                  </a:txBody>
                  <a:tcPr/>
                </a:tc>
                <a:extLst>
                  <a:ext uri="{0D108BD9-81ED-4DB2-BD59-A6C34878D82A}">
                    <a16:rowId xmlns:a16="http://schemas.microsoft.com/office/drawing/2014/main" val="449635989"/>
                  </a:ext>
                </a:extLst>
              </a:tr>
              <a:tr h="1055371">
                <a:tc>
                  <a:txBody>
                    <a:bodyPr/>
                    <a:lstStyle/>
                    <a:p>
                      <a:pPr algn="l"/>
                      <a:r>
                        <a:rPr lang="en-US" sz="1800">
                          <a:latin typeface="Gill Sans MT" panose="020B0502020104020203" pitchFamily="34" charset="77"/>
                        </a:rPr>
                        <a:t>Navigation</a:t>
                      </a:r>
                      <a:endParaRPr lang="en-US" sz="1800" dirty="0">
                        <a:latin typeface="Gill Sans MT" panose="020B0502020104020203" pitchFamily="34" charset="77"/>
                      </a:endParaRPr>
                    </a:p>
                  </a:txBody>
                  <a:tcPr/>
                </a:tc>
                <a:tc>
                  <a:txBody>
                    <a:bodyPr/>
                    <a:lstStyle/>
                    <a:p>
                      <a:pPr algn="l"/>
                      <a:endParaRPr lang="en-US" sz="1800" dirty="0">
                        <a:latin typeface="Gill Sans MT" panose="020B0502020104020203" pitchFamily="34" charset="77"/>
                      </a:endParaRPr>
                    </a:p>
                  </a:txBody>
                  <a:tcPr anchor="ctr"/>
                </a:tc>
                <a:tc>
                  <a:txBody>
                    <a:bodyPr/>
                    <a:lstStyle/>
                    <a:p>
                      <a:pPr algn="l"/>
                      <a:endParaRPr lang="en-US" sz="1800" dirty="0">
                        <a:latin typeface="Gill Sans MT" panose="020B0502020104020203" pitchFamily="34" charset="77"/>
                      </a:endParaRPr>
                    </a:p>
                  </a:txBody>
                  <a:tcPr anchor="ctr"/>
                </a:tc>
                <a:tc>
                  <a:txBody>
                    <a:bodyPr/>
                    <a:lstStyle/>
                    <a:p>
                      <a:endParaRPr lang="en-US" sz="1800" dirty="0">
                        <a:latin typeface="Gill Sans MT" panose="020B0502020104020203" pitchFamily="34" charset="77"/>
                      </a:endParaRPr>
                    </a:p>
                  </a:txBody>
                  <a:tcPr/>
                </a:tc>
                <a:extLst>
                  <a:ext uri="{0D108BD9-81ED-4DB2-BD59-A6C34878D82A}">
                    <a16:rowId xmlns:a16="http://schemas.microsoft.com/office/drawing/2014/main" val="104838401"/>
                  </a:ext>
                </a:extLst>
              </a:tr>
            </a:tbl>
          </a:graphicData>
        </a:graphic>
      </p:graphicFrame>
      <p:pic>
        <p:nvPicPr>
          <p:cNvPr id="8" name="Picture 7">
            <a:extLst>
              <a:ext uri="{FF2B5EF4-FFF2-40B4-BE49-F238E27FC236}">
                <a16:creationId xmlns:a16="http://schemas.microsoft.com/office/drawing/2014/main" id="{CC35E303-9A19-3649-885D-F5B8D7AAD5BC}"/>
              </a:ext>
            </a:extLst>
          </p:cNvPr>
          <p:cNvPicPr>
            <a:picLocks noChangeAspect="1"/>
          </p:cNvPicPr>
          <p:nvPr/>
        </p:nvPicPr>
        <p:blipFill>
          <a:blip r:embed="rId4"/>
          <a:stretch>
            <a:fillRect/>
          </a:stretch>
        </p:blipFill>
        <p:spPr>
          <a:xfrm>
            <a:off x="980933" y="1733671"/>
            <a:ext cx="864077" cy="864077"/>
          </a:xfrm>
          <a:prstGeom prst="rect">
            <a:avLst/>
          </a:prstGeom>
        </p:spPr>
      </p:pic>
      <p:grpSp>
        <p:nvGrpSpPr>
          <p:cNvPr id="3" name="Group 2">
            <a:extLst>
              <a:ext uri="{FF2B5EF4-FFF2-40B4-BE49-F238E27FC236}">
                <a16:creationId xmlns:a16="http://schemas.microsoft.com/office/drawing/2014/main" id="{9DD9DED9-100B-E04D-A81A-38FAD45054EE}"/>
              </a:ext>
            </a:extLst>
          </p:cNvPr>
          <p:cNvGrpSpPr/>
          <p:nvPr/>
        </p:nvGrpSpPr>
        <p:grpSpPr>
          <a:xfrm>
            <a:off x="8739578" y="1482826"/>
            <a:ext cx="2435255" cy="916091"/>
            <a:chOff x="8922676" y="3439990"/>
            <a:chExt cx="2435255" cy="916091"/>
          </a:xfrm>
        </p:grpSpPr>
        <p:sp>
          <p:nvSpPr>
            <p:cNvPr id="34" name="Oval 33">
              <a:extLst>
                <a:ext uri="{FF2B5EF4-FFF2-40B4-BE49-F238E27FC236}">
                  <a16:creationId xmlns:a16="http://schemas.microsoft.com/office/drawing/2014/main" id="{E00BC2A5-DE39-0E43-9B8E-A420F75CB397}"/>
                </a:ext>
              </a:extLst>
            </p:cNvPr>
            <p:cNvSpPr/>
            <p:nvPr/>
          </p:nvSpPr>
          <p:spPr>
            <a:xfrm>
              <a:off x="9945655" y="406431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d</a:t>
              </a:r>
            </a:p>
          </p:txBody>
        </p:sp>
        <p:sp>
          <p:nvSpPr>
            <p:cNvPr id="35" name="Oval 34">
              <a:extLst>
                <a:ext uri="{FF2B5EF4-FFF2-40B4-BE49-F238E27FC236}">
                  <a16:creationId xmlns:a16="http://schemas.microsoft.com/office/drawing/2014/main" id="{C3FF67CA-5CBE-1946-85C3-B63D636AF89B}"/>
                </a:ext>
              </a:extLst>
            </p:cNvPr>
            <p:cNvSpPr/>
            <p:nvPr/>
          </p:nvSpPr>
          <p:spPr>
            <a:xfrm>
              <a:off x="9660346" y="360274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b</a:t>
              </a:r>
            </a:p>
          </p:txBody>
        </p:sp>
        <p:sp>
          <p:nvSpPr>
            <p:cNvPr id="36" name="Oval 35">
              <a:extLst>
                <a:ext uri="{FF2B5EF4-FFF2-40B4-BE49-F238E27FC236}">
                  <a16:creationId xmlns:a16="http://schemas.microsoft.com/office/drawing/2014/main" id="{9C879CD4-0CF4-984F-9479-37CA56D864E0}"/>
                </a:ext>
              </a:extLst>
            </p:cNvPr>
            <p:cNvSpPr/>
            <p:nvPr/>
          </p:nvSpPr>
          <p:spPr>
            <a:xfrm>
              <a:off x="10237422" y="359410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c</a:t>
              </a:r>
            </a:p>
          </p:txBody>
        </p:sp>
        <p:cxnSp>
          <p:nvCxnSpPr>
            <p:cNvPr id="37" name="Straight Arrow Connector 36">
              <a:extLst>
                <a:ext uri="{FF2B5EF4-FFF2-40B4-BE49-F238E27FC236}">
                  <a16:creationId xmlns:a16="http://schemas.microsoft.com/office/drawing/2014/main" id="{494A63B0-DDE9-3B4C-9376-FA12DE2C3D28}"/>
                </a:ext>
              </a:extLst>
            </p:cNvPr>
            <p:cNvCxnSpPr>
              <a:stCxn id="35" idx="6"/>
              <a:endCxn id="36" idx="2"/>
            </p:cNvCxnSpPr>
            <p:nvPr/>
          </p:nvCxnSpPr>
          <p:spPr>
            <a:xfrm flipV="1">
              <a:off x="9952113" y="3739988"/>
              <a:ext cx="285309" cy="8640"/>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38" name="Straight Arrow Connector 37">
              <a:extLst>
                <a:ext uri="{FF2B5EF4-FFF2-40B4-BE49-F238E27FC236}">
                  <a16:creationId xmlns:a16="http://schemas.microsoft.com/office/drawing/2014/main" id="{71E0AEA0-6437-8140-86AA-9BE207639940}"/>
                </a:ext>
              </a:extLst>
            </p:cNvPr>
            <p:cNvCxnSpPr>
              <a:cxnSpLocks/>
              <a:stCxn id="34" idx="0"/>
              <a:endCxn id="36" idx="3"/>
            </p:cNvCxnSpPr>
            <p:nvPr/>
          </p:nvCxnSpPr>
          <p:spPr>
            <a:xfrm flipV="1">
              <a:off x="10091539" y="3843142"/>
              <a:ext cx="188611" cy="221172"/>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39" name="Straight Arrow Connector 38">
              <a:extLst>
                <a:ext uri="{FF2B5EF4-FFF2-40B4-BE49-F238E27FC236}">
                  <a16:creationId xmlns:a16="http://schemas.microsoft.com/office/drawing/2014/main" id="{C61F5201-95F9-264D-A0E7-A3688763EB07}"/>
                </a:ext>
              </a:extLst>
            </p:cNvPr>
            <p:cNvCxnSpPr>
              <a:cxnSpLocks/>
              <a:stCxn id="34" idx="0"/>
              <a:endCxn id="35" idx="5"/>
            </p:cNvCxnSpPr>
            <p:nvPr/>
          </p:nvCxnSpPr>
          <p:spPr>
            <a:xfrm flipH="1" flipV="1">
              <a:off x="9909384" y="3851782"/>
              <a:ext cx="182155" cy="212532"/>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40" name="Oval 39">
              <a:extLst>
                <a:ext uri="{FF2B5EF4-FFF2-40B4-BE49-F238E27FC236}">
                  <a16:creationId xmlns:a16="http://schemas.microsoft.com/office/drawing/2014/main" id="{A8CA14E3-6E83-D54B-AC47-64117BCD200E}"/>
                </a:ext>
              </a:extLst>
            </p:cNvPr>
            <p:cNvSpPr/>
            <p:nvPr/>
          </p:nvSpPr>
          <p:spPr>
            <a:xfrm>
              <a:off x="9030254" y="3797875"/>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endParaRPr>
            </a:p>
          </p:txBody>
        </p:sp>
        <p:sp>
          <p:nvSpPr>
            <p:cNvPr id="41" name="Oval 40">
              <a:extLst>
                <a:ext uri="{FF2B5EF4-FFF2-40B4-BE49-F238E27FC236}">
                  <a16:creationId xmlns:a16="http://schemas.microsoft.com/office/drawing/2014/main" id="{53FB0973-A9D6-5B4C-BFD7-EC3C55D2E23C}"/>
                </a:ext>
              </a:extLst>
            </p:cNvPr>
            <p:cNvSpPr/>
            <p:nvPr/>
          </p:nvSpPr>
          <p:spPr>
            <a:xfrm>
              <a:off x="10870317" y="3797875"/>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f</a:t>
              </a:r>
            </a:p>
          </p:txBody>
        </p:sp>
        <p:cxnSp>
          <p:nvCxnSpPr>
            <p:cNvPr id="42" name="Straight Arrow Connector 41">
              <a:extLst>
                <a:ext uri="{FF2B5EF4-FFF2-40B4-BE49-F238E27FC236}">
                  <a16:creationId xmlns:a16="http://schemas.microsoft.com/office/drawing/2014/main" id="{540BB438-07FF-414D-9DC0-672FB36783D7}"/>
                </a:ext>
              </a:extLst>
            </p:cNvPr>
            <p:cNvCxnSpPr>
              <a:cxnSpLocks/>
              <a:stCxn id="40" idx="6"/>
              <a:endCxn id="35" idx="2"/>
            </p:cNvCxnSpPr>
            <p:nvPr/>
          </p:nvCxnSpPr>
          <p:spPr>
            <a:xfrm flipV="1">
              <a:off x="9322020" y="3748628"/>
              <a:ext cx="338326" cy="195131"/>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43" name="Straight Arrow Connector 42">
              <a:extLst>
                <a:ext uri="{FF2B5EF4-FFF2-40B4-BE49-F238E27FC236}">
                  <a16:creationId xmlns:a16="http://schemas.microsoft.com/office/drawing/2014/main" id="{7CE847EF-5A6F-484E-83BA-1EEBBDF4770D}"/>
                </a:ext>
              </a:extLst>
            </p:cNvPr>
            <p:cNvCxnSpPr>
              <a:cxnSpLocks/>
              <a:stCxn id="40" idx="6"/>
              <a:endCxn id="34" idx="2"/>
            </p:cNvCxnSpPr>
            <p:nvPr/>
          </p:nvCxnSpPr>
          <p:spPr>
            <a:xfrm>
              <a:off x="9322020" y="3943759"/>
              <a:ext cx="623635" cy="266439"/>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44" name="Straight Arrow Connector 43">
              <a:extLst>
                <a:ext uri="{FF2B5EF4-FFF2-40B4-BE49-F238E27FC236}">
                  <a16:creationId xmlns:a16="http://schemas.microsoft.com/office/drawing/2014/main" id="{793BCDD0-ADFC-EE4E-BA3A-FEC3B0CE59A5}"/>
                </a:ext>
              </a:extLst>
            </p:cNvPr>
            <p:cNvCxnSpPr>
              <a:cxnSpLocks/>
              <a:stCxn id="36" idx="6"/>
              <a:endCxn id="41" idx="2"/>
            </p:cNvCxnSpPr>
            <p:nvPr/>
          </p:nvCxnSpPr>
          <p:spPr>
            <a:xfrm>
              <a:off x="10529189" y="3739988"/>
              <a:ext cx="341128" cy="203770"/>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45" name="Straight Arrow Connector 44">
              <a:extLst>
                <a:ext uri="{FF2B5EF4-FFF2-40B4-BE49-F238E27FC236}">
                  <a16:creationId xmlns:a16="http://schemas.microsoft.com/office/drawing/2014/main" id="{E58E5413-6AF6-7E47-8731-2209B05BC09A}"/>
                </a:ext>
              </a:extLst>
            </p:cNvPr>
            <p:cNvCxnSpPr>
              <a:cxnSpLocks/>
              <a:stCxn id="34" idx="6"/>
              <a:endCxn id="41" idx="2"/>
            </p:cNvCxnSpPr>
            <p:nvPr/>
          </p:nvCxnSpPr>
          <p:spPr>
            <a:xfrm flipV="1">
              <a:off x="10237422" y="3943758"/>
              <a:ext cx="632895" cy="266440"/>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46" name="TextBox 45">
              <a:extLst>
                <a:ext uri="{FF2B5EF4-FFF2-40B4-BE49-F238E27FC236}">
                  <a16:creationId xmlns:a16="http://schemas.microsoft.com/office/drawing/2014/main" id="{3EED652A-4F01-0A40-B51C-4A8DB4AD5415}"/>
                </a:ext>
              </a:extLst>
            </p:cNvPr>
            <p:cNvSpPr txBox="1"/>
            <p:nvPr/>
          </p:nvSpPr>
          <p:spPr>
            <a:xfrm>
              <a:off x="8922676" y="3459286"/>
              <a:ext cx="569553" cy="307777"/>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432FF"/>
                  </a:solidFill>
                  <a:effectLst/>
                  <a:uLnTx/>
                  <a:uFillTx/>
                  <a:latin typeface="Calibri" panose="020F0502020204030204"/>
                  <a:ea typeface="+mn-ea"/>
                  <a:cs typeface="+mn-cs"/>
                </a:rPr>
                <a:t>Src</a:t>
              </a:r>
              <a:endParaRPr kumimoji="0" lang="en-US" b="0" i="0" u="none" strike="noStrike" kern="1200" cap="none" spc="0" normalizeH="0" baseline="0" noProof="0" dirty="0">
                <a:ln>
                  <a:noFill/>
                </a:ln>
                <a:solidFill>
                  <a:srgbClr val="0432FF"/>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7D2F863F-CCBE-5E43-8E38-0E1DDDBEDCFA}"/>
                </a:ext>
              </a:extLst>
            </p:cNvPr>
            <p:cNvSpPr txBox="1"/>
            <p:nvPr/>
          </p:nvSpPr>
          <p:spPr>
            <a:xfrm>
              <a:off x="10788378" y="3439990"/>
              <a:ext cx="569553" cy="307777"/>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432FF"/>
                  </a:solidFill>
                  <a:effectLst/>
                  <a:uLnTx/>
                  <a:uFillTx/>
                  <a:latin typeface="Calibri" panose="020F0502020204030204"/>
                  <a:ea typeface="+mn-ea"/>
                  <a:cs typeface="+mn-cs"/>
                </a:rPr>
                <a:t>Dst</a:t>
              </a:r>
              <a:endParaRPr kumimoji="0" lang="en-US" b="0" i="0" u="none" strike="noStrike" kern="1200" cap="none" spc="0" normalizeH="0" baseline="0" noProof="0" dirty="0">
                <a:ln>
                  <a:noFill/>
                </a:ln>
                <a:solidFill>
                  <a:srgbClr val="0432FF"/>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F3E6AD36-4316-934E-9745-6AC81BA9FE21}"/>
                </a:ext>
              </a:extLst>
            </p:cNvPr>
            <p:cNvSpPr txBox="1"/>
            <p:nvPr/>
          </p:nvSpPr>
          <p:spPr>
            <a:xfrm>
              <a:off x="9353336" y="3628556"/>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49" name="TextBox 48">
              <a:extLst>
                <a:ext uri="{FF2B5EF4-FFF2-40B4-BE49-F238E27FC236}">
                  <a16:creationId xmlns:a16="http://schemas.microsoft.com/office/drawing/2014/main" id="{70E45FF0-4681-484A-B1FB-D38E86572CE1}"/>
                </a:ext>
              </a:extLst>
            </p:cNvPr>
            <p:cNvSpPr txBox="1"/>
            <p:nvPr/>
          </p:nvSpPr>
          <p:spPr>
            <a:xfrm>
              <a:off x="9967094" y="3487853"/>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50" name="TextBox 49">
              <a:extLst>
                <a:ext uri="{FF2B5EF4-FFF2-40B4-BE49-F238E27FC236}">
                  <a16:creationId xmlns:a16="http://schemas.microsoft.com/office/drawing/2014/main" id="{CCF756B7-DB09-6042-A145-60B00CAAC0F3}"/>
                </a:ext>
              </a:extLst>
            </p:cNvPr>
            <p:cNvSpPr txBox="1"/>
            <p:nvPr/>
          </p:nvSpPr>
          <p:spPr>
            <a:xfrm>
              <a:off x="10571917" y="3578156"/>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51" name="TextBox 50">
              <a:extLst>
                <a:ext uri="{FF2B5EF4-FFF2-40B4-BE49-F238E27FC236}">
                  <a16:creationId xmlns:a16="http://schemas.microsoft.com/office/drawing/2014/main" id="{9B0EE412-6C95-3143-9EDF-32CF80F0CE5F}"/>
                </a:ext>
              </a:extLst>
            </p:cNvPr>
            <p:cNvSpPr txBox="1"/>
            <p:nvPr/>
          </p:nvSpPr>
          <p:spPr>
            <a:xfrm>
              <a:off x="9498974" y="3996229"/>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52" name="TextBox 51">
              <a:extLst>
                <a:ext uri="{FF2B5EF4-FFF2-40B4-BE49-F238E27FC236}">
                  <a16:creationId xmlns:a16="http://schemas.microsoft.com/office/drawing/2014/main" id="{4A371BFB-1218-9B4B-8451-D8DBA29BF69E}"/>
                </a:ext>
              </a:extLst>
            </p:cNvPr>
            <p:cNvSpPr txBox="1"/>
            <p:nvPr/>
          </p:nvSpPr>
          <p:spPr>
            <a:xfrm>
              <a:off x="10473178" y="3989026"/>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53" name="TextBox 52">
              <a:extLst>
                <a:ext uri="{FF2B5EF4-FFF2-40B4-BE49-F238E27FC236}">
                  <a16:creationId xmlns:a16="http://schemas.microsoft.com/office/drawing/2014/main" id="{8673C0D7-C429-B14F-B8D4-420E5A422CC4}"/>
                </a:ext>
              </a:extLst>
            </p:cNvPr>
            <p:cNvSpPr txBox="1"/>
            <p:nvPr/>
          </p:nvSpPr>
          <p:spPr>
            <a:xfrm>
              <a:off x="9819569" y="3815755"/>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54" name="TextBox 53">
              <a:extLst>
                <a:ext uri="{FF2B5EF4-FFF2-40B4-BE49-F238E27FC236}">
                  <a16:creationId xmlns:a16="http://schemas.microsoft.com/office/drawing/2014/main" id="{8A7D0685-33BD-DA43-897C-19D19EEA3CD3}"/>
                </a:ext>
              </a:extLst>
            </p:cNvPr>
            <p:cNvSpPr txBox="1"/>
            <p:nvPr/>
          </p:nvSpPr>
          <p:spPr>
            <a:xfrm>
              <a:off x="10140101" y="3815755"/>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5" name="Group 4">
            <a:extLst>
              <a:ext uri="{FF2B5EF4-FFF2-40B4-BE49-F238E27FC236}">
                <a16:creationId xmlns:a16="http://schemas.microsoft.com/office/drawing/2014/main" id="{2121D6D2-5C3E-2A4F-A74F-5FEE20B6DFC8}"/>
              </a:ext>
            </a:extLst>
          </p:cNvPr>
          <p:cNvGrpSpPr/>
          <p:nvPr/>
        </p:nvGrpSpPr>
        <p:grpSpPr>
          <a:xfrm>
            <a:off x="8848038" y="1634998"/>
            <a:ext cx="2131830" cy="495538"/>
            <a:chOff x="8843317" y="1636759"/>
            <a:chExt cx="2131830" cy="495538"/>
          </a:xfrm>
        </p:grpSpPr>
        <p:sp>
          <p:nvSpPr>
            <p:cNvPr id="56" name="Oval 55">
              <a:extLst>
                <a:ext uri="{FF2B5EF4-FFF2-40B4-BE49-F238E27FC236}">
                  <a16:creationId xmlns:a16="http://schemas.microsoft.com/office/drawing/2014/main" id="{E4446164-AEB5-0E4C-89B0-511DEF0277A6}"/>
                </a:ext>
              </a:extLst>
            </p:cNvPr>
            <p:cNvSpPr/>
            <p:nvPr/>
          </p:nvSpPr>
          <p:spPr>
            <a:xfrm>
              <a:off x="9473409" y="1645399"/>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b</a:t>
              </a:r>
            </a:p>
          </p:txBody>
        </p:sp>
        <p:sp>
          <p:nvSpPr>
            <p:cNvPr id="57" name="Oval 56">
              <a:extLst>
                <a:ext uri="{FF2B5EF4-FFF2-40B4-BE49-F238E27FC236}">
                  <a16:creationId xmlns:a16="http://schemas.microsoft.com/office/drawing/2014/main" id="{F413E335-706C-D64A-B570-FA68A0F407E7}"/>
                </a:ext>
              </a:extLst>
            </p:cNvPr>
            <p:cNvSpPr/>
            <p:nvPr/>
          </p:nvSpPr>
          <p:spPr>
            <a:xfrm>
              <a:off x="10050485" y="1636759"/>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c</a:t>
              </a:r>
            </a:p>
          </p:txBody>
        </p:sp>
        <p:cxnSp>
          <p:nvCxnSpPr>
            <p:cNvPr id="58" name="Straight Arrow Connector 57">
              <a:extLst>
                <a:ext uri="{FF2B5EF4-FFF2-40B4-BE49-F238E27FC236}">
                  <a16:creationId xmlns:a16="http://schemas.microsoft.com/office/drawing/2014/main" id="{E1D7A7E2-A715-7649-A47C-C16170747F61}"/>
                </a:ext>
              </a:extLst>
            </p:cNvPr>
            <p:cNvCxnSpPr>
              <a:stCxn id="56" idx="6"/>
              <a:endCxn id="57" idx="2"/>
            </p:cNvCxnSpPr>
            <p:nvPr/>
          </p:nvCxnSpPr>
          <p:spPr>
            <a:xfrm flipV="1">
              <a:off x="9765176" y="1782643"/>
              <a:ext cx="285309" cy="8640"/>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sp>
          <p:nvSpPr>
            <p:cNvPr id="61" name="Oval 60">
              <a:extLst>
                <a:ext uri="{FF2B5EF4-FFF2-40B4-BE49-F238E27FC236}">
                  <a16:creationId xmlns:a16="http://schemas.microsoft.com/office/drawing/2014/main" id="{D42AA9D3-2318-B049-BA60-BE4B81C1C4FF}"/>
                </a:ext>
              </a:extLst>
            </p:cNvPr>
            <p:cNvSpPr/>
            <p:nvPr/>
          </p:nvSpPr>
          <p:spPr>
            <a:xfrm>
              <a:off x="8843317" y="1840530"/>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endParaRPr>
            </a:p>
          </p:txBody>
        </p:sp>
        <p:sp>
          <p:nvSpPr>
            <p:cNvPr id="62" name="Oval 61">
              <a:extLst>
                <a:ext uri="{FF2B5EF4-FFF2-40B4-BE49-F238E27FC236}">
                  <a16:creationId xmlns:a16="http://schemas.microsoft.com/office/drawing/2014/main" id="{174188B8-6D1B-0943-9143-EEA2C0464EAB}"/>
                </a:ext>
              </a:extLst>
            </p:cNvPr>
            <p:cNvSpPr/>
            <p:nvPr/>
          </p:nvSpPr>
          <p:spPr>
            <a:xfrm>
              <a:off x="10683380" y="1840530"/>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f</a:t>
              </a:r>
            </a:p>
          </p:txBody>
        </p:sp>
        <p:cxnSp>
          <p:nvCxnSpPr>
            <p:cNvPr id="63" name="Straight Arrow Connector 62">
              <a:extLst>
                <a:ext uri="{FF2B5EF4-FFF2-40B4-BE49-F238E27FC236}">
                  <a16:creationId xmlns:a16="http://schemas.microsoft.com/office/drawing/2014/main" id="{77E37A5B-DB51-CE45-BB0C-965D9A7A6829}"/>
                </a:ext>
              </a:extLst>
            </p:cNvPr>
            <p:cNvCxnSpPr>
              <a:cxnSpLocks/>
              <a:stCxn id="61" idx="6"/>
              <a:endCxn id="56" idx="2"/>
            </p:cNvCxnSpPr>
            <p:nvPr/>
          </p:nvCxnSpPr>
          <p:spPr>
            <a:xfrm flipV="1">
              <a:off x="9135083" y="1791283"/>
              <a:ext cx="338326" cy="195131"/>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cxnSp>
          <p:nvCxnSpPr>
            <p:cNvPr id="65" name="Straight Arrow Connector 64">
              <a:extLst>
                <a:ext uri="{FF2B5EF4-FFF2-40B4-BE49-F238E27FC236}">
                  <a16:creationId xmlns:a16="http://schemas.microsoft.com/office/drawing/2014/main" id="{5CF3A0CD-D5BF-B74D-B763-7DC97670617C}"/>
                </a:ext>
              </a:extLst>
            </p:cNvPr>
            <p:cNvCxnSpPr>
              <a:cxnSpLocks/>
              <a:stCxn id="57" idx="6"/>
              <a:endCxn id="62" idx="2"/>
            </p:cNvCxnSpPr>
            <p:nvPr/>
          </p:nvCxnSpPr>
          <p:spPr>
            <a:xfrm>
              <a:off x="10342252" y="1782643"/>
              <a:ext cx="341128" cy="203770"/>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grpSp>
      <p:sp>
        <p:nvSpPr>
          <p:cNvPr id="55" name="TextBox 54">
            <a:extLst>
              <a:ext uri="{FF2B5EF4-FFF2-40B4-BE49-F238E27FC236}">
                <a16:creationId xmlns:a16="http://schemas.microsoft.com/office/drawing/2014/main" id="{9E55F130-DB2D-E84F-A187-1FCF5AF7B309}"/>
              </a:ext>
            </a:extLst>
          </p:cNvPr>
          <p:cNvSpPr txBox="1"/>
          <p:nvPr/>
        </p:nvSpPr>
        <p:spPr>
          <a:xfrm>
            <a:off x="3017950" y="1786118"/>
            <a:ext cx="176258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414141"/>
                </a:solidFill>
                <a:effectLst/>
                <a:uFillTx/>
                <a:latin typeface="Gill Sans MT" panose="020B0502020104020203" pitchFamily="34" charset="77"/>
                <a:sym typeface="Palatino"/>
              </a:rPr>
              <a:t>Road</a:t>
            </a:r>
            <a:r>
              <a:rPr kumimoji="0" lang="en-US" sz="1800" b="0" i="0" u="none" strike="noStrike" cap="none" spc="0" normalizeH="0" dirty="0">
                <a:ln>
                  <a:noFill/>
                </a:ln>
                <a:solidFill>
                  <a:srgbClr val="414141"/>
                </a:solidFill>
                <a:effectLst/>
                <a:uFillTx/>
                <a:latin typeface="Gill Sans MT" panose="020B0502020104020203" pitchFamily="34" charset="77"/>
                <a:sym typeface="Palatino"/>
              </a:rPr>
              <a:t> map graph</a:t>
            </a:r>
            <a:endParaRPr kumimoji="0" lang="en-US" sz="1800" b="0" i="0" u="none" strike="noStrike" cap="none" spc="0" normalizeH="0" baseline="0" dirty="0">
              <a:ln>
                <a:noFill/>
              </a:ln>
              <a:solidFill>
                <a:srgbClr val="414141"/>
              </a:solidFill>
              <a:effectLst/>
              <a:uFillTx/>
              <a:latin typeface="Gill Sans MT" panose="020B0502020104020203" pitchFamily="34" charset="77"/>
              <a:sym typeface="Palatino"/>
            </a:endParaRPr>
          </a:p>
        </p:txBody>
      </p:sp>
      <p:sp>
        <p:nvSpPr>
          <p:cNvPr id="59" name="TextBox 58">
            <a:extLst>
              <a:ext uri="{FF2B5EF4-FFF2-40B4-BE49-F238E27FC236}">
                <a16:creationId xmlns:a16="http://schemas.microsoft.com/office/drawing/2014/main" id="{9DE0BF21-2130-6546-9226-FC17F928A98C}"/>
              </a:ext>
            </a:extLst>
          </p:cNvPr>
          <p:cNvSpPr txBox="1"/>
          <p:nvPr/>
        </p:nvSpPr>
        <p:spPr>
          <a:xfrm>
            <a:off x="5631794" y="1784695"/>
            <a:ext cx="176258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414141"/>
                </a:solidFill>
                <a:effectLst/>
                <a:uFillTx/>
                <a:latin typeface="Gill Sans MT" panose="020B0502020104020203" pitchFamily="34" charset="77"/>
                <a:sym typeface="Palatino"/>
              </a:rPr>
              <a:t>Shortest path</a:t>
            </a:r>
          </a:p>
        </p:txBody>
      </p:sp>
    </p:spTree>
    <p:custDataLst>
      <p:tags r:id="rId1"/>
    </p:custDataLst>
    <p:extLst>
      <p:ext uri="{BB962C8B-B14F-4D97-AF65-F5344CB8AC3E}">
        <p14:creationId xmlns:p14="http://schemas.microsoft.com/office/powerpoint/2010/main" val="2572012834"/>
      </p:ext>
    </p:extLst>
  </p:cSld>
  <p:clrMapOvr>
    <a:masterClrMapping/>
  </p:clrMapOvr>
  <p:transition spd="med" advTm="341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dissolve">
                                      <p:cBhvr>
                                        <p:cTn id="7" dur="500"/>
                                        <p:tgtEl>
                                          <p:spTgt spid="5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dissolve">
                                      <p:cBhvr>
                                        <p:cTn id="15" dur="500"/>
                                        <p:tgtEl>
                                          <p:spTgt spid="5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txBox="1">
            <a:spLocks noGrp="1"/>
          </p:cNvSpPr>
          <p:nvPr>
            <p:ph type="title"/>
          </p:nvPr>
        </p:nvSpPr>
        <p:spPr>
          <a:xfrm>
            <a:off x="212400" y="186967"/>
            <a:ext cx="11360800" cy="763600"/>
          </a:xfrm>
          <a:prstGeom prst="rect">
            <a:avLst/>
          </a:prstGeom>
        </p:spPr>
        <p:txBody>
          <a:bodyPr spcFirstLastPara="1" wrap="square" lIns="121900" tIns="121900" rIns="121900" bIns="121900" anchor="t" anchorCtr="0">
            <a:normAutofit fontScale="90000"/>
          </a:bodyPr>
          <a:lstStyle/>
          <a:p>
            <a:r>
              <a:rPr lang="en" dirty="0"/>
              <a:t>Estimate Behaviors of Init Routines</a:t>
            </a:r>
            <a:endParaRPr dirty="0"/>
          </a:p>
        </p:txBody>
      </p:sp>
      <p:sp>
        <p:nvSpPr>
          <p:cNvPr id="378" name="Google Shape;378;p27"/>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50</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sp>
        <p:nvSpPr>
          <p:cNvPr id="379" name="Google Shape;379;p27"/>
          <p:cNvSpPr txBox="1">
            <a:spLocks noGrp="1"/>
          </p:cNvSpPr>
          <p:nvPr>
            <p:ph type="body" idx="4294967295"/>
          </p:nvPr>
        </p:nvSpPr>
        <p:spPr>
          <a:xfrm>
            <a:off x="415600" y="1292767"/>
            <a:ext cx="9771200" cy="1868800"/>
          </a:xfrm>
          <a:prstGeom prst="rect">
            <a:avLst/>
          </a:prstGeom>
        </p:spPr>
        <p:txBody>
          <a:bodyPr spcFirstLastPara="1" wrap="square" lIns="121900" tIns="121900" rIns="121900" bIns="121900" anchor="t" anchorCtr="0">
            <a:normAutofit fontScale="92500"/>
          </a:bodyPr>
          <a:lstStyle/>
          <a:p>
            <a:pPr marL="0" indent="0">
              <a:buNone/>
            </a:pPr>
            <a:r>
              <a:rPr lang="en" sz="1867"/>
              <a:t>Solutions:</a:t>
            </a:r>
            <a:endParaRPr sz="1867"/>
          </a:p>
          <a:p>
            <a:pPr indent="-423323">
              <a:spcBef>
                <a:spcPts val="1600"/>
              </a:spcBef>
              <a:buSzPts val="1400"/>
            </a:pPr>
            <a:r>
              <a:rPr lang="en" sz="1867"/>
              <a:t>Extract code traces</a:t>
            </a:r>
            <a:endParaRPr sz="1867"/>
          </a:p>
          <a:p>
            <a:pPr lvl="1" indent="-410623">
              <a:buSzPts val="1250"/>
            </a:pPr>
            <a:r>
              <a:rPr lang="en" sz="1667"/>
              <a:t>ELF binaries → collect static traces of called APIs along CFG paths in DFS order</a:t>
            </a:r>
            <a:endParaRPr sz="1667"/>
          </a:p>
          <a:p>
            <a:pPr lvl="1" indent="-410623">
              <a:buSzPts val="1250"/>
            </a:pPr>
            <a:r>
              <a:rPr lang="en" sz="1667"/>
              <a:t>Shell scripts → collect code traces by dry-running them in a custom shell tracer</a:t>
            </a:r>
            <a:endParaRPr/>
          </a:p>
          <a:p>
            <a:pPr indent="-423323">
              <a:buSzPts val="1400"/>
            </a:pPr>
            <a:r>
              <a:rPr lang="en" sz="1867"/>
              <a:t>Match interesting trace sequences using static rules</a:t>
            </a:r>
            <a:endParaRPr sz="1867"/>
          </a:p>
        </p:txBody>
      </p:sp>
      <p:sp>
        <p:nvSpPr>
          <p:cNvPr id="380" name="Google Shape;380;p27"/>
          <p:cNvSpPr txBox="1"/>
          <p:nvPr/>
        </p:nvSpPr>
        <p:spPr>
          <a:xfrm>
            <a:off x="7162600" y="3587401"/>
            <a:ext cx="4217600" cy="1395470"/>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595959"/>
                </a:solidFill>
                <a:effectLst/>
                <a:uLnTx/>
                <a:uFillTx/>
                <a:latin typeface="Arial"/>
                <a:ea typeface="Palatino"/>
                <a:cs typeface="Arial"/>
                <a:sym typeface="Arial"/>
              </a:rPr>
              <a:t>Read Logcat Logs:</a:t>
            </a:r>
            <a:endParaRPr kumimoji="0" sz="1867" b="0" i="0" u="none" strike="noStrike" kern="0" cap="none" spc="0" normalizeH="0" baseline="0" noProof="0">
              <a:ln>
                <a:noFill/>
              </a:ln>
              <a:solidFill>
                <a:srgbClr val="595959"/>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000000"/>
                </a:solidFill>
                <a:effectLst/>
                <a:uLnTx/>
                <a:uFillTx/>
                <a:latin typeface="Arial"/>
                <a:ea typeface="Palatino"/>
                <a:cs typeface="Arial"/>
                <a:sym typeface="Arial"/>
              </a:rPr>
              <a:t>        logcat * (-f|&gt;) $sdcard/* </a:t>
            </a: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000000"/>
                </a:solidFill>
                <a:effectLst/>
                <a:uLnTx/>
                <a:uFillTx/>
                <a:latin typeface="Arial"/>
                <a:ea typeface="Palatino"/>
                <a:cs typeface="Arial"/>
                <a:sym typeface="Arial"/>
              </a:rPr>
              <a:t>        | logcat * (-f|&gt;) *</a:t>
            </a: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000000"/>
                </a:solidFill>
                <a:effectLst/>
                <a:uLnTx/>
                <a:uFillTx/>
                <a:latin typeface="Arial"/>
                <a:ea typeface="Palatino"/>
                <a:cs typeface="Arial"/>
                <a:sym typeface="Arial"/>
              </a:rPr>
              <a:t>          (mv|cp) * $sdcard/* </a:t>
            </a: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grpSp>
        <p:nvGrpSpPr>
          <p:cNvPr id="381" name="Google Shape;381;p27"/>
          <p:cNvGrpSpPr/>
          <p:nvPr/>
        </p:nvGrpSpPr>
        <p:grpSpPr>
          <a:xfrm>
            <a:off x="1579100" y="2952000"/>
            <a:ext cx="4957000" cy="3402994"/>
            <a:chOff x="1184325" y="2057563"/>
            <a:chExt cx="3717750" cy="2552246"/>
          </a:xfrm>
        </p:grpSpPr>
        <p:cxnSp>
          <p:nvCxnSpPr>
            <p:cNvPr id="382" name="Google Shape;382;p27"/>
            <p:cNvCxnSpPr/>
            <p:nvPr/>
          </p:nvCxnSpPr>
          <p:spPr>
            <a:xfrm>
              <a:off x="2028825" y="2470925"/>
              <a:ext cx="2400" cy="183000"/>
            </a:xfrm>
            <a:prstGeom prst="straightConnector1">
              <a:avLst/>
            </a:prstGeom>
            <a:noFill/>
            <a:ln w="9525" cap="flat" cmpd="sng">
              <a:solidFill>
                <a:schemeClr val="dk2"/>
              </a:solidFill>
              <a:prstDash val="solid"/>
              <a:round/>
              <a:headEnd type="none" w="med" len="med"/>
              <a:tailEnd type="triangle" w="med" len="med"/>
            </a:ln>
          </p:spPr>
        </p:cxnSp>
        <p:grpSp>
          <p:nvGrpSpPr>
            <p:cNvPr id="383" name="Google Shape;383;p27"/>
            <p:cNvGrpSpPr/>
            <p:nvPr/>
          </p:nvGrpSpPr>
          <p:grpSpPr>
            <a:xfrm>
              <a:off x="1184325" y="2057563"/>
              <a:ext cx="3717750" cy="2552246"/>
              <a:chOff x="1184325" y="2057563"/>
              <a:chExt cx="3717750" cy="2552246"/>
            </a:xfrm>
          </p:grpSpPr>
          <p:sp>
            <p:nvSpPr>
              <p:cNvPr id="384" name="Google Shape;384;p27"/>
              <p:cNvSpPr txBox="1"/>
              <p:nvPr/>
            </p:nvSpPr>
            <p:spPr>
              <a:xfrm>
                <a:off x="1658300" y="2101913"/>
                <a:ext cx="777900" cy="430809"/>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133" b="1" i="0" u="none" strike="noStrike" kern="0" cap="none" spc="0" normalizeH="0" baseline="0" noProof="0">
                    <a:ln>
                      <a:noFill/>
                    </a:ln>
                    <a:solidFill>
                      <a:srgbClr val="000000"/>
                    </a:solidFill>
                    <a:effectLst/>
                    <a:uLnTx/>
                    <a:uFillTx/>
                    <a:latin typeface="Arial"/>
                    <a:ea typeface="Palatino"/>
                    <a:cs typeface="Arial"/>
                    <a:sym typeface="Arial"/>
                  </a:rPr>
                  <a:t>...</a:t>
                </a:r>
                <a:endParaRPr kumimoji="0" sz="2133" b="1"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85" name="Google Shape;385;p27"/>
              <p:cNvSpPr txBox="1"/>
              <p:nvPr/>
            </p:nvSpPr>
            <p:spPr>
              <a:xfrm>
                <a:off x="3649650" y="2057563"/>
                <a:ext cx="777900" cy="430809"/>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133" b="1" i="0" u="none" strike="noStrike" kern="0" cap="none" spc="0" normalizeH="0" baseline="0" noProof="0">
                    <a:ln>
                      <a:noFill/>
                    </a:ln>
                    <a:solidFill>
                      <a:srgbClr val="000000"/>
                    </a:solidFill>
                    <a:effectLst/>
                    <a:uLnTx/>
                    <a:uFillTx/>
                    <a:latin typeface="Arial"/>
                    <a:ea typeface="Palatino"/>
                    <a:cs typeface="Arial"/>
                    <a:sym typeface="Arial"/>
                  </a:rPr>
                  <a:t>...</a:t>
                </a:r>
                <a:endParaRPr kumimoji="0" sz="2133" b="1"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86" name="Google Shape;386;p27"/>
              <p:cNvSpPr/>
              <p:nvPr/>
            </p:nvSpPr>
            <p:spPr>
              <a:xfrm>
                <a:off x="2205175" y="3833330"/>
                <a:ext cx="1691700" cy="247500"/>
              </a:xfrm>
              <a:prstGeom prst="roundRect">
                <a:avLst>
                  <a:gd name="adj" fmla="val 16667"/>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mv(A, B)</a:t>
                </a: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87" name="Google Shape;387;p27"/>
              <p:cNvSpPr/>
              <p:nvPr/>
            </p:nvSpPr>
            <p:spPr>
              <a:xfrm>
                <a:off x="1184325" y="2670048"/>
                <a:ext cx="1693800" cy="246900"/>
              </a:xfrm>
              <a:prstGeom prst="roundRect">
                <a:avLst>
                  <a:gd name="adj" fmla="val 16667"/>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A = “/data/tmp.log”</a:t>
                </a: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88" name="Google Shape;388;p27"/>
              <p:cNvSpPr/>
              <p:nvPr/>
            </p:nvSpPr>
            <p:spPr>
              <a:xfrm>
                <a:off x="1188720" y="3085110"/>
                <a:ext cx="1691700" cy="247500"/>
              </a:xfrm>
              <a:prstGeom prst="roundRect">
                <a:avLst>
                  <a:gd name="adj" fmla="val 16667"/>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logcat * &gt; A</a:t>
                </a: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89" name="Google Shape;389;p27"/>
              <p:cNvSpPr/>
              <p:nvPr/>
            </p:nvSpPr>
            <p:spPr>
              <a:xfrm>
                <a:off x="3210375" y="3085927"/>
                <a:ext cx="1691700" cy="247500"/>
              </a:xfrm>
              <a:prstGeom prst="roundRect">
                <a:avLst>
                  <a:gd name="adj" fmla="val 16667"/>
                </a:avLst>
              </a:prstGeom>
              <a:solidFill>
                <a:srgbClr val="D0E0E3"/>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B = “/sdcard”</a:t>
                </a: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90" name="Google Shape;390;p27"/>
              <p:cNvSpPr/>
              <p:nvPr/>
            </p:nvSpPr>
            <p:spPr>
              <a:xfrm>
                <a:off x="2205175" y="3487643"/>
                <a:ext cx="1691700" cy="2475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print(C)</a:t>
                </a: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391" name="Google Shape;391;p27"/>
              <p:cNvSpPr/>
              <p:nvPr/>
            </p:nvSpPr>
            <p:spPr>
              <a:xfrm>
                <a:off x="3210375" y="2674613"/>
                <a:ext cx="1691700" cy="2475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C = “test”</a:t>
                </a: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p:txBody>
          </p:sp>
          <p:cxnSp>
            <p:nvCxnSpPr>
              <p:cNvPr id="392" name="Google Shape;392;p27"/>
              <p:cNvCxnSpPr>
                <a:stCxn id="387" idx="2"/>
                <a:endCxn id="388" idx="0"/>
              </p:cNvCxnSpPr>
              <p:nvPr/>
            </p:nvCxnSpPr>
            <p:spPr>
              <a:xfrm>
                <a:off x="2031225" y="2916948"/>
                <a:ext cx="3300" cy="168300"/>
              </a:xfrm>
              <a:prstGeom prst="straightConnector1">
                <a:avLst/>
              </a:prstGeom>
              <a:noFill/>
              <a:ln w="9525" cap="flat" cmpd="sng">
                <a:solidFill>
                  <a:schemeClr val="dk2"/>
                </a:solidFill>
                <a:prstDash val="solid"/>
                <a:round/>
                <a:headEnd type="none" w="med" len="med"/>
                <a:tailEnd type="triangle" w="med" len="med"/>
              </a:ln>
            </p:spPr>
          </p:cxnSp>
          <p:cxnSp>
            <p:nvCxnSpPr>
              <p:cNvPr id="393" name="Google Shape;393;p27"/>
              <p:cNvCxnSpPr>
                <a:stCxn id="391" idx="2"/>
                <a:endCxn id="389" idx="0"/>
              </p:cNvCxnSpPr>
              <p:nvPr/>
            </p:nvCxnSpPr>
            <p:spPr>
              <a:xfrm>
                <a:off x="4056225" y="2922113"/>
                <a:ext cx="0" cy="16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7"/>
              <p:cNvCxnSpPr>
                <a:stCxn id="388" idx="2"/>
                <a:endCxn id="390" idx="0"/>
              </p:cNvCxnSpPr>
              <p:nvPr/>
            </p:nvCxnSpPr>
            <p:spPr>
              <a:xfrm>
                <a:off x="2034570" y="3332610"/>
                <a:ext cx="1016400" cy="1551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7"/>
              <p:cNvCxnSpPr>
                <a:stCxn id="389" idx="2"/>
                <a:endCxn id="390" idx="0"/>
              </p:cNvCxnSpPr>
              <p:nvPr/>
            </p:nvCxnSpPr>
            <p:spPr>
              <a:xfrm flipH="1">
                <a:off x="3050925" y="3333427"/>
                <a:ext cx="1005300" cy="154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7"/>
              <p:cNvCxnSpPr>
                <a:stCxn id="390" idx="2"/>
                <a:endCxn id="386" idx="0"/>
              </p:cNvCxnSpPr>
              <p:nvPr/>
            </p:nvCxnSpPr>
            <p:spPr>
              <a:xfrm>
                <a:off x="3051025" y="3735143"/>
                <a:ext cx="0" cy="98100"/>
              </a:xfrm>
              <a:prstGeom prst="straightConnector1">
                <a:avLst/>
              </a:prstGeom>
              <a:noFill/>
              <a:ln w="9525" cap="flat" cmpd="sng">
                <a:solidFill>
                  <a:schemeClr val="dk2"/>
                </a:solidFill>
                <a:prstDash val="solid"/>
                <a:round/>
                <a:headEnd type="none" w="med" len="med"/>
                <a:tailEnd type="triangle" w="med" len="med"/>
              </a:ln>
            </p:spPr>
          </p:cxnSp>
          <p:cxnSp>
            <p:nvCxnSpPr>
              <p:cNvPr id="397" name="Google Shape;397;p27"/>
              <p:cNvCxnSpPr>
                <a:stCxn id="386" idx="2"/>
              </p:cNvCxnSpPr>
              <p:nvPr/>
            </p:nvCxnSpPr>
            <p:spPr>
              <a:xfrm flipH="1">
                <a:off x="3047725" y="4080830"/>
                <a:ext cx="3300" cy="213600"/>
              </a:xfrm>
              <a:prstGeom prst="straightConnector1">
                <a:avLst/>
              </a:prstGeom>
              <a:noFill/>
              <a:ln w="9525" cap="flat" cmpd="sng">
                <a:solidFill>
                  <a:schemeClr val="dk2"/>
                </a:solidFill>
                <a:prstDash val="solid"/>
                <a:round/>
                <a:headEnd type="none" w="med" len="med"/>
                <a:tailEnd type="triangle" w="med" len="med"/>
              </a:ln>
            </p:spPr>
          </p:cxnSp>
          <p:sp>
            <p:nvSpPr>
              <p:cNvPr id="398" name="Google Shape;398;p27"/>
              <p:cNvSpPr txBox="1"/>
              <p:nvPr/>
            </p:nvSpPr>
            <p:spPr>
              <a:xfrm>
                <a:off x="2662075" y="4179000"/>
                <a:ext cx="777900" cy="430809"/>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133" b="1" i="0" u="none" strike="noStrike" kern="0" cap="none" spc="0" normalizeH="0" baseline="0" noProof="0">
                    <a:ln>
                      <a:noFill/>
                    </a:ln>
                    <a:solidFill>
                      <a:srgbClr val="000000"/>
                    </a:solidFill>
                    <a:effectLst/>
                    <a:uLnTx/>
                    <a:uFillTx/>
                    <a:latin typeface="Arial"/>
                    <a:ea typeface="Palatino"/>
                    <a:cs typeface="Arial"/>
                    <a:sym typeface="Arial"/>
                  </a:rPr>
                  <a:t>...</a:t>
                </a:r>
                <a:endParaRPr kumimoji="0" sz="2133" b="1" i="0" u="none" strike="noStrike" kern="0" cap="none" spc="0" normalizeH="0" baseline="0" noProof="0">
                  <a:ln>
                    <a:noFill/>
                  </a:ln>
                  <a:solidFill>
                    <a:srgbClr val="000000"/>
                  </a:solidFill>
                  <a:effectLst/>
                  <a:uLnTx/>
                  <a:uFillTx/>
                  <a:latin typeface="Arial"/>
                  <a:ea typeface="Palatino"/>
                  <a:cs typeface="Arial"/>
                  <a:sym typeface="Arial"/>
                </a:endParaRPr>
              </a:p>
            </p:txBody>
          </p:sp>
        </p:grpSp>
        <p:cxnSp>
          <p:nvCxnSpPr>
            <p:cNvPr id="399" name="Google Shape;399;p27"/>
            <p:cNvCxnSpPr/>
            <p:nvPr/>
          </p:nvCxnSpPr>
          <p:spPr>
            <a:xfrm>
              <a:off x="4037400" y="2449475"/>
              <a:ext cx="2400" cy="183000"/>
            </a:xfrm>
            <a:prstGeom prst="straightConnector1">
              <a:avLst/>
            </a:prstGeom>
            <a:noFill/>
            <a:ln w="9525" cap="flat" cmpd="sng">
              <a:solidFill>
                <a:schemeClr val="dk2"/>
              </a:solidFill>
              <a:prstDash val="solid"/>
              <a:round/>
              <a:headEnd type="none" w="med" len="med"/>
              <a:tailEnd type="triangle" w="med" len="med"/>
            </a:ln>
          </p:spPr>
        </p:cxnSp>
      </p:grpSp>
    </p:spTree>
    <p:extLst>
      <p:ext uri="{BB962C8B-B14F-4D97-AF65-F5344CB8AC3E}">
        <p14:creationId xmlns:p14="http://schemas.microsoft.com/office/powerpoint/2010/main" val="3333878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8"/>
          <p:cNvSpPr txBox="1">
            <a:spLocks noGrp="1"/>
          </p:cNvSpPr>
          <p:nvPr>
            <p:ph type="title"/>
          </p:nvPr>
        </p:nvSpPr>
        <p:spPr>
          <a:xfrm>
            <a:off x="212400" y="186967"/>
            <a:ext cx="11360800" cy="763600"/>
          </a:xfrm>
          <a:prstGeom prst="rect">
            <a:avLst/>
          </a:prstGeom>
        </p:spPr>
        <p:txBody>
          <a:bodyPr spcFirstLastPara="1" wrap="square" lIns="121900" tIns="121900" rIns="121900" bIns="121900" anchor="t" anchorCtr="0">
            <a:normAutofit fontScale="90000"/>
          </a:bodyPr>
          <a:lstStyle/>
          <a:p>
            <a:r>
              <a:rPr lang="en" dirty="0"/>
              <a:t>Model Trigger Conditions</a:t>
            </a:r>
            <a:endParaRPr dirty="0"/>
          </a:p>
        </p:txBody>
      </p:sp>
      <p:sp>
        <p:nvSpPr>
          <p:cNvPr id="405" name="Google Shape;405;p28"/>
          <p:cNvSpPr txBox="1">
            <a:spLocks noGrp="1"/>
          </p:cNvSpPr>
          <p:nvPr>
            <p:ph type="body" idx="4294967295"/>
          </p:nvPr>
        </p:nvSpPr>
        <p:spPr>
          <a:xfrm>
            <a:off x="415600" y="1536633"/>
            <a:ext cx="5096400" cy="2390800"/>
          </a:xfrm>
          <a:prstGeom prst="rect">
            <a:avLst/>
          </a:prstGeom>
        </p:spPr>
        <p:txBody>
          <a:bodyPr spcFirstLastPara="1" wrap="square" lIns="121900" tIns="121900" rIns="121900" bIns="121900" anchor="t" anchorCtr="0">
            <a:normAutofit/>
          </a:bodyPr>
          <a:lstStyle/>
          <a:p>
            <a:pPr marL="0" indent="0">
              <a:buNone/>
            </a:pPr>
            <a:r>
              <a:rPr lang="en" sz="1867"/>
              <a:t>Challenges</a:t>
            </a:r>
            <a:endParaRPr sz="1867"/>
          </a:p>
          <a:p>
            <a:pPr indent="-423323">
              <a:spcBef>
                <a:spcPts val="1600"/>
              </a:spcBef>
              <a:buSzPts val="1400"/>
            </a:pPr>
            <a:r>
              <a:rPr lang="en" sz="1867"/>
              <a:t>Multiple interdependencies between Init actions, services, Android commands, and APIs</a:t>
            </a:r>
            <a:endParaRPr sz="1867"/>
          </a:p>
        </p:txBody>
      </p:sp>
      <p:sp>
        <p:nvSpPr>
          <p:cNvPr id="406" name="Google Shape;406;p28"/>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51</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sp>
        <p:nvSpPr>
          <p:cNvPr id="407" name="Google Shape;407;p28"/>
          <p:cNvSpPr/>
          <p:nvPr/>
        </p:nvSpPr>
        <p:spPr>
          <a:xfrm>
            <a:off x="6648161" y="1721535"/>
            <a:ext cx="1144000" cy="25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408" name="Google Shape;408;p28"/>
          <p:cNvSpPr/>
          <p:nvPr/>
        </p:nvSpPr>
        <p:spPr>
          <a:xfrm>
            <a:off x="7468073" y="2085403"/>
            <a:ext cx="1144000" cy="25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409" name="Google Shape;409;p28"/>
          <p:cNvSpPr/>
          <p:nvPr/>
        </p:nvSpPr>
        <p:spPr>
          <a:xfrm>
            <a:off x="7123395" y="2882873"/>
            <a:ext cx="1144000" cy="25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410" name="Google Shape;410;p28"/>
          <p:cNvSpPr/>
          <p:nvPr/>
        </p:nvSpPr>
        <p:spPr>
          <a:xfrm>
            <a:off x="7123395" y="4467071"/>
            <a:ext cx="1144000" cy="25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411" name="Google Shape;411;p28"/>
          <p:cNvSpPr/>
          <p:nvPr/>
        </p:nvSpPr>
        <p:spPr>
          <a:xfrm>
            <a:off x="8267216" y="2882873"/>
            <a:ext cx="1144000" cy="25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412" name="Google Shape;412;p28"/>
          <p:cNvSpPr txBox="1"/>
          <p:nvPr/>
        </p:nvSpPr>
        <p:spPr>
          <a:xfrm>
            <a:off x="6649567" y="1617201"/>
            <a:ext cx="3756800" cy="2297383"/>
          </a:xfrm>
          <a:prstGeom prst="rect">
            <a:avLst/>
          </a:prstGeom>
          <a:solidFill>
            <a:srgbClr val="DCE8EB"/>
          </a:solid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on </a:t>
            </a:r>
            <a:r>
              <a:rPr kumimoji="0" lang="en" sz="1333" b="0" i="1" u="none" strike="noStrike" kern="0" cap="none" spc="0" normalizeH="0" baseline="0" noProof="0">
                <a:ln>
                  <a:noFill/>
                </a:ln>
                <a:solidFill>
                  <a:srgbClr val="0432FF"/>
                </a:solidFill>
                <a:effectLst/>
                <a:uLnTx/>
                <a:uFillTx/>
                <a:latin typeface="Arial"/>
                <a:ea typeface="Palatino"/>
                <a:cs typeface="Arial"/>
                <a:sym typeface="Arial"/>
              </a:rPr>
              <a:t>property:a=1</a:t>
            </a: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 &amp;&amp; </a:t>
            </a:r>
            <a:r>
              <a:rPr kumimoji="0" lang="en" sz="1333" b="0" i="1" u="none" strike="noStrike" kern="0" cap="none" spc="0" normalizeH="0" baseline="0" noProof="0">
                <a:ln>
                  <a:noFill/>
                </a:ln>
                <a:solidFill>
                  <a:srgbClr val="0432FF"/>
                </a:solidFill>
                <a:effectLst/>
                <a:uLnTx/>
                <a:uFillTx/>
                <a:latin typeface="Arial"/>
                <a:ea typeface="Palatino"/>
                <a:cs typeface="Arial"/>
                <a:sym typeface="Arial"/>
              </a:rPr>
              <a:t>property:b=true</a:t>
            </a:r>
            <a:endParaRPr kumimoji="0" sz="1333" b="0" i="1" u="none" strike="noStrike" kern="0" cap="none" spc="0" normalizeH="0" baseline="0" noProof="0">
              <a:ln>
                <a:noFill/>
              </a:ln>
              <a:solidFill>
                <a:srgbClr val="0432FF"/>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       …</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       start </a:t>
            </a:r>
            <a:r>
              <a:rPr kumimoji="0" lang="en" sz="1333" b="0" i="1" u="none" strike="noStrike" kern="0" cap="none" spc="0" normalizeH="0" baseline="0" noProof="0">
                <a:ln>
                  <a:noFill/>
                </a:ln>
                <a:solidFill>
                  <a:srgbClr val="0432FF"/>
                </a:solidFill>
                <a:effectLst/>
                <a:uLnTx/>
                <a:uFillTx/>
                <a:latin typeface="Arial"/>
                <a:ea typeface="Palatino"/>
                <a:cs typeface="Arial"/>
                <a:sym typeface="Arial"/>
              </a:rPr>
              <a:t>wifitest</a:t>
            </a:r>
            <a:endParaRPr kumimoji="0" sz="1333" b="0" i="1" u="none" strike="noStrike" kern="0" cap="none" spc="0" normalizeH="0" baseline="0" noProof="0">
              <a:ln>
                <a:noFill/>
              </a:ln>
              <a:solidFill>
                <a:srgbClr val="0432FF"/>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       …</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service </a:t>
            </a:r>
            <a:r>
              <a:rPr kumimoji="0" lang="en" sz="1333" b="0" i="1" u="none" strike="noStrike" kern="0" cap="none" spc="0" normalizeH="0" baseline="0" noProof="0">
                <a:ln>
                  <a:noFill/>
                </a:ln>
                <a:solidFill>
                  <a:srgbClr val="0432FF"/>
                </a:solidFill>
                <a:effectLst/>
                <a:uLnTx/>
                <a:uFillTx/>
                <a:latin typeface="Arial"/>
                <a:ea typeface="Palatino"/>
                <a:cs typeface="Arial"/>
                <a:sym typeface="Arial"/>
              </a:rPr>
              <a:t>wifitest</a:t>
            </a: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 </a:t>
            </a:r>
            <a:r>
              <a:rPr kumimoji="0" lang="en" sz="1333" b="0" i="1" u="none" strike="noStrike" kern="0" cap="none" spc="0" normalizeH="0" baseline="0" noProof="0">
                <a:ln>
                  <a:noFill/>
                </a:ln>
                <a:solidFill>
                  <a:srgbClr val="0432FF"/>
                </a:solidFill>
                <a:effectLst/>
                <a:uLnTx/>
                <a:uFillTx/>
                <a:latin typeface="Arial"/>
                <a:ea typeface="Palatino"/>
                <a:cs typeface="Arial"/>
                <a:sym typeface="Arial"/>
              </a:rPr>
              <a:t>/bin/wifitest.sh</a:t>
            </a:r>
            <a:endParaRPr kumimoji="0" sz="1333" b="0" i="1" u="none" strike="noStrike" kern="0" cap="none" spc="0" normalizeH="0" baseline="0" noProof="0">
              <a:ln>
                <a:noFill/>
              </a:ln>
              <a:solidFill>
                <a:srgbClr val="0432FF"/>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       user root</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       ...</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413" name="Google Shape;413;p28"/>
          <p:cNvSpPr txBox="1"/>
          <p:nvPr/>
        </p:nvSpPr>
        <p:spPr>
          <a:xfrm>
            <a:off x="6649567" y="1210767"/>
            <a:ext cx="3756800" cy="430400"/>
          </a:xfrm>
          <a:prstGeom prst="rect">
            <a:avLst/>
          </a:prstGeom>
          <a:solidFill>
            <a:srgbClr val="A2C4C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Palatino"/>
                <a:cs typeface="Arial"/>
                <a:sym typeface="Arial"/>
              </a:rPr>
              <a:t>Init Routines (.rc file)</a:t>
            </a:r>
            <a:endParaRPr kumimoji="0" sz="1600" b="0" i="0" u="none" strike="noStrike" kern="0" cap="none" spc="0" normalizeH="0" baseline="0" noProof="0">
              <a:ln>
                <a:noFill/>
              </a:ln>
              <a:solidFill>
                <a:srgbClr val="000000"/>
              </a:solidFill>
              <a:effectLst/>
              <a:uLnTx/>
              <a:uFillTx/>
              <a:latin typeface="Arial"/>
              <a:ea typeface="Palatino"/>
              <a:cs typeface="Arial"/>
              <a:sym typeface="Arial"/>
            </a:endParaRPr>
          </a:p>
        </p:txBody>
      </p:sp>
      <p:grpSp>
        <p:nvGrpSpPr>
          <p:cNvPr id="414" name="Google Shape;414;p28"/>
          <p:cNvGrpSpPr/>
          <p:nvPr/>
        </p:nvGrpSpPr>
        <p:grpSpPr>
          <a:xfrm>
            <a:off x="6648909" y="4359216"/>
            <a:ext cx="3756644" cy="1268004"/>
            <a:chOff x="4343725" y="3218225"/>
            <a:chExt cx="3038700" cy="1076892"/>
          </a:xfrm>
        </p:grpSpPr>
        <p:sp>
          <p:nvSpPr>
            <p:cNvPr id="415" name="Google Shape;415;p28"/>
            <p:cNvSpPr txBox="1"/>
            <p:nvPr/>
          </p:nvSpPr>
          <p:spPr>
            <a:xfrm>
              <a:off x="4343725" y="3563425"/>
              <a:ext cx="3038700" cy="731692"/>
            </a:xfrm>
            <a:prstGeom prst="rect">
              <a:avLst/>
            </a:prstGeom>
            <a:solidFill>
              <a:srgbClr val="DCE8EB"/>
            </a:solid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FF0000"/>
                  </a:solidFill>
                  <a:effectLst/>
                  <a:uLnTx/>
                  <a:uFillTx/>
                  <a:latin typeface="Arial"/>
                  <a:ea typeface="Palatino"/>
                  <a:cs typeface="Arial"/>
                  <a:sym typeface="Arial"/>
                </a:rPr>
                <a:t>setenforce 0</a:t>
              </a:r>
              <a:endParaRPr kumimoji="0" sz="1333" b="0" i="0" u="none" strike="noStrike" kern="0" cap="none" spc="0" normalizeH="0" baseline="0" noProof="0">
                <a:ln>
                  <a:noFill/>
                </a:ln>
                <a:solidFill>
                  <a:srgbClr val="FF0000"/>
                </a:solidFill>
                <a:effectLst/>
                <a:uLnTx/>
                <a:uFillTx/>
                <a:latin typeface="Arial"/>
                <a:ea typeface="Palatino"/>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Palatino"/>
                  <a:cs typeface="Arial"/>
                  <a:sym typeface="Arial"/>
                </a:rPr>
                <a:t>...</a:t>
              </a:r>
              <a:endParaRPr kumimoji="0" sz="1333"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416" name="Google Shape;416;p28"/>
            <p:cNvSpPr txBox="1"/>
            <p:nvPr/>
          </p:nvSpPr>
          <p:spPr>
            <a:xfrm>
              <a:off x="4343725" y="3218225"/>
              <a:ext cx="3038700" cy="365700"/>
            </a:xfrm>
            <a:prstGeom prst="rect">
              <a:avLst/>
            </a:prstGeom>
            <a:solidFill>
              <a:srgbClr val="A2C4C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1" u="none" strike="noStrike" kern="0" cap="none" spc="0" normalizeH="0" baseline="0" noProof="0">
                  <a:ln>
                    <a:noFill/>
                  </a:ln>
                  <a:solidFill>
                    <a:srgbClr val="000000"/>
                  </a:solidFill>
                  <a:effectLst/>
                  <a:uLnTx/>
                  <a:uFillTx/>
                  <a:latin typeface="Arial"/>
                  <a:ea typeface="Palatino"/>
                  <a:cs typeface="Arial"/>
                  <a:sym typeface="Arial"/>
                </a:rPr>
                <a:t>/bin/wifitest.sh</a:t>
              </a:r>
              <a:endParaRPr kumimoji="0" sz="1867" b="0" i="1" u="none" strike="noStrike" kern="0" cap="none" spc="0" normalizeH="0" baseline="0" noProof="0">
                <a:ln>
                  <a:noFill/>
                </a:ln>
                <a:solidFill>
                  <a:srgbClr val="000000"/>
                </a:solidFill>
                <a:effectLst/>
                <a:uLnTx/>
                <a:uFillTx/>
                <a:latin typeface="Arial"/>
                <a:ea typeface="Palatino"/>
                <a:cs typeface="Arial"/>
                <a:sym typeface="Arial"/>
              </a:endParaRPr>
            </a:p>
          </p:txBody>
        </p:sp>
      </p:grpSp>
      <p:cxnSp>
        <p:nvCxnSpPr>
          <p:cNvPr id="417" name="Google Shape;417;p28"/>
          <p:cNvCxnSpPr>
            <a:stCxn id="418" idx="2"/>
            <a:endCxn id="419" idx="0"/>
          </p:cNvCxnSpPr>
          <p:nvPr/>
        </p:nvCxnSpPr>
        <p:spPr>
          <a:xfrm rot="5400000">
            <a:off x="7364632" y="2624797"/>
            <a:ext cx="688000" cy="286800"/>
          </a:xfrm>
          <a:prstGeom prst="curvedConnector3">
            <a:avLst>
              <a:gd name="adj1" fmla="val 50006"/>
            </a:avLst>
          </a:prstGeom>
          <a:noFill/>
          <a:ln w="19050" cap="flat" cmpd="sng">
            <a:solidFill>
              <a:srgbClr val="C27BA0"/>
            </a:solidFill>
            <a:prstDash val="dash"/>
            <a:round/>
            <a:headEnd type="none" w="med" len="med"/>
            <a:tailEnd type="stealth" w="med" len="med"/>
          </a:ln>
        </p:spPr>
      </p:cxnSp>
      <p:sp>
        <p:nvSpPr>
          <p:cNvPr id="420" name="Google Shape;420;p28"/>
          <p:cNvSpPr/>
          <p:nvPr/>
        </p:nvSpPr>
        <p:spPr>
          <a:xfrm>
            <a:off x="7381436" y="2540893"/>
            <a:ext cx="271600" cy="258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0" tIns="121900" rIns="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000" b="0" i="0" u="none" strike="noStrike" kern="0" cap="none" spc="0" normalizeH="0" baseline="0" noProof="0">
                <a:ln>
                  <a:noFill/>
                </a:ln>
                <a:solidFill>
                  <a:srgbClr val="FFFFFF"/>
                </a:solidFill>
                <a:effectLst/>
                <a:uLnTx/>
                <a:uFillTx/>
                <a:latin typeface="Arial"/>
                <a:ea typeface="Palatino"/>
                <a:cs typeface="Arial"/>
                <a:sym typeface="Arial"/>
              </a:rPr>
              <a:t>3</a:t>
            </a:r>
            <a:endParaRPr kumimoji="0" sz="2000" b="0" i="0" u="none" strike="noStrike" kern="0" cap="none" spc="0" normalizeH="0" baseline="0" noProof="0">
              <a:ln>
                <a:noFill/>
              </a:ln>
              <a:solidFill>
                <a:srgbClr val="FFFFFF"/>
              </a:solidFill>
              <a:effectLst/>
              <a:uLnTx/>
              <a:uFillTx/>
              <a:latin typeface="Arial"/>
              <a:ea typeface="Palatino"/>
              <a:cs typeface="Arial"/>
              <a:sym typeface="Arial"/>
            </a:endParaRPr>
          </a:p>
        </p:txBody>
      </p:sp>
      <p:cxnSp>
        <p:nvCxnSpPr>
          <p:cNvPr id="421" name="Google Shape;421;p28"/>
          <p:cNvCxnSpPr>
            <a:stCxn id="422" idx="2"/>
            <a:endCxn id="423" idx="3"/>
          </p:cNvCxnSpPr>
          <p:nvPr/>
        </p:nvCxnSpPr>
        <p:spPr>
          <a:xfrm rot="5400000">
            <a:off x="8036509" y="3716316"/>
            <a:ext cx="1207600" cy="552400"/>
          </a:xfrm>
          <a:prstGeom prst="curvedConnector2">
            <a:avLst/>
          </a:prstGeom>
          <a:noFill/>
          <a:ln w="19050" cap="flat" cmpd="sng">
            <a:solidFill>
              <a:srgbClr val="C27BA0"/>
            </a:solidFill>
            <a:prstDash val="dash"/>
            <a:round/>
            <a:headEnd type="none" w="med" len="med"/>
            <a:tailEnd type="stealth" w="med" len="med"/>
          </a:ln>
        </p:spPr>
      </p:cxnSp>
      <p:sp>
        <p:nvSpPr>
          <p:cNvPr id="424" name="Google Shape;424;p28"/>
          <p:cNvSpPr/>
          <p:nvPr/>
        </p:nvSpPr>
        <p:spPr>
          <a:xfrm>
            <a:off x="8392005" y="3939116"/>
            <a:ext cx="271600" cy="258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0" tIns="121900" rIns="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000" b="0" i="0" u="none" strike="noStrike" kern="0" cap="none" spc="0" normalizeH="0" baseline="0" noProof="0">
                <a:ln>
                  <a:noFill/>
                </a:ln>
                <a:solidFill>
                  <a:srgbClr val="FFFFFF"/>
                </a:solidFill>
                <a:effectLst/>
                <a:uLnTx/>
                <a:uFillTx/>
                <a:latin typeface="Arial"/>
                <a:ea typeface="Palatino"/>
                <a:cs typeface="Arial"/>
                <a:sym typeface="Arial"/>
              </a:rPr>
              <a:t>4</a:t>
            </a:r>
            <a:endParaRPr kumimoji="0" sz="2000" b="0" i="0" u="none" strike="noStrike" kern="0" cap="none" spc="0" normalizeH="0" baseline="0" noProof="0">
              <a:ln>
                <a:noFill/>
              </a:ln>
              <a:solidFill>
                <a:srgbClr val="FFFFFF"/>
              </a:solidFill>
              <a:effectLst/>
              <a:uLnTx/>
              <a:uFillTx/>
              <a:latin typeface="Arial"/>
              <a:ea typeface="Palatino"/>
              <a:cs typeface="Arial"/>
              <a:sym typeface="Arial"/>
            </a:endParaRPr>
          </a:p>
        </p:txBody>
      </p:sp>
      <p:sp>
        <p:nvSpPr>
          <p:cNvPr id="425" name="Google Shape;425;p28"/>
          <p:cNvSpPr/>
          <p:nvPr/>
        </p:nvSpPr>
        <p:spPr>
          <a:xfrm>
            <a:off x="6729468" y="1718732"/>
            <a:ext cx="344800" cy="258400"/>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418" name="Google Shape;418;p28"/>
          <p:cNvSpPr/>
          <p:nvPr/>
        </p:nvSpPr>
        <p:spPr>
          <a:xfrm>
            <a:off x="7679632" y="2165797"/>
            <a:ext cx="344800" cy="258400"/>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419" name="Google Shape;419;p28"/>
          <p:cNvSpPr/>
          <p:nvPr/>
        </p:nvSpPr>
        <p:spPr>
          <a:xfrm>
            <a:off x="7392867" y="3112284"/>
            <a:ext cx="344800" cy="258400"/>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423" name="Google Shape;423;p28"/>
          <p:cNvSpPr/>
          <p:nvPr/>
        </p:nvSpPr>
        <p:spPr>
          <a:xfrm>
            <a:off x="8019433" y="4467067"/>
            <a:ext cx="344800" cy="258400"/>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
        <p:nvSpPr>
          <p:cNvPr id="422" name="Google Shape;422;p28"/>
          <p:cNvSpPr/>
          <p:nvPr/>
        </p:nvSpPr>
        <p:spPr>
          <a:xfrm>
            <a:off x="8744109" y="3130316"/>
            <a:ext cx="344800" cy="258400"/>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Palatino"/>
              <a:cs typeface="Arial"/>
              <a:sym typeface="Arial"/>
            </a:endParaRPr>
          </a:p>
        </p:txBody>
      </p:sp>
    </p:spTree>
    <p:extLst>
      <p:ext uri="{BB962C8B-B14F-4D97-AF65-F5344CB8AC3E}">
        <p14:creationId xmlns:p14="http://schemas.microsoft.com/office/powerpoint/2010/main" val="1085341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9"/>
          <p:cNvSpPr txBox="1">
            <a:spLocks noGrp="1"/>
          </p:cNvSpPr>
          <p:nvPr>
            <p:ph type="title"/>
          </p:nvPr>
        </p:nvSpPr>
        <p:spPr>
          <a:xfrm>
            <a:off x="212400" y="186967"/>
            <a:ext cx="11360800" cy="763600"/>
          </a:xfrm>
          <a:prstGeom prst="rect">
            <a:avLst/>
          </a:prstGeom>
        </p:spPr>
        <p:txBody>
          <a:bodyPr spcFirstLastPara="1" wrap="square" lIns="121900" tIns="121900" rIns="121900" bIns="121900" anchor="t" anchorCtr="0">
            <a:normAutofit fontScale="90000"/>
          </a:bodyPr>
          <a:lstStyle/>
          <a:p>
            <a:r>
              <a:rPr lang="en" dirty="0"/>
              <a:t>Model Trigger Conditions</a:t>
            </a:r>
            <a:endParaRPr dirty="0"/>
          </a:p>
        </p:txBody>
      </p:sp>
      <p:sp>
        <p:nvSpPr>
          <p:cNvPr id="431" name="Google Shape;431;p29"/>
          <p:cNvSpPr txBox="1">
            <a:spLocks noGrp="1"/>
          </p:cNvSpPr>
          <p:nvPr>
            <p:ph type="body" idx="4294967295"/>
          </p:nvPr>
        </p:nvSpPr>
        <p:spPr>
          <a:xfrm>
            <a:off x="415600" y="1536633"/>
            <a:ext cx="5096400" cy="2097600"/>
          </a:xfrm>
          <a:prstGeom prst="rect">
            <a:avLst/>
          </a:prstGeom>
        </p:spPr>
        <p:txBody>
          <a:bodyPr spcFirstLastPara="1" wrap="square" lIns="121900" tIns="121900" rIns="121900" bIns="121900" anchor="t" anchorCtr="0">
            <a:normAutofit/>
          </a:bodyPr>
          <a:lstStyle/>
          <a:p>
            <a:pPr marL="0" indent="0">
              <a:buNone/>
            </a:pPr>
            <a:r>
              <a:rPr lang="en" sz="1867"/>
              <a:t>Challenges</a:t>
            </a:r>
            <a:endParaRPr sz="1867"/>
          </a:p>
          <a:p>
            <a:pPr indent="-423323">
              <a:spcBef>
                <a:spcPts val="1600"/>
              </a:spcBef>
              <a:buSzPts val="1400"/>
            </a:pPr>
            <a:r>
              <a:rPr lang="en" sz="1867"/>
              <a:t>Multiple interdependencies between Init actions, services, Android commands, and APIs</a:t>
            </a:r>
            <a:endParaRPr sz="1867"/>
          </a:p>
        </p:txBody>
      </p:sp>
      <p:sp>
        <p:nvSpPr>
          <p:cNvPr id="432" name="Google Shape;432;p29"/>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52</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pic>
        <p:nvPicPr>
          <p:cNvPr id="433" name="Google Shape;433;p29"/>
          <p:cNvPicPr preferRelativeResize="0"/>
          <p:nvPr/>
        </p:nvPicPr>
        <p:blipFill>
          <a:blip r:embed="rId3">
            <a:alphaModFix/>
          </a:blip>
          <a:stretch>
            <a:fillRect/>
          </a:stretch>
        </p:blipFill>
        <p:spPr>
          <a:xfrm>
            <a:off x="5785134" y="1619901"/>
            <a:ext cx="6030399" cy="3115449"/>
          </a:xfrm>
          <a:prstGeom prst="rect">
            <a:avLst/>
          </a:prstGeom>
          <a:noFill/>
          <a:ln>
            <a:noFill/>
          </a:ln>
        </p:spPr>
      </p:pic>
      <p:sp>
        <p:nvSpPr>
          <p:cNvPr id="434" name="Google Shape;434;p29"/>
          <p:cNvSpPr txBox="1">
            <a:spLocks noGrp="1"/>
          </p:cNvSpPr>
          <p:nvPr>
            <p:ph type="body" idx="4294967295"/>
          </p:nvPr>
        </p:nvSpPr>
        <p:spPr>
          <a:xfrm>
            <a:off x="415600" y="3845200"/>
            <a:ext cx="5096400" cy="1793200"/>
          </a:xfrm>
          <a:prstGeom prst="rect">
            <a:avLst/>
          </a:prstGeom>
        </p:spPr>
        <p:txBody>
          <a:bodyPr spcFirstLastPara="1" wrap="square" lIns="121900" tIns="121900" rIns="121900" bIns="121900" anchor="t" anchorCtr="0">
            <a:normAutofit/>
          </a:bodyPr>
          <a:lstStyle/>
          <a:p>
            <a:pPr marL="0" indent="0">
              <a:buNone/>
            </a:pPr>
            <a:r>
              <a:rPr lang="en" sz="1867"/>
              <a:t>Solutions</a:t>
            </a:r>
            <a:endParaRPr sz="1867"/>
          </a:p>
          <a:p>
            <a:pPr indent="-423323">
              <a:spcBef>
                <a:spcPts val="1600"/>
              </a:spcBef>
              <a:buSzPts val="1400"/>
            </a:pPr>
            <a:r>
              <a:rPr lang="en" sz="1867"/>
              <a:t>A novel graph structure called an Init Dependency Graph (IDG)</a:t>
            </a:r>
            <a:endParaRPr sz="1867"/>
          </a:p>
        </p:txBody>
      </p:sp>
    </p:spTree>
    <p:extLst>
      <p:ext uri="{BB962C8B-B14F-4D97-AF65-F5344CB8AC3E}">
        <p14:creationId xmlns:p14="http://schemas.microsoft.com/office/powerpoint/2010/main" val="35894395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0"/>
          <p:cNvSpPr txBox="1">
            <a:spLocks noGrp="1"/>
          </p:cNvSpPr>
          <p:nvPr>
            <p:ph type="title"/>
          </p:nvPr>
        </p:nvSpPr>
        <p:spPr>
          <a:xfrm>
            <a:off x="212400" y="186967"/>
            <a:ext cx="11360800" cy="763600"/>
          </a:xfrm>
          <a:prstGeom prst="rect">
            <a:avLst/>
          </a:prstGeom>
        </p:spPr>
        <p:txBody>
          <a:bodyPr spcFirstLastPara="1" wrap="square" lIns="121900" tIns="121900" rIns="121900" bIns="121900" anchor="t" anchorCtr="0">
            <a:normAutofit fontScale="90000"/>
          </a:bodyPr>
          <a:lstStyle/>
          <a:p>
            <a:r>
              <a:rPr lang="en" dirty="0"/>
              <a:t>Identify Exposed Routines and Behaviors</a:t>
            </a:r>
            <a:endParaRPr dirty="0"/>
          </a:p>
        </p:txBody>
      </p:sp>
      <p:sp>
        <p:nvSpPr>
          <p:cNvPr id="440" name="Google Shape;440;p30"/>
          <p:cNvSpPr txBox="1">
            <a:spLocks noGrp="1"/>
          </p:cNvSpPr>
          <p:nvPr>
            <p:ph type="body" idx="4294967295"/>
          </p:nvPr>
        </p:nvSpPr>
        <p:spPr>
          <a:xfrm>
            <a:off x="415600" y="1536633"/>
            <a:ext cx="11360800" cy="2027200"/>
          </a:xfrm>
          <a:prstGeom prst="rect">
            <a:avLst/>
          </a:prstGeom>
        </p:spPr>
        <p:txBody>
          <a:bodyPr spcFirstLastPara="1" wrap="square" lIns="121900" tIns="121900" rIns="121900" bIns="121900" anchor="t" anchorCtr="0">
            <a:normAutofit/>
          </a:bodyPr>
          <a:lstStyle/>
          <a:p>
            <a:pPr marL="0" indent="0">
              <a:buNone/>
            </a:pPr>
            <a:r>
              <a:rPr lang="en" sz="1867"/>
              <a:t>Challenges</a:t>
            </a:r>
            <a:endParaRPr sz="1867"/>
          </a:p>
          <a:p>
            <a:pPr indent="-423323">
              <a:spcBef>
                <a:spcPts val="1600"/>
              </a:spcBef>
              <a:buSzPts val="1400"/>
            </a:pPr>
            <a:r>
              <a:rPr lang="en" sz="1867"/>
              <a:t>Identifying system property call sites</a:t>
            </a:r>
            <a:endParaRPr sz="1867"/>
          </a:p>
          <a:p>
            <a:pPr indent="-423323">
              <a:buSzPts val="1400"/>
            </a:pPr>
            <a:r>
              <a:rPr lang="en" sz="1867"/>
              <a:t>Resolving argument values</a:t>
            </a:r>
            <a:endParaRPr sz="1867"/>
          </a:p>
          <a:p>
            <a:pPr indent="-423323">
              <a:buSzPts val="1400"/>
            </a:pPr>
            <a:r>
              <a:rPr lang="en" sz="1867"/>
              <a:t>Detecting if a call site is exposed to unprivileged apps</a:t>
            </a:r>
            <a:endParaRPr sz="1867"/>
          </a:p>
        </p:txBody>
      </p:sp>
      <p:sp>
        <p:nvSpPr>
          <p:cNvPr id="441" name="Google Shape;441;p30"/>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53</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pic>
        <p:nvPicPr>
          <p:cNvPr id="442" name="Google Shape;442;p30"/>
          <p:cNvPicPr preferRelativeResize="0"/>
          <p:nvPr/>
        </p:nvPicPr>
        <p:blipFill rotWithShape="1">
          <a:blip r:embed="rId3">
            <a:alphaModFix/>
          </a:blip>
          <a:srcRect t="77700"/>
          <a:stretch/>
        </p:blipFill>
        <p:spPr>
          <a:xfrm>
            <a:off x="6235601" y="1830834"/>
            <a:ext cx="5740601" cy="1529301"/>
          </a:xfrm>
          <a:prstGeom prst="rect">
            <a:avLst/>
          </a:prstGeom>
          <a:noFill/>
          <a:ln>
            <a:noFill/>
          </a:ln>
        </p:spPr>
      </p:pic>
      <p:sp>
        <p:nvSpPr>
          <p:cNvPr id="443" name="Google Shape;443;p30"/>
          <p:cNvSpPr txBox="1">
            <a:spLocks noGrp="1"/>
          </p:cNvSpPr>
          <p:nvPr>
            <p:ph type="body" idx="4294967295"/>
          </p:nvPr>
        </p:nvSpPr>
        <p:spPr>
          <a:xfrm>
            <a:off x="415600" y="3938967"/>
            <a:ext cx="11360800" cy="1700000"/>
          </a:xfrm>
          <a:prstGeom prst="rect">
            <a:avLst/>
          </a:prstGeom>
        </p:spPr>
        <p:txBody>
          <a:bodyPr spcFirstLastPara="1" wrap="square" lIns="121900" tIns="121900" rIns="121900" bIns="121900" anchor="t" anchorCtr="0">
            <a:normAutofit/>
          </a:bodyPr>
          <a:lstStyle/>
          <a:p>
            <a:pPr marL="0" indent="0">
              <a:buNone/>
            </a:pPr>
            <a:r>
              <a:rPr lang="en" sz="1867"/>
              <a:t>Solutions</a:t>
            </a:r>
            <a:endParaRPr sz="1867"/>
          </a:p>
          <a:p>
            <a:pPr indent="-423323">
              <a:spcBef>
                <a:spcPts val="1600"/>
              </a:spcBef>
              <a:buSzPts val="1400"/>
            </a:pPr>
            <a:r>
              <a:rPr lang="en" sz="1867"/>
              <a:t>Context- and flow-sensitive property key and value extraction</a:t>
            </a:r>
            <a:endParaRPr sz="1867"/>
          </a:p>
          <a:p>
            <a:pPr indent="-423323">
              <a:buSzPts val="1400"/>
            </a:pPr>
            <a:r>
              <a:rPr lang="en" sz="1867"/>
              <a:t>Reachability query from IPC entry points to call sites on control-flow graphs </a:t>
            </a:r>
            <a:endParaRPr sz="1867"/>
          </a:p>
        </p:txBody>
      </p:sp>
    </p:spTree>
    <p:extLst>
      <p:ext uri="{BB962C8B-B14F-4D97-AF65-F5344CB8AC3E}">
        <p14:creationId xmlns:p14="http://schemas.microsoft.com/office/powerpoint/2010/main" val="397963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1000"/>
                                        <p:tgtEl>
                                          <p:spTgt spid="4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3"/>
                                        </p:tgtEl>
                                        <p:attrNameLst>
                                          <p:attrName>style.visibility</p:attrName>
                                        </p:attrNameLst>
                                      </p:cBhvr>
                                      <p:to>
                                        <p:strVal val="visible"/>
                                      </p:to>
                                    </p:set>
                                    <p:animEffect transition="in" filter="fade">
                                      <p:cBhvr>
                                        <p:cTn id="12" dur="10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1"/>
          <p:cNvSpPr txBox="1">
            <a:spLocks noGrp="1"/>
          </p:cNvSpPr>
          <p:nvPr>
            <p:ph type="title"/>
          </p:nvPr>
        </p:nvSpPr>
        <p:spPr>
          <a:xfrm>
            <a:off x="212400" y="186967"/>
            <a:ext cx="11360800" cy="763600"/>
          </a:xfrm>
          <a:prstGeom prst="rect">
            <a:avLst/>
          </a:prstGeom>
        </p:spPr>
        <p:txBody>
          <a:bodyPr spcFirstLastPara="1" wrap="square" lIns="121900" tIns="121900" rIns="121900" bIns="121900" anchor="t" anchorCtr="0">
            <a:normAutofit fontScale="90000"/>
          </a:bodyPr>
          <a:lstStyle/>
          <a:p>
            <a:r>
              <a:rPr lang="en" dirty="0"/>
              <a:t>Analyzed Firmware Dataset</a:t>
            </a:r>
            <a:endParaRPr dirty="0"/>
          </a:p>
        </p:txBody>
      </p:sp>
      <p:sp>
        <p:nvSpPr>
          <p:cNvPr id="449" name="Google Shape;449;p31"/>
          <p:cNvSpPr txBox="1">
            <a:spLocks noGrp="1"/>
          </p:cNvSpPr>
          <p:nvPr>
            <p:ph type="body" idx="4294967295"/>
          </p:nvPr>
        </p:nvSpPr>
        <p:spPr>
          <a:xfrm>
            <a:off x="6308400" y="2914567"/>
            <a:ext cx="4161600" cy="2344400"/>
          </a:xfrm>
          <a:prstGeom prst="rect">
            <a:avLst/>
          </a:prstGeom>
        </p:spPr>
        <p:txBody>
          <a:bodyPr spcFirstLastPara="1" wrap="square" lIns="121900" tIns="121900" rIns="121900" bIns="121900" anchor="t" anchorCtr="0">
            <a:normAutofit/>
          </a:bodyPr>
          <a:lstStyle/>
          <a:p>
            <a:pPr indent="-423323">
              <a:buSzPts val="1400"/>
            </a:pPr>
            <a:r>
              <a:rPr lang="en" sz="1867"/>
              <a:t>259 Android 8 -- 11 firmware</a:t>
            </a:r>
            <a:endParaRPr sz="1867"/>
          </a:p>
          <a:p>
            <a:pPr indent="-423323">
              <a:buSzPts val="1400"/>
            </a:pPr>
            <a:r>
              <a:rPr lang="en" sz="1867"/>
              <a:t>21 top vendors worldwide</a:t>
            </a:r>
            <a:endParaRPr sz="1867"/>
          </a:p>
          <a:p>
            <a:pPr indent="-423323">
              <a:buSzPts val="1400"/>
            </a:pPr>
            <a:r>
              <a:rPr lang="en" sz="1867"/>
              <a:t>65k system apps</a:t>
            </a:r>
            <a:endParaRPr sz="1867"/>
          </a:p>
          <a:p>
            <a:pPr lvl="1" indent="-389457">
              <a:buSzPts val="1000"/>
            </a:pPr>
            <a:r>
              <a:rPr lang="en" sz="1333"/>
              <a:t>262 per firmware (average)</a:t>
            </a:r>
            <a:endParaRPr sz="1333"/>
          </a:p>
        </p:txBody>
      </p:sp>
      <p:sp>
        <p:nvSpPr>
          <p:cNvPr id="450" name="Google Shape;450;p31"/>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54</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pic>
        <p:nvPicPr>
          <p:cNvPr id="451" name="Google Shape;451;p31"/>
          <p:cNvPicPr preferRelativeResize="0"/>
          <p:nvPr/>
        </p:nvPicPr>
        <p:blipFill rotWithShape="1">
          <a:blip r:embed="rId3">
            <a:alphaModFix/>
          </a:blip>
          <a:srcRect l="23400" t="18295" r="26015" b="2945"/>
          <a:stretch/>
        </p:blipFill>
        <p:spPr>
          <a:xfrm>
            <a:off x="1338667" y="1238701"/>
            <a:ext cx="4814069" cy="4992167"/>
          </a:xfrm>
          <a:prstGeom prst="rect">
            <a:avLst/>
          </a:prstGeom>
          <a:noFill/>
          <a:ln>
            <a:noFill/>
          </a:ln>
        </p:spPr>
      </p:pic>
    </p:spTree>
    <p:extLst>
      <p:ext uri="{BB962C8B-B14F-4D97-AF65-F5344CB8AC3E}">
        <p14:creationId xmlns:p14="http://schemas.microsoft.com/office/powerpoint/2010/main" val="29847460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2"/>
          <p:cNvSpPr txBox="1">
            <a:spLocks noGrp="1"/>
          </p:cNvSpPr>
          <p:nvPr>
            <p:ph type="body" idx="4294967295"/>
          </p:nvPr>
        </p:nvSpPr>
        <p:spPr>
          <a:xfrm>
            <a:off x="878967" y="4859600"/>
            <a:ext cx="5295600" cy="985600"/>
          </a:xfrm>
          <a:prstGeom prst="rect">
            <a:avLst/>
          </a:prstGeom>
        </p:spPr>
        <p:txBody>
          <a:bodyPr spcFirstLastPara="1" wrap="square" lIns="121900" tIns="121900" rIns="121900" bIns="121900" anchor="t" anchorCtr="0">
            <a:normAutofit/>
          </a:bodyPr>
          <a:lstStyle/>
          <a:p>
            <a:pPr indent="-431789">
              <a:buSzPts val="1500"/>
            </a:pPr>
            <a:r>
              <a:rPr lang="en" sz="2000"/>
              <a:t>223 routines per firmware</a:t>
            </a:r>
            <a:endParaRPr sz="2000"/>
          </a:p>
          <a:p>
            <a:pPr indent="-431789">
              <a:buSzPts val="1500"/>
            </a:pPr>
            <a:r>
              <a:rPr lang="en" sz="2000" i="1">
                <a:solidFill>
                  <a:srgbClr val="FF0000"/>
                </a:solidFill>
              </a:rPr>
              <a:t>66%</a:t>
            </a:r>
            <a:r>
              <a:rPr lang="en" sz="2000"/>
              <a:t> custom (added by vendors)</a:t>
            </a:r>
            <a:endParaRPr sz="2000"/>
          </a:p>
        </p:txBody>
      </p:sp>
      <p:sp>
        <p:nvSpPr>
          <p:cNvPr id="457" name="Google Shape;457;p32"/>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55</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pic>
        <p:nvPicPr>
          <p:cNvPr id="458" name="Google Shape;458;p32" title="Chart"/>
          <p:cNvPicPr preferRelativeResize="0"/>
          <p:nvPr/>
        </p:nvPicPr>
        <p:blipFill>
          <a:blip r:embed="rId3">
            <a:alphaModFix/>
          </a:blip>
          <a:stretch>
            <a:fillRect/>
          </a:stretch>
        </p:blipFill>
        <p:spPr>
          <a:xfrm>
            <a:off x="1041934" y="1076700"/>
            <a:ext cx="4305309" cy="3933331"/>
          </a:xfrm>
          <a:prstGeom prst="rect">
            <a:avLst/>
          </a:prstGeom>
          <a:noFill/>
          <a:ln>
            <a:noFill/>
          </a:ln>
        </p:spPr>
      </p:pic>
      <p:pic>
        <p:nvPicPr>
          <p:cNvPr id="459" name="Google Shape;459;p32" title="Chart"/>
          <p:cNvPicPr preferRelativeResize="0"/>
          <p:nvPr/>
        </p:nvPicPr>
        <p:blipFill>
          <a:blip r:embed="rId4">
            <a:alphaModFix/>
          </a:blip>
          <a:stretch>
            <a:fillRect/>
          </a:stretch>
        </p:blipFill>
        <p:spPr>
          <a:xfrm>
            <a:off x="6226658" y="1076701"/>
            <a:ext cx="4252143" cy="3886076"/>
          </a:xfrm>
          <a:prstGeom prst="rect">
            <a:avLst/>
          </a:prstGeom>
          <a:noFill/>
          <a:ln>
            <a:noFill/>
          </a:ln>
        </p:spPr>
      </p:pic>
      <p:sp>
        <p:nvSpPr>
          <p:cNvPr id="460" name="Google Shape;460;p32"/>
          <p:cNvSpPr txBox="1">
            <a:spLocks noGrp="1"/>
          </p:cNvSpPr>
          <p:nvPr>
            <p:ph type="body" idx="4294967295"/>
          </p:nvPr>
        </p:nvSpPr>
        <p:spPr>
          <a:xfrm>
            <a:off x="5940333" y="4859600"/>
            <a:ext cx="6003200" cy="985600"/>
          </a:xfrm>
          <a:prstGeom prst="rect">
            <a:avLst/>
          </a:prstGeom>
        </p:spPr>
        <p:txBody>
          <a:bodyPr spcFirstLastPara="1" wrap="square" lIns="121900" tIns="121900" rIns="121900" bIns="121900" anchor="t" anchorCtr="0">
            <a:noAutofit/>
          </a:bodyPr>
          <a:lstStyle/>
          <a:p>
            <a:pPr indent="-431789">
              <a:buSzPts val="1500"/>
            </a:pPr>
            <a:r>
              <a:rPr lang="en" sz="2000" i="1">
                <a:solidFill>
                  <a:srgbClr val="FF0000"/>
                </a:solidFill>
              </a:rPr>
              <a:t>8</a:t>
            </a:r>
            <a:r>
              <a:rPr lang="en" sz="2000"/>
              <a:t> exposed routines per firmware</a:t>
            </a:r>
            <a:endParaRPr sz="2000"/>
          </a:p>
          <a:p>
            <a:pPr indent="-431789">
              <a:buSzPts val="1500"/>
            </a:pPr>
            <a:r>
              <a:rPr lang="en" sz="2000" i="1">
                <a:solidFill>
                  <a:srgbClr val="FF0000"/>
                </a:solidFill>
              </a:rPr>
              <a:t>2</a:t>
            </a:r>
            <a:r>
              <a:rPr lang="en" sz="2000"/>
              <a:t> sensitive exposed routines per firmware</a:t>
            </a:r>
            <a:endParaRPr sz="2000"/>
          </a:p>
          <a:p>
            <a:pPr indent="-431789">
              <a:buSzPts val="1500"/>
            </a:pPr>
            <a:r>
              <a:rPr lang="en" sz="2000" i="1">
                <a:solidFill>
                  <a:srgbClr val="FF0000"/>
                </a:solidFill>
              </a:rPr>
              <a:t>All</a:t>
            </a:r>
            <a:r>
              <a:rPr lang="en" sz="2000"/>
              <a:t> custom!</a:t>
            </a:r>
            <a:endParaRPr sz="2000"/>
          </a:p>
        </p:txBody>
      </p:sp>
      <p:sp>
        <p:nvSpPr>
          <p:cNvPr id="461" name="Google Shape;461;p32"/>
          <p:cNvSpPr txBox="1">
            <a:spLocks noGrp="1"/>
          </p:cNvSpPr>
          <p:nvPr>
            <p:ph type="title"/>
          </p:nvPr>
        </p:nvSpPr>
        <p:spPr>
          <a:xfrm>
            <a:off x="212400" y="186967"/>
            <a:ext cx="11360800" cy="763600"/>
          </a:xfrm>
          <a:prstGeom prst="rect">
            <a:avLst/>
          </a:prstGeom>
        </p:spPr>
        <p:txBody>
          <a:bodyPr spcFirstLastPara="1" wrap="square" lIns="121900" tIns="121900" rIns="121900" bIns="121900" anchor="t" anchorCtr="0">
            <a:normAutofit fontScale="90000"/>
          </a:bodyPr>
          <a:lstStyle/>
          <a:p>
            <a:r>
              <a:rPr lang="en" dirty="0"/>
              <a:t>Identified Init Routines</a:t>
            </a:r>
            <a:endParaRPr dirty="0"/>
          </a:p>
        </p:txBody>
      </p:sp>
    </p:spTree>
    <p:extLst>
      <p:ext uri="{BB962C8B-B14F-4D97-AF65-F5344CB8AC3E}">
        <p14:creationId xmlns:p14="http://schemas.microsoft.com/office/powerpoint/2010/main" val="326398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9"/>
                                        </p:tgtEl>
                                        <p:attrNameLst>
                                          <p:attrName>style.visibility</p:attrName>
                                        </p:attrNameLst>
                                      </p:cBhvr>
                                      <p:to>
                                        <p:strVal val="visible"/>
                                      </p:to>
                                    </p:set>
                                    <p:animEffect transition="in" filter="fade">
                                      <p:cBhvr>
                                        <p:cTn id="7" dur="1000"/>
                                        <p:tgtEl>
                                          <p:spTgt spid="459"/>
                                        </p:tgtEl>
                                      </p:cBhvr>
                                    </p:animEffect>
                                  </p:childTnLst>
                                </p:cTn>
                              </p:par>
                              <p:par>
                                <p:cTn id="8" presetID="10" presetClass="entr" presetSubtype="0" fill="hold" nodeType="withEffect">
                                  <p:stCondLst>
                                    <p:cond delay="0"/>
                                  </p:stCondLst>
                                  <p:childTnLst>
                                    <p:set>
                                      <p:cBhvr>
                                        <p:cTn id="9" dur="1" fill="hold">
                                          <p:stCondLst>
                                            <p:cond delay="0"/>
                                          </p:stCondLst>
                                        </p:cTn>
                                        <p:tgtEl>
                                          <p:spTgt spid="460"/>
                                        </p:tgtEl>
                                        <p:attrNameLst>
                                          <p:attrName>style.visibility</p:attrName>
                                        </p:attrNameLst>
                                      </p:cBhvr>
                                      <p:to>
                                        <p:strVal val="visible"/>
                                      </p:to>
                                    </p:set>
                                    <p:animEffect transition="in" filter="fade">
                                      <p:cBhvr>
                                        <p:cTn id="10" dur="1000"/>
                                        <p:tgtEl>
                                          <p:spTgt spid="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3"/>
          <p:cNvSpPr txBox="1">
            <a:spLocks noGrp="1"/>
          </p:cNvSpPr>
          <p:nvPr>
            <p:ph type="body" idx="4294967295"/>
          </p:nvPr>
        </p:nvSpPr>
        <p:spPr>
          <a:xfrm>
            <a:off x="7426000" y="2146233"/>
            <a:ext cx="4079200" cy="2258400"/>
          </a:xfrm>
          <a:prstGeom prst="rect">
            <a:avLst/>
          </a:prstGeom>
        </p:spPr>
        <p:txBody>
          <a:bodyPr spcFirstLastPara="1" wrap="square" lIns="121900" tIns="121900" rIns="121900" bIns="121900" anchor="t" anchorCtr="0">
            <a:normAutofit/>
          </a:bodyPr>
          <a:lstStyle/>
          <a:p>
            <a:pPr marL="0" indent="0">
              <a:buNone/>
            </a:pPr>
            <a:endParaRPr sz="1467"/>
          </a:p>
          <a:p>
            <a:pPr indent="-397923">
              <a:spcBef>
                <a:spcPts val="1600"/>
              </a:spcBef>
              <a:buSzPts val="1100"/>
            </a:pPr>
            <a:r>
              <a:rPr lang="en" sz="1467"/>
              <a:t>515 exposed sensitive functionalities</a:t>
            </a:r>
            <a:endParaRPr sz="1467"/>
          </a:p>
          <a:p>
            <a:pPr lvl="1" indent="-397923">
              <a:buSzPts val="1100"/>
            </a:pPr>
            <a:r>
              <a:rPr lang="en" sz="1467"/>
              <a:t>430 unique routines</a:t>
            </a:r>
            <a:endParaRPr sz="1467"/>
          </a:p>
          <a:p>
            <a:pPr lvl="1" indent="-397923">
              <a:buSzPts val="1100"/>
            </a:pPr>
            <a:r>
              <a:rPr lang="en" sz="1467"/>
              <a:t>173 unique apps</a:t>
            </a:r>
            <a:endParaRPr sz="1467"/>
          </a:p>
          <a:p>
            <a:pPr lvl="1" indent="-397923">
              <a:buSzPts val="1100"/>
            </a:pPr>
            <a:r>
              <a:rPr lang="en" sz="1467"/>
              <a:t>101 firmware</a:t>
            </a:r>
            <a:endParaRPr sz="1467"/>
          </a:p>
          <a:p>
            <a:pPr lvl="1" indent="-397923">
              <a:buSzPts val="1100"/>
            </a:pPr>
            <a:r>
              <a:rPr lang="en" sz="1467"/>
              <a:t>13 vendors</a:t>
            </a:r>
            <a:endParaRPr sz="1467"/>
          </a:p>
        </p:txBody>
      </p:sp>
      <p:sp>
        <p:nvSpPr>
          <p:cNvPr id="467" name="Google Shape;467;p33"/>
          <p:cNvSpPr txBox="1">
            <a:spLocks noGrp="1"/>
          </p:cNvSpPr>
          <p:nvPr>
            <p:ph type="title"/>
          </p:nvPr>
        </p:nvSpPr>
        <p:spPr>
          <a:xfrm>
            <a:off x="212400" y="186967"/>
            <a:ext cx="11360800" cy="763600"/>
          </a:xfrm>
          <a:prstGeom prst="rect">
            <a:avLst/>
          </a:prstGeom>
        </p:spPr>
        <p:txBody>
          <a:bodyPr spcFirstLastPara="1" wrap="square" lIns="121900" tIns="121900" rIns="121900" bIns="121900" anchor="t" anchorCtr="0">
            <a:normAutofit fontScale="90000"/>
          </a:bodyPr>
          <a:lstStyle/>
          <a:p>
            <a:r>
              <a:rPr lang="en" dirty="0"/>
              <a:t>Exposed Behaviors</a:t>
            </a:r>
            <a:endParaRPr dirty="0"/>
          </a:p>
        </p:txBody>
      </p:sp>
      <p:sp>
        <p:nvSpPr>
          <p:cNvPr id="468" name="Google Shape;468;p33"/>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56</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pic>
        <p:nvPicPr>
          <p:cNvPr id="469" name="Google Shape;469;p33"/>
          <p:cNvPicPr preferRelativeResize="0"/>
          <p:nvPr/>
        </p:nvPicPr>
        <p:blipFill rotWithShape="1">
          <a:blip r:embed="rId3">
            <a:alphaModFix/>
          </a:blip>
          <a:srcRect l="16740" t="18136" r="22996" b="10684"/>
          <a:stretch/>
        </p:blipFill>
        <p:spPr>
          <a:xfrm>
            <a:off x="2084800" y="875223"/>
            <a:ext cx="6907699" cy="5434235"/>
          </a:xfrm>
          <a:prstGeom prst="rect">
            <a:avLst/>
          </a:prstGeom>
          <a:noFill/>
          <a:ln>
            <a:noFill/>
          </a:ln>
        </p:spPr>
      </p:pic>
    </p:spTree>
    <p:extLst>
      <p:ext uri="{BB962C8B-B14F-4D97-AF65-F5344CB8AC3E}">
        <p14:creationId xmlns:p14="http://schemas.microsoft.com/office/powerpoint/2010/main" val="9729252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34" title="Chart"/>
          <p:cNvPicPr preferRelativeResize="0"/>
          <p:nvPr/>
        </p:nvPicPr>
        <p:blipFill>
          <a:blip r:embed="rId3">
            <a:alphaModFix/>
          </a:blip>
          <a:stretch>
            <a:fillRect/>
          </a:stretch>
        </p:blipFill>
        <p:spPr>
          <a:xfrm>
            <a:off x="4069267" y="599100"/>
            <a:ext cx="7958935" cy="5590528"/>
          </a:xfrm>
          <a:prstGeom prst="rect">
            <a:avLst/>
          </a:prstGeom>
          <a:noFill/>
          <a:ln>
            <a:noFill/>
          </a:ln>
        </p:spPr>
      </p:pic>
      <p:sp>
        <p:nvSpPr>
          <p:cNvPr id="475" name="Google Shape;475;p34"/>
          <p:cNvSpPr txBox="1">
            <a:spLocks noGrp="1"/>
          </p:cNvSpPr>
          <p:nvPr>
            <p:ph type="title"/>
          </p:nvPr>
        </p:nvSpPr>
        <p:spPr>
          <a:xfrm>
            <a:off x="212400" y="186967"/>
            <a:ext cx="11360800" cy="763600"/>
          </a:xfrm>
          <a:prstGeom prst="rect">
            <a:avLst/>
          </a:prstGeom>
        </p:spPr>
        <p:txBody>
          <a:bodyPr spcFirstLastPara="1" wrap="square" lIns="121900" tIns="121900" rIns="121900" bIns="121900" anchor="t" anchorCtr="0">
            <a:noAutofit/>
          </a:bodyPr>
          <a:lstStyle/>
          <a:p>
            <a:r>
              <a:rPr lang="en" dirty="0"/>
              <a:t>Discovered Zero-Day Vulnerabilities</a:t>
            </a:r>
            <a:endParaRPr dirty="0"/>
          </a:p>
        </p:txBody>
      </p:sp>
      <p:sp>
        <p:nvSpPr>
          <p:cNvPr id="476" name="Google Shape;476;p34"/>
          <p:cNvSpPr txBox="1">
            <a:spLocks noGrp="1"/>
          </p:cNvSpPr>
          <p:nvPr>
            <p:ph type="body" idx="4294967295"/>
          </p:nvPr>
        </p:nvSpPr>
        <p:spPr>
          <a:xfrm>
            <a:off x="212400" y="2120867"/>
            <a:ext cx="4161200" cy="3448800"/>
          </a:xfrm>
          <a:prstGeom prst="rect">
            <a:avLst/>
          </a:prstGeom>
        </p:spPr>
        <p:txBody>
          <a:bodyPr spcFirstLastPara="1" wrap="square" lIns="121900" tIns="121900" rIns="121900" bIns="121900" anchor="t" anchorCtr="0">
            <a:normAutofit lnSpcReduction="10000"/>
          </a:bodyPr>
          <a:lstStyle/>
          <a:p>
            <a:pPr indent="-413163">
              <a:lnSpc>
                <a:spcPct val="95000"/>
              </a:lnSpc>
              <a:buClr>
                <a:srgbClr val="595959"/>
              </a:buClr>
              <a:buSzPts val="1280"/>
            </a:pPr>
            <a:r>
              <a:rPr lang="en" dirty="0">
                <a:solidFill>
                  <a:srgbClr val="595959"/>
                </a:solidFill>
              </a:rPr>
              <a:t>Verified </a:t>
            </a:r>
            <a:r>
              <a:rPr lang="en" i="1" dirty="0">
                <a:solidFill>
                  <a:srgbClr val="FF0000"/>
                </a:solidFill>
              </a:rPr>
              <a:t>89</a:t>
            </a:r>
            <a:r>
              <a:rPr lang="en" dirty="0">
                <a:solidFill>
                  <a:srgbClr val="595959"/>
                </a:solidFill>
              </a:rPr>
              <a:t> </a:t>
            </a:r>
            <a:r>
              <a:rPr lang="en" i="1" dirty="0">
                <a:solidFill>
                  <a:srgbClr val="FF0000"/>
                </a:solidFill>
              </a:rPr>
              <a:t>0-day</a:t>
            </a:r>
            <a:r>
              <a:rPr lang="en" dirty="0">
                <a:solidFill>
                  <a:srgbClr val="595959"/>
                </a:solidFill>
              </a:rPr>
              <a:t> vulnerabilities</a:t>
            </a:r>
            <a:endParaRPr dirty="0">
              <a:solidFill>
                <a:srgbClr val="595959"/>
              </a:solidFill>
            </a:endParaRPr>
          </a:p>
          <a:p>
            <a:pPr lvl="1" indent="-413163">
              <a:lnSpc>
                <a:spcPct val="95000"/>
              </a:lnSpc>
              <a:buClr>
                <a:srgbClr val="595959"/>
              </a:buClr>
              <a:buSzPts val="1280"/>
            </a:pPr>
            <a:r>
              <a:rPr lang="en" sz="1707" dirty="0">
                <a:solidFill>
                  <a:srgbClr val="595959"/>
                </a:solidFill>
              </a:rPr>
              <a:t>34 unique apps</a:t>
            </a:r>
            <a:endParaRPr sz="1707" dirty="0">
              <a:solidFill>
                <a:srgbClr val="595959"/>
              </a:solidFill>
            </a:endParaRPr>
          </a:p>
          <a:p>
            <a:pPr lvl="1" indent="-413163">
              <a:lnSpc>
                <a:spcPct val="95000"/>
              </a:lnSpc>
              <a:buClr>
                <a:srgbClr val="595959"/>
              </a:buClr>
              <a:buSzPts val="1280"/>
            </a:pPr>
            <a:r>
              <a:rPr lang="en" sz="1707" dirty="0">
                <a:solidFill>
                  <a:srgbClr val="595959"/>
                </a:solidFill>
              </a:rPr>
              <a:t>30 firmware</a:t>
            </a:r>
            <a:endParaRPr sz="1707" dirty="0">
              <a:solidFill>
                <a:srgbClr val="595959"/>
              </a:solidFill>
            </a:endParaRPr>
          </a:p>
          <a:p>
            <a:pPr lvl="1" indent="-413163">
              <a:lnSpc>
                <a:spcPct val="95000"/>
              </a:lnSpc>
              <a:buClr>
                <a:srgbClr val="595959"/>
              </a:buClr>
              <a:buSzPts val="1280"/>
            </a:pPr>
            <a:r>
              <a:rPr lang="en" sz="1707" dirty="0">
                <a:solidFill>
                  <a:srgbClr val="595959"/>
                </a:solidFill>
              </a:rPr>
              <a:t>6 vendors</a:t>
            </a:r>
            <a:br>
              <a:rPr lang="en" sz="1707" dirty="0">
                <a:solidFill>
                  <a:srgbClr val="595959"/>
                </a:solidFill>
              </a:rPr>
            </a:br>
            <a:endParaRPr sz="1707" dirty="0">
              <a:solidFill>
                <a:srgbClr val="595959"/>
              </a:solidFill>
            </a:endParaRPr>
          </a:p>
          <a:p>
            <a:pPr indent="-413163">
              <a:lnSpc>
                <a:spcPct val="95000"/>
              </a:lnSpc>
              <a:buClr>
                <a:srgbClr val="595959"/>
              </a:buClr>
              <a:buSzPts val="1280"/>
            </a:pPr>
            <a:r>
              <a:rPr lang="en" sz="1707" dirty="0">
                <a:solidFill>
                  <a:srgbClr val="595959"/>
                </a:solidFill>
              </a:rPr>
              <a:t>Developed + Tested </a:t>
            </a:r>
            <a:r>
              <a:rPr lang="en" sz="1707" i="1" dirty="0">
                <a:solidFill>
                  <a:srgbClr val="FF0000"/>
                </a:solidFill>
              </a:rPr>
              <a:t>59 </a:t>
            </a:r>
            <a:r>
              <a:rPr lang="en" sz="1707" i="1" dirty="0" err="1">
                <a:solidFill>
                  <a:srgbClr val="FF0000"/>
                </a:solidFill>
              </a:rPr>
              <a:t>PoCs</a:t>
            </a:r>
            <a:br>
              <a:rPr lang="en" sz="1707" dirty="0">
                <a:solidFill>
                  <a:srgbClr val="595959"/>
                </a:solidFill>
              </a:rPr>
            </a:br>
            <a:endParaRPr sz="1707" dirty="0">
              <a:solidFill>
                <a:srgbClr val="595959"/>
              </a:solidFill>
            </a:endParaRPr>
          </a:p>
          <a:p>
            <a:pPr indent="-413163">
              <a:lnSpc>
                <a:spcPct val="95000"/>
              </a:lnSpc>
              <a:buClr>
                <a:srgbClr val="595959"/>
              </a:buClr>
              <a:buSzPts val="1280"/>
            </a:pPr>
            <a:r>
              <a:rPr lang="en" sz="1707" i="1" dirty="0">
                <a:solidFill>
                  <a:srgbClr val="FF0000"/>
                </a:solidFill>
              </a:rPr>
              <a:t>49</a:t>
            </a:r>
            <a:r>
              <a:rPr lang="en" sz="1707" dirty="0">
                <a:solidFill>
                  <a:srgbClr val="595959"/>
                </a:solidFill>
              </a:rPr>
              <a:t> confirmed by 3 vendors so far</a:t>
            </a:r>
          </a:p>
          <a:p>
            <a:pPr indent="-413163">
              <a:lnSpc>
                <a:spcPct val="95000"/>
              </a:lnSpc>
              <a:buClr>
                <a:srgbClr val="595959"/>
              </a:buClr>
              <a:buSzPts val="1280"/>
            </a:pPr>
            <a:endParaRPr lang="en" sz="1953" dirty="0">
              <a:solidFill>
                <a:srgbClr val="595959"/>
              </a:solidFill>
            </a:endParaRPr>
          </a:p>
          <a:p>
            <a:pPr indent="-413163">
              <a:lnSpc>
                <a:spcPct val="95000"/>
              </a:lnSpc>
              <a:buClr>
                <a:srgbClr val="595959"/>
              </a:buClr>
              <a:buSzPts val="1280"/>
            </a:pPr>
            <a:r>
              <a:rPr lang="en-US" sz="1707" i="1" dirty="0">
                <a:solidFill>
                  <a:srgbClr val="FF0000"/>
                </a:solidFill>
              </a:rPr>
              <a:t>CVE-2020-11164</a:t>
            </a:r>
            <a:r>
              <a:rPr lang="en-US" sz="1707" dirty="0">
                <a:solidFill>
                  <a:srgbClr val="595959"/>
                </a:solidFill>
              </a:rPr>
              <a:t> (published by vendor)</a:t>
            </a:r>
          </a:p>
          <a:p>
            <a:pPr lvl="1" indent="-413163">
              <a:lnSpc>
                <a:spcPct val="95000"/>
              </a:lnSpc>
              <a:buClr>
                <a:srgbClr val="595959"/>
              </a:buClr>
              <a:buSzPts val="1280"/>
            </a:pPr>
            <a:r>
              <a:rPr lang="en-US" sz="1774" dirty="0">
                <a:solidFill>
                  <a:srgbClr val="595959"/>
                </a:solidFill>
              </a:rPr>
              <a:t>https://</a:t>
            </a:r>
            <a:r>
              <a:rPr lang="en-US" sz="1774" dirty="0" err="1">
                <a:solidFill>
                  <a:srgbClr val="595959"/>
                </a:solidFill>
              </a:rPr>
              <a:t>nvd.nist.gov</a:t>
            </a:r>
            <a:r>
              <a:rPr lang="en-US" sz="1774" dirty="0">
                <a:solidFill>
                  <a:srgbClr val="595959"/>
                </a:solidFill>
              </a:rPr>
              <a:t>/vuln/detail/CVE-2020-11164</a:t>
            </a:r>
            <a:br>
              <a:rPr lang="en" sz="1774" dirty="0">
                <a:solidFill>
                  <a:srgbClr val="595959"/>
                </a:solidFill>
              </a:rPr>
            </a:br>
            <a:endParaRPr lang="en" sz="1774" dirty="0">
              <a:solidFill>
                <a:srgbClr val="595959"/>
              </a:solidFill>
            </a:endParaRPr>
          </a:p>
        </p:txBody>
      </p:sp>
      <p:sp>
        <p:nvSpPr>
          <p:cNvPr id="477" name="Google Shape;477;p34"/>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57</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spTree>
    <p:extLst>
      <p:ext uri="{BB962C8B-B14F-4D97-AF65-F5344CB8AC3E}">
        <p14:creationId xmlns:p14="http://schemas.microsoft.com/office/powerpoint/2010/main" val="3096511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txBox="1">
            <a:spLocks noGrp="1"/>
          </p:cNvSpPr>
          <p:nvPr>
            <p:ph type="title"/>
          </p:nvPr>
        </p:nvSpPr>
        <p:spPr>
          <a:xfrm>
            <a:off x="212400" y="186967"/>
            <a:ext cx="11360800" cy="763600"/>
          </a:xfrm>
          <a:prstGeom prst="rect">
            <a:avLst/>
          </a:prstGeom>
        </p:spPr>
        <p:txBody>
          <a:bodyPr spcFirstLastPara="1" wrap="square" lIns="121900" tIns="121900" rIns="121900" bIns="121900" anchor="t" anchorCtr="0">
            <a:normAutofit fontScale="90000"/>
          </a:bodyPr>
          <a:lstStyle/>
          <a:p>
            <a:r>
              <a:rPr lang="en" dirty="0"/>
              <a:t>Impact of Discovered Vulnerabilities</a:t>
            </a:r>
            <a:endParaRPr dirty="0"/>
          </a:p>
        </p:txBody>
      </p:sp>
      <p:sp>
        <p:nvSpPr>
          <p:cNvPr id="483" name="Google Shape;483;p3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58</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sp>
        <p:nvSpPr>
          <p:cNvPr id="484" name="Google Shape;484;p35"/>
          <p:cNvSpPr txBox="1">
            <a:spLocks noGrp="1"/>
          </p:cNvSpPr>
          <p:nvPr>
            <p:ph type="body" idx="4294967295"/>
          </p:nvPr>
        </p:nvSpPr>
        <p:spPr>
          <a:xfrm>
            <a:off x="415600" y="1536633"/>
            <a:ext cx="8328800" cy="4555200"/>
          </a:xfrm>
          <a:prstGeom prst="rect">
            <a:avLst/>
          </a:prstGeom>
        </p:spPr>
        <p:txBody>
          <a:bodyPr spcFirstLastPara="1" wrap="square" lIns="121900" tIns="121900" rIns="121900" bIns="121900" anchor="t" anchorCtr="0">
            <a:normAutofit/>
          </a:bodyPr>
          <a:lstStyle/>
          <a:p>
            <a:pPr indent="-410623">
              <a:lnSpc>
                <a:spcPct val="150000"/>
              </a:lnSpc>
              <a:buSzPts val="1250"/>
            </a:pPr>
            <a:r>
              <a:rPr lang="en" sz="1667" i="1"/>
              <a:t>Disable system-wide Mandatory Access Control </a:t>
            </a:r>
            <a:endParaRPr sz="1667" i="1"/>
          </a:p>
          <a:p>
            <a:pPr indent="-410623">
              <a:lnSpc>
                <a:spcPct val="150000"/>
              </a:lnSpc>
              <a:buSzPts val="1250"/>
            </a:pPr>
            <a:r>
              <a:rPr lang="en" sz="1667" i="1"/>
              <a:t>Execute arbitrary code with high privileges </a:t>
            </a:r>
            <a:endParaRPr sz="1667" i="1"/>
          </a:p>
          <a:p>
            <a:pPr indent="-410623">
              <a:lnSpc>
                <a:spcPct val="150000"/>
              </a:lnSpc>
              <a:buSzPts val="1250"/>
            </a:pPr>
            <a:r>
              <a:rPr lang="en" sz="1667" i="1"/>
              <a:t>Spy on screen content and user activity </a:t>
            </a:r>
            <a:endParaRPr sz="1667" i="1"/>
          </a:p>
          <a:p>
            <a:pPr indent="-410623">
              <a:lnSpc>
                <a:spcPct val="150000"/>
              </a:lnSpc>
              <a:buSzPts val="1250"/>
            </a:pPr>
            <a:r>
              <a:rPr lang="en" sz="1667" i="1"/>
              <a:t>Spy on content of sent/received SMS messages and Calls</a:t>
            </a:r>
            <a:endParaRPr sz="1667" i="1"/>
          </a:p>
          <a:p>
            <a:pPr indent="-410623">
              <a:lnSpc>
                <a:spcPct val="150000"/>
              </a:lnSpc>
              <a:buSzPts val="1250"/>
            </a:pPr>
            <a:r>
              <a:rPr lang="en" sz="1667" i="1"/>
              <a:t>Capture data transmitted using Wi-Fi and Bluetooth</a:t>
            </a:r>
            <a:endParaRPr sz="1667" i="1"/>
          </a:p>
          <a:p>
            <a:pPr indent="-410623">
              <a:lnSpc>
                <a:spcPct val="150000"/>
              </a:lnSpc>
              <a:buSzPts val="1250"/>
            </a:pPr>
            <a:r>
              <a:rPr lang="en" sz="1667" i="1"/>
              <a:t>Capture an extensive amount of PII from numerous sources</a:t>
            </a:r>
            <a:endParaRPr sz="1667" i="1"/>
          </a:p>
          <a:p>
            <a:pPr indent="-410623">
              <a:lnSpc>
                <a:spcPct val="150000"/>
              </a:lnSpc>
              <a:buSzPts val="1250"/>
            </a:pPr>
            <a:r>
              <a:rPr lang="en" sz="1667" i="1"/>
              <a:t>Capture information to attack other processes (mmap, open files, etc.)</a:t>
            </a:r>
            <a:endParaRPr sz="1667" i="1"/>
          </a:p>
          <a:p>
            <a:pPr indent="-410623">
              <a:lnSpc>
                <a:spcPct val="150000"/>
              </a:lnSpc>
              <a:buSzPts val="1250"/>
            </a:pPr>
            <a:r>
              <a:rPr lang="en" sz="1667" i="1"/>
              <a:t>Prevent meaningful usage of the device (persistent DoS attack)</a:t>
            </a:r>
            <a:endParaRPr sz="1667" i="1"/>
          </a:p>
          <a:p>
            <a:pPr indent="-410623">
              <a:lnSpc>
                <a:spcPct val="150000"/>
              </a:lnSpc>
              <a:buSzPts val="1250"/>
            </a:pPr>
            <a:r>
              <a:rPr lang="en" sz="1667" i="1"/>
              <a:t>Access stored Wi-Fi passwords</a:t>
            </a:r>
            <a:endParaRPr sz="1667" i="1"/>
          </a:p>
          <a:p>
            <a:pPr indent="-410623">
              <a:lnSpc>
                <a:spcPct val="150000"/>
              </a:lnSpc>
              <a:buSzPts val="1250"/>
            </a:pPr>
            <a:r>
              <a:rPr lang="en" sz="1667" i="1"/>
              <a:t>...</a:t>
            </a:r>
            <a:endParaRPr sz="1667" i="1"/>
          </a:p>
        </p:txBody>
      </p:sp>
      <p:pic>
        <p:nvPicPr>
          <p:cNvPr id="485" name="Google Shape;485;p35"/>
          <p:cNvPicPr preferRelativeResize="0"/>
          <p:nvPr/>
        </p:nvPicPr>
        <p:blipFill rotWithShape="1">
          <a:blip r:embed="rId3">
            <a:alphaModFix amt="70000"/>
          </a:blip>
          <a:srcRect l="1230" r="19861"/>
          <a:stretch/>
        </p:blipFill>
        <p:spPr>
          <a:xfrm>
            <a:off x="8846040" y="1796573"/>
            <a:ext cx="2330800" cy="1719067"/>
          </a:xfrm>
          <a:prstGeom prst="rect">
            <a:avLst/>
          </a:prstGeom>
          <a:noFill/>
          <a:ln w="76200" cap="flat" cmpd="dbl">
            <a:solidFill>
              <a:schemeClr val="dk1"/>
            </a:solidFill>
            <a:prstDash val="solid"/>
            <a:miter lim="8000"/>
            <a:headEnd type="none" w="sm" len="sm"/>
            <a:tailEnd type="none" w="sm" len="sm"/>
          </a:ln>
          <a:effectLst>
            <a:outerShdw blurRad="485775" dist="76200" algn="bl" rotWithShape="0">
              <a:srgbClr val="000000">
                <a:alpha val="50000"/>
              </a:srgbClr>
            </a:outerShdw>
          </a:effectLst>
        </p:spPr>
      </p:pic>
      <p:sp>
        <p:nvSpPr>
          <p:cNvPr id="486" name="Google Shape;486;p35"/>
          <p:cNvSpPr txBox="1"/>
          <p:nvPr/>
        </p:nvSpPr>
        <p:spPr>
          <a:xfrm>
            <a:off x="10017869" y="3512204"/>
            <a:ext cx="1613600" cy="5032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667" b="0" i="0" u="none" strike="noStrike" kern="0" cap="none" spc="0" normalizeH="0" baseline="0" noProof="0">
                <a:ln>
                  <a:noFill/>
                </a:ln>
                <a:solidFill>
                  <a:srgbClr val="000000"/>
                </a:solidFill>
                <a:effectLst/>
                <a:uLnTx/>
                <a:uFillTx/>
                <a:latin typeface="Arial"/>
                <a:ea typeface="Palatino"/>
                <a:cs typeface="Arial"/>
                <a:sym typeface="Arial"/>
              </a:rPr>
              <a:t>Courtesy: thehackernews.com</a:t>
            </a:r>
            <a:endParaRPr kumimoji="0" sz="667" b="0" i="0" u="none" strike="noStrike" kern="0" cap="none" spc="0" normalizeH="0" baseline="0" noProof="0">
              <a:ln>
                <a:noFill/>
              </a:ln>
              <a:solidFill>
                <a:srgbClr val="000000"/>
              </a:solidFill>
              <a:effectLst/>
              <a:uLnTx/>
              <a:uFillTx/>
              <a:latin typeface="Arial"/>
              <a:ea typeface="Palatino"/>
              <a:cs typeface="Arial"/>
              <a:sym typeface="Arial"/>
            </a:endParaRPr>
          </a:p>
        </p:txBody>
      </p:sp>
    </p:spTree>
    <p:extLst>
      <p:ext uri="{BB962C8B-B14F-4D97-AF65-F5344CB8AC3E}">
        <p14:creationId xmlns:p14="http://schemas.microsoft.com/office/powerpoint/2010/main" val="12095589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6"/>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Palatino"/>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59</a:t>
            </a:fld>
            <a:endParaRPr kumimoji="0" sz="1333" b="0" i="0" u="none" strike="noStrike" kern="0" cap="none" spc="0" normalizeH="0" baseline="0" noProof="0">
              <a:ln>
                <a:noFill/>
              </a:ln>
              <a:solidFill>
                <a:srgbClr val="595959"/>
              </a:solidFill>
              <a:effectLst/>
              <a:uLnTx/>
              <a:uFillTx/>
              <a:latin typeface="Arial"/>
              <a:ea typeface="Palatino"/>
              <a:cs typeface="Arial"/>
              <a:sym typeface="Arial"/>
            </a:endParaRPr>
          </a:p>
        </p:txBody>
      </p:sp>
      <p:sp>
        <p:nvSpPr>
          <p:cNvPr id="492" name="Google Shape;492;p36"/>
          <p:cNvSpPr txBox="1">
            <a:spLocks noGrp="1"/>
          </p:cNvSpPr>
          <p:nvPr>
            <p:ph type="title"/>
          </p:nvPr>
        </p:nvSpPr>
        <p:spPr>
          <a:xfrm>
            <a:off x="212400" y="186967"/>
            <a:ext cx="11360800" cy="763600"/>
          </a:xfrm>
          <a:prstGeom prst="rect">
            <a:avLst/>
          </a:prstGeom>
        </p:spPr>
        <p:txBody>
          <a:bodyPr spcFirstLastPara="1" wrap="square" lIns="121900" tIns="121900" rIns="121900" bIns="121900" anchor="t" anchorCtr="0">
            <a:noAutofit/>
          </a:bodyPr>
          <a:lstStyle/>
          <a:p>
            <a:pPr>
              <a:buSzPts val="990"/>
            </a:pPr>
            <a:r>
              <a:rPr lang="en-US" dirty="0"/>
              <a:t>Summary of </a:t>
            </a:r>
            <a:r>
              <a:rPr lang="en-US" dirty="0" err="1"/>
              <a:t>DEFInit</a:t>
            </a:r>
            <a:endParaRPr dirty="0"/>
          </a:p>
          <a:p>
            <a:pPr>
              <a:buSzPts val="990"/>
            </a:pPr>
            <a:endParaRPr sz="2693" dirty="0"/>
          </a:p>
        </p:txBody>
      </p:sp>
      <p:pic>
        <p:nvPicPr>
          <p:cNvPr id="495" name="Google Shape;495;p36"/>
          <p:cNvPicPr preferRelativeResize="0"/>
          <p:nvPr/>
        </p:nvPicPr>
        <p:blipFill>
          <a:blip r:embed="rId3">
            <a:alphaModFix/>
          </a:blip>
          <a:stretch>
            <a:fillRect/>
          </a:stretch>
        </p:blipFill>
        <p:spPr>
          <a:xfrm>
            <a:off x="8372002" y="1156667"/>
            <a:ext cx="3178033" cy="3788869"/>
          </a:xfrm>
          <a:prstGeom prst="rect">
            <a:avLst/>
          </a:prstGeom>
          <a:noFill/>
          <a:ln>
            <a:noFill/>
          </a:ln>
        </p:spPr>
      </p:pic>
      <p:sp>
        <p:nvSpPr>
          <p:cNvPr id="7" name="Text Placeholder 2">
            <a:extLst>
              <a:ext uri="{FF2B5EF4-FFF2-40B4-BE49-F238E27FC236}">
                <a16:creationId xmlns:a16="http://schemas.microsoft.com/office/drawing/2014/main" id="{DE661052-EC47-DA4C-AFA1-8B5930142090}"/>
              </a:ext>
            </a:extLst>
          </p:cNvPr>
          <p:cNvSpPr>
            <a:spLocks noGrp="1"/>
          </p:cNvSpPr>
          <p:nvPr>
            <p:ph type="body" idx="1"/>
          </p:nvPr>
        </p:nvSpPr>
        <p:spPr>
          <a:xfrm>
            <a:off x="440755" y="955330"/>
            <a:ext cx="7694252" cy="5262822"/>
          </a:xfrm>
        </p:spPr>
        <p:txBody>
          <a:bodyPr>
            <a:normAutofit fontScale="92500" lnSpcReduction="20000"/>
          </a:bodyPr>
          <a:lstStyle/>
          <a:p>
            <a:pPr marL="0" indent="0">
              <a:spcBef>
                <a:spcPts val="1100"/>
              </a:spcBef>
              <a:buNone/>
            </a:pPr>
            <a:endParaRPr lang="en-US" sz="2000" dirty="0"/>
          </a:p>
          <a:p>
            <a:pPr>
              <a:spcBef>
                <a:spcPts val="1100"/>
              </a:spcBef>
            </a:pPr>
            <a:r>
              <a:rPr lang="en-US" sz="2200" dirty="0" err="1"/>
              <a:t>DEFInit</a:t>
            </a:r>
            <a:r>
              <a:rPr lang="en-US" sz="2200" dirty="0"/>
              <a:t>:</a:t>
            </a:r>
            <a:endParaRPr lang="en-US" sz="2200" i="1" dirty="0">
              <a:solidFill>
                <a:srgbClr val="0432FF"/>
              </a:solidFill>
            </a:endParaRPr>
          </a:p>
          <a:p>
            <a:pPr lvl="1">
              <a:spcBef>
                <a:spcPts val="1100"/>
              </a:spcBef>
            </a:pPr>
            <a:r>
              <a:rPr lang="en-US" sz="2000" dirty="0"/>
              <a:t>Systematically studied security impact of Android Init routines</a:t>
            </a:r>
          </a:p>
          <a:p>
            <a:pPr lvl="1">
              <a:spcBef>
                <a:spcPts val="1100"/>
              </a:spcBef>
            </a:pPr>
            <a:r>
              <a:rPr lang="en-US" sz="2000" dirty="0"/>
              <a:t>Novel study and automated analysis</a:t>
            </a:r>
          </a:p>
          <a:p>
            <a:pPr lvl="1">
              <a:spcBef>
                <a:spcPts val="1100"/>
              </a:spcBef>
            </a:pPr>
            <a:r>
              <a:rPr lang="en-US" sz="2000" dirty="0"/>
              <a:t>Various high-impact zero-days in Android 8 -- 11 devices</a:t>
            </a:r>
          </a:p>
          <a:p>
            <a:pPr marL="304800" lvl="1" indent="0">
              <a:spcBef>
                <a:spcPts val="1100"/>
              </a:spcBef>
              <a:buNone/>
            </a:pPr>
            <a:br>
              <a:rPr lang="en-US" sz="2000" dirty="0"/>
            </a:br>
            <a:endParaRPr lang="en-US" sz="2200" dirty="0"/>
          </a:p>
          <a:p>
            <a:pPr>
              <a:spcBef>
                <a:spcPts val="1100"/>
              </a:spcBef>
            </a:pPr>
            <a:r>
              <a:rPr lang="en-US" sz="2200" dirty="0"/>
              <a:t>Findings:</a:t>
            </a:r>
          </a:p>
          <a:p>
            <a:pPr lvl="1">
              <a:spcBef>
                <a:spcPts val="1100"/>
              </a:spcBef>
            </a:pPr>
            <a:r>
              <a:rPr lang="en-US" sz="2000" dirty="0"/>
              <a:t>Tested </a:t>
            </a:r>
            <a:r>
              <a:rPr lang="en-US" sz="2000" i="1" dirty="0">
                <a:solidFill>
                  <a:srgbClr val="0432FF"/>
                </a:solidFill>
              </a:rPr>
              <a:t>259</a:t>
            </a:r>
            <a:r>
              <a:rPr lang="en-US" sz="2000" dirty="0"/>
              <a:t> firmware from top-21 Android vendors.</a:t>
            </a:r>
          </a:p>
          <a:p>
            <a:pPr lvl="1">
              <a:spcBef>
                <a:spcPts val="1100"/>
              </a:spcBef>
            </a:pPr>
            <a:r>
              <a:rPr lang="en-US" sz="2000" dirty="0"/>
              <a:t>Found </a:t>
            </a:r>
            <a:r>
              <a:rPr lang="en-US" sz="2000" i="1" dirty="0">
                <a:solidFill>
                  <a:srgbClr val="FF0000"/>
                </a:solidFill>
              </a:rPr>
              <a:t>515</a:t>
            </a:r>
            <a:r>
              <a:rPr lang="en-US" sz="2000" dirty="0"/>
              <a:t> exposed Init routines with sensitive behaviors (all customized).</a:t>
            </a:r>
          </a:p>
          <a:p>
            <a:pPr lvl="2">
              <a:spcBef>
                <a:spcPts val="1100"/>
              </a:spcBef>
            </a:pPr>
            <a:r>
              <a:rPr lang="en-US" sz="2000" dirty="0">
                <a:solidFill>
                  <a:srgbClr val="414141"/>
                </a:solidFill>
              </a:rPr>
              <a:t>Manually verified </a:t>
            </a:r>
            <a:r>
              <a:rPr lang="en-US" sz="2000" i="1" dirty="0">
                <a:solidFill>
                  <a:srgbClr val="FF0000"/>
                </a:solidFill>
              </a:rPr>
              <a:t>89</a:t>
            </a:r>
            <a:r>
              <a:rPr lang="en-US" sz="2000" dirty="0"/>
              <a:t> </a:t>
            </a:r>
            <a:r>
              <a:rPr lang="en-US" i="1" dirty="0">
                <a:solidFill>
                  <a:srgbClr val="FF0000"/>
                </a:solidFill>
              </a:rPr>
              <a:t>0-day</a:t>
            </a:r>
            <a:r>
              <a:rPr lang="en-US" sz="2000" dirty="0"/>
              <a:t> vulnerabilities.</a:t>
            </a:r>
          </a:p>
        </p:txBody>
      </p:sp>
    </p:spTree>
    <p:extLst>
      <p:ext uri="{BB962C8B-B14F-4D97-AF65-F5344CB8AC3E}">
        <p14:creationId xmlns:p14="http://schemas.microsoft.com/office/powerpoint/2010/main" val="281227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5" end="5"/>
                                            </p:txEl>
                                          </p:spTgt>
                                        </p:tgtEl>
                                        <p:attrNameLst>
                                          <p:attrName>style.visibility</p:attrName>
                                        </p:attrNameLst>
                                      </p:cBhvr>
                                      <p:to>
                                        <p:strVal val="visible"/>
                                      </p:to>
                                    </p:set>
                                    <p:animEffect transition="in" filter="dissolve">
                                      <p:cBhvr>
                                        <p:cTn id="10" dur="500"/>
                                        <p:tgtEl>
                                          <p:spTgt spid="7">
                                            <p:txEl>
                                              <p:pRg st="5" end="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dissolve">
                                      <p:cBhvr>
                                        <p:cTn id="13" dur="500"/>
                                        <p:tgtEl>
                                          <p:spTgt spid="7">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dissolve">
                                      <p:cBhvr>
                                        <p:cTn id="16" dur="500"/>
                                        <p:tgtEl>
                                          <p:spTgt spid="7">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dissolve">
                                      <p:cBhvr>
                                        <p:cTn id="19" dur="50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dissolve">
                                      <p:cBhvr>
                                        <p:cTn id="24" dur="500"/>
                                        <p:tgtEl>
                                          <p:spTgt spid="7">
                                            <p:txEl>
                                              <p:pRg st="6" end="6"/>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dissolve">
                                      <p:cBhvr>
                                        <p:cTn id="27" dur="500"/>
                                        <p:tgtEl>
                                          <p:spTgt spid="7">
                                            <p:txEl>
                                              <p:pRg st="7" end="7"/>
                                            </p:txEl>
                                          </p:spTgt>
                                        </p:tgtEl>
                                      </p:cBhvr>
                                    </p:animEffect>
                                  </p:childTnLst>
                                </p:cTn>
                              </p:par>
                            </p:childTnLst>
                          </p:cTn>
                        </p:par>
                        <p:par>
                          <p:cTn id="28" fill="hold">
                            <p:stCondLst>
                              <p:cond delay="500"/>
                            </p:stCondLst>
                            <p:childTnLst>
                              <p:par>
                                <p:cTn id="29" presetID="9" presetClass="entr" presetSubtype="0" fill="hold" nodeType="afterEffect">
                                  <p:stCondLst>
                                    <p:cond delay="1000"/>
                                  </p:stCondLst>
                                  <p:childTnLst>
                                    <p:set>
                                      <p:cBhvr>
                                        <p:cTn id="30" dur="1" fill="hold">
                                          <p:stCondLst>
                                            <p:cond delay="0"/>
                                          </p:stCondLst>
                                        </p:cTn>
                                        <p:tgtEl>
                                          <p:spTgt spid="7">
                                            <p:txEl>
                                              <p:pRg st="8" end="8"/>
                                            </p:txEl>
                                          </p:spTgt>
                                        </p:tgtEl>
                                        <p:attrNameLst>
                                          <p:attrName>style.visibility</p:attrName>
                                        </p:attrNameLst>
                                      </p:cBhvr>
                                      <p:to>
                                        <p:strVal val="visible"/>
                                      </p:to>
                                    </p:set>
                                    <p:animEffect transition="in" filter="dissolve">
                                      <p:cBhvr>
                                        <p:cTn id="31" dur="500"/>
                                        <p:tgtEl>
                                          <p:spTgt spid="7">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7">
                                            <p:txEl>
                                              <p:pRg st="9" end="9"/>
                                            </p:txEl>
                                          </p:spTgt>
                                        </p:tgtEl>
                                        <p:attrNameLst>
                                          <p:attrName>style.visibility</p:attrName>
                                        </p:attrNameLst>
                                      </p:cBhvr>
                                      <p:to>
                                        <p:strVal val="visible"/>
                                      </p:to>
                                    </p:set>
                                    <p:animEffect transition="in" filter="dissolve">
                                      <p:cBhvr>
                                        <p:cTn id="36"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A38DA-2518-CE44-AAF8-DBF844BBCEDB}"/>
              </a:ext>
            </a:extLst>
          </p:cNvPr>
          <p:cNvSpPr>
            <a:spLocks noGrp="1"/>
          </p:cNvSpPr>
          <p:nvPr>
            <p:ph type="title"/>
          </p:nvPr>
        </p:nvSpPr>
        <p:spPr/>
        <p:txBody>
          <a:bodyPr>
            <a:normAutofit/>
          </a:bodyPr>
          <a:lstStyle/>
          <a:p>
            <a:r>
              <a:rPr lang="en-US" sz="4400" dirty="0"/>
              <a:t>Graph in Real Applications</a:t>
            </a:r>
          </a:p>
        </p:txBody>
      </p:sp>
      <p:sp>
        <p:nvSpPr>
          <p:cNvPr id="4" name="Slide Number Placeholder 3">
            <a:extLst>
              <a:ext uri="{FF2B5EF4-FFF2-40B4-BE49-F238E27FC236}">
                <a16:creationId xmlns:a16="http://schemas.microsoft.com/office/drawing/2014/main" id="{2FD00D0F-C082-1C4C-A11E-F1FAF020C29C}"/>
              </a:ext>
            </a:extLst>
          </p:cNvPr>
          <p:cNvSpPr>
            <a:spLocks noGrp="1"/>
          </p:cNvSpPr>
          <p:nvPr>
            <p:ph type="sldNum" sz="quarter" idx="2"/>
          </p:nvPr>
        </p:nvSpPr>
        <p:spPr/>
        <p:txBody>
          <a:bodyPr/>
          <a:lstStyle/>
          <a:p>
            <a:fld id="{86CB4B4D-7CA3-9044-876B-883B54F8677D}" type="slidenum">
              <a:rPr lang="en-US" smtClean="0"/>
              <a:pPr/>
              <a:t>6</a:t>
            </a:fld>
            <a:endParaRPr lang="en-US" dirty="0"/>
          </a:p>
        </p:txBody>
      </p:sp>
      <p:graphicFrame>
        <p:nvGraphicFramePr>
          <p:cNvPr id="11" name="Table 5">
            <a:extLst>
              <a:ext uri="{FF2B5EF4-FFF2-40B4-BE49-F238E27FC236}">
                <a16:creationId xmlns:a16="http://schemas.microsoft.com/office/drawing/2014/main" id="{2E795D83-FD02-BF40-9160-DA73C8506D4C}"/>
              </a:ext>
            </a:extLst>
          </p:cNvPr>
          <p:cNvGraphicFramePr>
            <a:graphicFrameLocks noGrp="1"/>
          </p:cNvGraphicFramePr>
          <p:nvPr/>
        </p:nvGraphicFramePr>
        <p:xfrm>
          <a:off x="330440" y="1066228"/>
          <a:ext cx="10928108" cy="2943569"/>
        </p:xfrm>
        <a:graphic>
          <a:graphicData uri="http://schemas.openxmlformats.org/drawingml/2006/table">
            <a:tbl>
              <a:tblPr firstRow="1" bandRow="1">
                <a:tableStyleId>{3B4B98B0-60AC-42C2-AFA5-B58CD77FA1E5}</a:tableStyleId>
              </a:tblPr>
              <a:tblGrid>
                <a:gridCol w="2732027">
                  <a:extLst>
                    <a:ext uri="{9D8B030D-6E8A-4147-A177-3AD203B41FA5}">
                      <a16:colId xmlns:a16="http://schemas.microsoft.com/office/drawing/2014/main" val="2797068980"/>
                    </a:ext>
                  </a:extLst>
                </a:gridCol>
                <a:gridCol w="2732027">
                  <a:extLst>
                    <a:ext uri="{9D8B030D-6E8A-4147-A177-3AD203B41FA5}">
                      <a16:colId xmlns:a16="http://schemas.microsoft.com/office/drawing/2014/main" val="2618438504"/>
                    </a:ext>
                  </a:extLst>
                </a:gridCol>
                <a:gridCol w="2732027">
                  <a:extLst>
                    <a:ext uri="{9D8B030D-6E8A-4147-A177-3AD203B41FA5}">
                      <a16:colId xmlns:a16="http://schemas.microsoft.com/office/drawing/2014/main" val="1963983606"/>
                    </a:ext>
                  </a:extLst>
                </a:gridCol>
                <a:gridCol w="2732027">
                  <a:extLst>
                    <a:ext uri="{9D8B030D-6E8A-4147-A177-3AD203B41FA5}">
                      <a16:colId xmlns:a16="http://schemas.microsoft.com/office/drawing/2014/main" val="3472740084"/>
                    </a:ext>
                  </a:extLst>
                </a:gridCol>
              </a:tblGrid>
              <a:tr h="381571">
                <a:tc>
                  <a:txBody>
                    <a:bodyPr/>
                    <a:lstStyle/>
                    <a:p>
                      <a:pPr algn="l"/>
                      <a:r>
                        <a:rPr lang="en-US" sz="1800">
                          <a:latin typeface="Gill Sans MT" panose="020B0502020104020203" pitchFamily="34" charset="77"/>
                        </a:rPr>
                        <a:t>Application</a:t>
                      </a:r>
                      <a:endParaRPr lang="en-US" sz="1800" dirty="0">
                        <a:latin typeface="Gill Sans MT" panose="020B0502020104020203" pitchFamily="34" charset="77"/>
                      </a:endParaRPr>
                    </a:p>
                  </a:txBody>
                  <a:tcPr/>
                </a:tc>
                <a:tc>
                  <a:txBody>
                    <a:bodyPr/>
                    <a:lstStyle/>
                    <a:p>
                      <a:pPr algn="l"/>
                      <a:r>
                        <a:rPr lang="en-US" sz="1800">
                          <a:latin typeface="Gill Sans MT" panose="020B0502020104020203" pitchFamily="34" charset="77"/>
                        </a:rPr>
                        <a:t>Graph</a:t>
                      </a:r>
                      <a:endParaRPr lang="en-US" sz="1800" dirty="0">
                        <a:latin typeface="Gill Sans MT" panose="020B0502020104020203" pitchFamily="34" charset="77"/>
                      </a:endParaRPr>
                    </a:p>
                  </a:txBody>
                  <a:tcPr/>
                </a:tc>
                <a:tc>
                  <a:txBody>
                    <a:bodyPr/>
                    <a:lstStyle/>
                    <a:p>
                      <a:pPr algn="l"/>
                      <a:r>
                        <a:rPr lang="en-US" sz="1800">
                          <a:latin typeface="Gill Sans MT" panose="020B0502020104020203" pitchFamily="34" charset="77"/>
                        </a:rPr>
                        <a:t>Algorithm</a:t>
                      </a:r>
                      <a:endParaRPr lang="en-US" sz="1800" dirty="0">
                        <a:latin typeface="Gill Sans MT" panose="020B0502020104020203" pitchFamily="34" charset="77"/>
                      </a:endParaRPr>
                    </a:p>
                  </a:txBody>
                  <a:tcPr/>
                </a:tc>
                <a:tc>
                  <a:txBody>
                    <a:bodyPr/>
                    <a:lstStyle/>
                    <a:p>
                      <a:r>
                        <a:rPr lang="en-US" sz="1800">
                          <a:latin typeface="Gill Sans MT" panose="020B0502020104020203" pitchFamily="34" charset="77"/>
                        </a:rPr>
                        <a:t>Usage</a:t>
                      </a:r>
                      <a:endParaRPr lang="en-US" sz="1800" dirty="0">
                        <a:latin typeface="Gill Sans MT" panose="020B0502020104020203" pitchFamily="34" charset="77"/>
                      </a:endParaRPr>
                    </a:p>
                  </a:txBody>
                  <a:tcPr/>
                </a:tc>
                <a:extLst>
                  <a:ext uri="{0D108BD9-81ED-4DB2-BD59-A6C34878D82A}">
                    <a16:rowId xmlns:a16="http://schemas.microsoft.com/office/drawing/2014/main" val="449635989"/>
                  </a:ext>
                </a:extLst>
              </a:tr>
              <a:tr h="1055371">
                <a:tc>
                  <a:txBody>
                    <a:bodyPr/>
                    <a:lstStyle/>
                    <a:p>
                      <a:pPr algn="l"/>
                      <a:r>
                        <a:rPr lang="en-US" sz="1800">
                          <a:latin typeface="Gill Sans MT" panose="020B0502020104020203" pitchFamily="34" charset="77"/>
                        </a:rPr>
                        <a:t>Navigation</a:t>
                      </a:r>
                      <a:endParaRPr lang="en-US" sz="1800" dirty="0">
                        <a:latin typeface="Gill Sans MT" panose="020B0502020104020203" pitchFamily="34" charset="77"/>
                      </a:endParaRPr>
                    </a:p>
                  </a:txBody>
                  <a:tcPr/>
                </a:tc>
                <a:tc>
                  <a:txBody>
                    <a:bodyPr/>
                    <a:lstStyle/>
                    <a:p>
                      <a:pPr algn="l"/>
                      <a:r>
                        <a:rPr lang="en-US" sz="1800">
                          <a:latin typeface="Gill Sans MT" panose="020B0502020104020203" pitchFamily="34" charset="77"/>
                        </a:rPr>
                        <a:t>Road map graph</a:t>
                      </a:r>
                      <a:endParaRPr lang="en-US" sz="1800" dirty="0">
                        <a:latin typeface="Gill Sans MT" panose="020B0502020104020203" pitchFamily="34" charset="77"/>
                      </a:endParaRPr>
                    </a:p>
                  </a:txBody>
                  <a:tcPr anchor="ctr"/>
                </a:tc>
                <a:tc>
                  <a:txBody>
                    <a:bodyPr/>
                    <a:lstStyle/>
                    <a:p>
                      <a:pPr algn="l"/>
                      <a:r>
                        <a:rPr lang="en-US" sz="1800" dirty="0">
                          <a:latin typeface="Gill Sans MT" panose="020B0502020104020203" pitchFamily="34" charset="77"/>
                        </a:rPr>
                        <a:t>Shortest path</a:t>
                      </a:r>
                    </a:p>
                  </a:txBody>
                  <a:tcPr anchor="ctr"/>
                </a:tc>
                <a:tc>
                  <a:txBody>
                    <a:bodyPr/>
                    <a:lstStyle/>
                    <a:p>
                      <a:endParaRPr lang="en-US" sz="1800" dirty="0">
                        <a:latin typeface="Gill Sans MT" panose="020B0502020104020203" pitchFamily="34" charset="77"/>
                      </a:endParaRPr>
                    </a:p>
                  </a:txBody>
                  <a:tcPr/>
                </a:tc>
                <a:extLst>
                  <a:ext uri="{0D108BD9-81ED-4DB2-BD59-A6C34878D82A}">
                    <a16:rowId xmlns:a16="http://schemas.microsoft.com/office/drawing/2014/main" val="104838401"/>
                  </a:ext>
                </a:extLst>
              </a:tr>
              <a:tr h="1506627">
                <a:tc>
                  <a:txBody>
                    <a:bodyPr/>
                    <a:lstStyle/>
                    <a:p>
                      <a:pPr algn="l"/>
                      <a:r>
                        <a:rPr lang="en-US" sz="1800" dirty="0">
                          <a:latin typeface="Gill Sans MT" panose="020B0502020104020203" pitchFamily="34" charset="77"/>
                        </a:rPr>
                        <a:t>Key connector protein identification</a:t>
                      </a:r>
                    </a:p>
                  </a:txBody>
                  <a:tcPr/>
                </a:tc>
                <a:tc>
                  <a:txBody>
                    <a:bodyPr/>
                    <a:lstStyle/>
                    <a:p>
                      <a:pPr algn="l"/>
                      <a:endParaRPr lang="en-US" sz="1800" dirty="0">
                        <a:latin typeface="Gill Sans MT" panose="020B0502020104020203" pitchFamily="34" charset="77"/>
                      </a:endParaRPr>
                    </a:p>
                  </a:txBody>
                  <a:tcPr anchor="ctr"/>
                </a:tc>
                <a:tc>
                  <a:txBody>
                    <a:bodyPr/>
                    <a:lstStyle/>
                    <a:p>
                      <a:pPr algn="l"/>
                      <a:endParaRPr lang="en-US" sz="1800" dirty="0">
                        <a:latin typeface="Gill Sans MT" panose="020B0502020104020203" pitchFamily="34" charset="77"/>
                      </a:endParaRPr>
                    </a:p>
                  </a:txBody>
                  <a:tcPr anchor="ctr"/>
                </a:tc>
                <a:tc>
                  <a:txBody>
                    <a:bodyPr/>
                    <a:lstStyle/>
                    <a:p>
                      <a:endParaRPr lang="en-US" sz="1800" dirty="0">
                        <a:latin typeface="Gill Sans MT" panose="020B0502020104020203" pitchFamily="34" charset="77"/>
                      </a:endParaRPr>
                    </a:p>
                  </a:txBody>
                  <a:tcPr/>
                </a:tc>
                <a:extLst>
                  <a:ext uri="{0D108BD9-81ED-4DB2-BD59-A6C34878D82A}">
                    <a16:rowId xmlns:a16="http://schemas.microsoft.com/office/drawing/2014/main" val="1089344705"/>
                  </a:ext>
                </a:extLst>
              </a:tr>
            </a:tbl>
          </a:graphicData>
        </a:graphic>
      </p:graphicFrame>
      <p:pic>
        <p:nvPicPr>
          <p:cNvPr id="13" name="Picture 12">
            <a:extLst>
              <a:ext uri="{FF2B5EF4-FFF2-40B4-BE49-F238E27FC236}">
                <a16:creationId xmlns:a16="http://schemas.microsoft.com/office/drawing/2014/main" id="{8E8F822B-899A-0143-A260-4CB98237795D}"/>
              </a:ext>
            </a:extLst>
          </p:cNvPr>
          <p:cNvPicPr>
            <a:picLocks noChangeAspect="1"/>
          </p:cNvPicPr>
          <p:nvPr/>
        </p:nvPicPr>
        <p:blipFill>
          <a:blip r:embed="rId4"/>
          <a:stretch>
            <a:fillRect/>
          </a:stretch>
        </p:blipFill>
        <p:spPr>
          <a:xfrm>
            <a:off x="980933" y="1733671"/>
            <a:ext cx="864077" cy="864077"/>
          </a:xfrm>
          <a:prstGeom prst="rect">
            <a:avLst/>
          </a:prstGeom>
        </p:spPr>
      </p:pic>
      <p:pic>
        <p:nvPicPr>
          <p:cNvPr id="14" name="Picture 8" descr="Protein - Wikipedia">
            <a:extLst>
              <a:ext uri="{FF2B5EF4-FFF2-40B4-BE49-F238E27FC236}">
                <a16:creationId xmlns:a16="http://schemas.microsoft.com/office/drawing/2014/main" id="{BCCD31FE-E2C8-6D44-8FCC-7AB77C566F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933" y="3089854"/>
            <a:ext cx="685271" cy="69362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6A231618-7C4E-4145-8456-74796F77819C}"/>
              </a:ext>
            </a:extLst>
          </p:cNvPr>
          <p:cNvGrpSpPr/>
          <p:nvPr/>
        </p:nvGrpSpPr>
        <p:grpSpPr>
          <a:xfrm>
            <a:off x="8873788" y="2698595"/>
            <a:ext cx="2071508" cy="1144814"/>
            <a:chOff x="8873788" y="2698595"/>
            <a:chExt cx="2071508" cy="1144814"/>
          </a:xfrm>
        </p:grpSpPr>
        <p:sp>
          <p:nvSpPr>
            <p:cNvPr id="72" name="Oval 71">
              <a:extLst>
                <a:ext uri="{FF2B5EF4-FFF2-40B4-BE49-F238E27FC236}">
                  <a16:creationId xmlns:a16="http://schemas.microsoft.com/office/drawing/2014/main" id="{057ACC2B-571E-DB4D-B64D-3F82D38D4776}"/>
                </a:ext>
              </a:extLst>
            </p:cNvPr>
            <p:cNvSpPr/>
            <p:nvPr/>
          </p:nvSpPr>
          <p:spPr>
            <a:xfrm>
              <a:off x="8953547" y="2771905"/>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a:t>
              </a:r>
            </a:p>
          </p:txBody>
        </p:sp>
        <p:sp>
          <p:nvSpPr>
            <p:cNvPr id="73" name="Oval 72">
              <a:extLst>
                <a:ext uri="{FF2B5EF4-FFF2-40B4-BE49-F238E27FC236}">
                  <a16:creationId xmlns:a16="http://schemas.microsoft.com/office/drawing/2014/main" id="{CEBA1CD4-9890-E74F-A32E-A334101D0778}"/>
                </a:ext>
              </a:extLst>
            </p:cNvPr>
            <p:cNvSpPr/>
            <p:nvPr/>
          </p:nvSpPr>
          <p:spPr>
            <a:xfrm>
              <a:off x="8873788" y="3387793"/>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b</a:t>
              </a:r>
            </a:p>
          </p:txBody>
        </p:sp>
        <p:sp>
          <p:nvSpPr>
            <p:cNvPr id="74" name="Oval 73">
              <a:extLst>
                <a:ext uri="{FF2B5EF4-FFF2-40B4-BE49-F238E27FC236}">
                  <a16:creationId xmlns:a16="http://schemas.microsoft.com/office/drawing/2014/main" id="{1DBE01D8-389F-7C44-9AC9-3BB14550009A}"/>
                </a:ext>
              </a:extLst>
            </p:cNvPr>
            <p:cNvSpPr/>
            <p:nvPr/>
          </p:nvSpPr>
          <p:spPr>
            <a:xfrm>
              <a:off x="9545295" y="3135982"/>
              <a:ext cx="289230" cy="289230"/>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c</a:t>
              </a:r>
            </a:p>
          </p:txBody>
        </p:sp>
        <p:sp>
          <p:nvSpPr>
            <p:cNvPr id="75" name="Oval 74">
              <a:extLst>
                <a:ext uri="{FF2B5EF4-FFF2-40B4-BE49-F238E27FC236}">
                  <a16:creationId xmlns:a16="http://schemas.microsoft.com/office/drawing/2014/main" id="{7A8E9431-77E6-F944-9928-09299DC6D121}"/>
                </a:ext>
              </a:extLst>
            </p:cNvPr>
            <p:cNvSpPr/>
            <p:nvPr/>
          </p:nvSpPr>
          <p:spPr>
            <a:xfrm>
              <a:off x="10656066" y="2729548"/>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e</a:t>
              </a:r>
            </a:p>
          </p:txBody>
        </p:sp>
        <p:sp>
          <p:nvSpPr>
            <p:cNvPr id="76" name="Oval 75">
              <a:extLst>
                <a:ext uri="{FF2B5EF4-FFF2-40B4-BE49-F238E27FC236}">
                  <a16:creationId xmlns:a16="http://schemas.microsoft.com/office/drawing/2014/main" id="{F6B5E2DC-8847-3C4B-8617-8828928CE0FC}"/>
                </a:ext>
              </a:extLst>
            </p:cNvPr>
            <p:cNvSpPr/>
            <p:nvPr/>
          </p:nvSpPr>
          <p:spPr>
            <a:xfrm>
              <a:off x="9874762" y="2698595"/>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d</a:t>
              </a:r>
            </a:p>
          </p:txBody>
        </p:sp>
        <p:sp>
          <p:nvSpPr>
            <p:cNvPr id="77" name="Oval 76">
              <a:extLst>
                <a:ext uri="{FF2B5EF4-FFF2-40B4-BE49-F238E27FC236}">
                  <a16:creationId xmlns:a16="http://schemas.microsoft.com/office/drawing/2014/main" id="{19573778-687D-A141-BBA0-2228483FC2C9}"/>
                </a:ext>
              </a:extLst>
            </p:cNvPr>
            <p:cNvSpPr/>
            <p:nvPr/>
          </p:nvSpPr>
          <p:spPr>
            <a:xfrm>
              <a:off x="10075017" y="3554179"/>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h</a:t>
              </a:r>
            </a:p>
          </p:txBody>
        </p:sp>
        <p:sp>
          <p:nvSpPr>
            <p:cNvPr id="78" name="Oval 77">
              <a:extLst>
                <a:ext uri="{FF2B5EF4-FFF2-40B4-BE49-F238E27FC236}">
                  <a16:creationId xmlns:a16="http://schemas.microsoft.com/office/drawing/2014/main" id="{F278A0D0-6C53-E546-B7F6-DA60F1288D09}"/>
                </a:ext>
              </a:extLst>
            </p:cNvPr>
            <p:cNvSpPr/>
            <p:nvPr/>
          </p:nvSpPr>
          <p:spPr>
            <a:xfrm>
              <a:off x="9441866" y="3551068"/>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g</a:t>
              </a:r>
            </a:p>
          </p:txBody>
        </p:sp>
        <p:cxnSp>
          <p:nvCxnSpPr>
            <p:cNvPr id="79" name="Straight Arrow Connector 78">
              <a:extLst>
                <a:ext uri="{FF2B5EF4-FFF2-40B4-BE49-F238E27FC236}">
                  <a16:creationId xmlns:a16="http://schemas.microsoft.com/office/drawing/2014/main" id="{2ADEF473-68BF-B341-BF9F-723E0F693EA5}"/>
                </a:ext>
              </a:extLst>
            </p:cNvPr>
            <p:cNvCxnSpPr>
              <a:cxnSpLocks/>
              <a:stCxn id="74" idx="0"/>
              <a:endCxn id="76" idx="3"/>
            </p:cNvCxnSpPr>
            <p:nvPr/>
          </p:nvCxnSpPr>
          <p:spPr>
            <a:xfrm flipV="1">
              <a:off x="9689911" y="2945468"/>
              <a:ext cx="227209" cy="190514"/>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80" name="Straight Arrow Connector 79">
              <a:extLst>
                <a:ext uri="{FF2B5EF4-FFF2-40B4-BE49-F238E27FC236}">
                  <a16:creationId xmlns:a16="http://schemas.microsoft.com/office/drawing/2014/main" id="{D2BA61EB-BC26-084C-B221-66071E488957}"/>
                </a:ext>
              </a:extLst>
            </p:cNvPr>
            <p:cNvCxnSpPr>
              <a:cxnSpLocks/>
              <a:stCxn id="73" idx="0"/>
              <a:endCxn id="72" idx="4"/>
            </p:cNvCxnSpPr>
            <p:nvPr/>
          </p:nvCxnSpPr>
          <p:spPr>
            <a:xfrm flipV="1">
              <a:off x="9018404" y="3061135"/>
              <a:ext cx="79759" cy="326658"/>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81" name="Straight Arrow Connector 80">
              <a:extLst>
                <a:ext uri="{FF2B5EF4-FFF2-40B4-BE49-F238E27FC236}">
                  <a16:creationId xmlns:a16="http://schemas.microsoft.com/office/drawing/2014/main" id="{D507B55C-F152-0A4F-B789-425C82AE32CF}"/>
                </a:ext>
              </a:extLst>
            </p:cNvPr>
            <p:cNvCxnSpPr>
              <a:cxnSpLocks/>
              <a:stCxn id="74" idx="6"/>
              <a:endCxn id="83" idx="2"/>
            </p:cNvCxnSpPr>
            <p:nvPr/>
          </p:nvCxnSpPr>
          <p:spPr>
            <a:xfrm flipV="1">
              <a:off x="9834525" y="3214410"/>
              <a:ext cx="405501" cy="66188"/>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82" name="Straight Arrow Connector 81">
              <a:extLst>
                <a:ext uri="{FF2B5EF4-FFF2-40B4-BE49-F238E27FC236}">
                  <a16:creationId xmlns:a16="http://schemas.microsoft.com/office/drawing/2014/main" id="{BD9EAD3D-878B-6342-BBE5-54C40D3C59EE}"/>
                </a:ext>
              </a:extLst>
            </p:cNvPr>
            <p:cNvCxnSpPr>
              <a:cxnSpLocks/>
              <a:stCxn id="72" idx="5"/>
              <a:endCxn id="74" idx="1"/>
            </p:cNvCxnSpPr>
            <p:nvPr/>
          </p:nvCxnSpPr>
          <p:spPr>
            <a:xfrm>
              <a:off x="9200420" y="3018778"/>
              <a:ext cx="387232" cy="159561"/>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83" name="Oval 82">
              <a:extLst>
                <a:ext uri="{FF2B5EF4-FFF2-40B4-BE49-F238E27FC236}">
                  <a16:creationId xmlns:a16="http://schemas.microsoft.com/office/drawing/2014/main" id="{85E4AB26-9400-7440-B2E6-B2FFAAFA060B}"/>
                </a:ext>
              </a:extLst>
            </p:cNvPr>
            <p:cNvSpPr/>
            <p:nvPr/>
          </p:nvSpPr>
          <p:spPr>
            <a:xfrm>
              <a:off x="10240026" y="3069794"/>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f</a:t>
              </a:r>
            </a:p>
          </p:txBody>
        </p:sp>
        <p:cxnSp>
          <p:nvCxnSpPr>
            <p:cNvPr id="84" name="Straight Arrow Connector 83">
              <a:extLst>
                <a:ext uri="{FF2B5EF4-FFF2-40B4-BE49-F238E27FC236}">
                  <a16:creationId xmlns:a16="http://schemas.microsoft.com/office/drawing/2014/main" id="{554C853D-0FD4-1846-8D41-A2C6F9912264}"/>
                </a:ext>
              </a:extLst>
            </p:cNvPr>
            <p:cNvCxnSpPr>
              <a:cxnSpLocks/>
              <a:stCxn id="74" idx="5"/>
              <a:endCxn id="77" idx="1"/>
            </p:cNvCxnSpPr>
            <p:nvPr/>
          </p:nvCxnSpPr>
          <p:spPr>
            <a:xfrm>
              <a:off x="9792168" y="3382855"/>
              <a:ext cx="325206" cy="213681"/>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85" name="Straight Arrow Connector 84">
              <a:extLst>
                <a:ext uri="{FF2B5EF4-FFF2-40B4-BE49-F238E27FC236}">
                  <a16:creationId xmlns:a16="http://schemas.microsoft.com/office/drawing/2014/main" id="{6631D236-28FA-BE4D-AD9B-E34EB3FA653B}"/>
                </a:ext>
              </a:extLst>
            </p:cNvPr>
            <p:cNvCxnSpPr>
              <a:cxnSpLocks/>
              <a:stCxn id="74" idx="4"/>
              <a:endCxn id="78" idx="0"/>
            </p:cNvCxnSpPr>
            <p:nvPr/>
          </p:nvCxnSpPr>
          <p:spPr>
            <a:xfrm flipH="1">
              <a:off x="9586482" y="3425212"/>
              <a:ext cx="103429" cy="125856"/>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86" name="Straight Arrow Connector 85">
              <a:extLst>
                <a:ext uri="{FF2B5EF4-FFF2-40B4-BE49-F238E27FC236}">
                  <a16:creationId xmlns:a16="http://schemas.microsoft.com/office/drawing/2014/main" id="{01C31C1D-7A69-8C46-B2E5-3BBE47C9A302}"/>
                </a:ext>
              </a:extLst>
            </p:cNvPr>
            <p:cNvCxnSpPr>
              <a:cxnSpLocks/>
              <a:stCxn id="74" idx="2"/>
              <a:endCxn id="73" idx="6"/>
            </p:cNvCxnSpPr>
            <p:nvPr/>
          </p:nvCxnSpPr>
          <p:spPr>
            <a:xfrm flipH="1">
              <a:off x="9163018" y="3280597"/>
              <a:ext cx="382277" cy="251811"/>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87" name="Straight Arrow Connector 86">
              <a:extLst>
                <a:ext uri="{FF2B5EF4-FFF2-40B4-BE49-F238E27FC236}">
                  <a16:creationId xmlns:a16="http://schemas.microsoft.com/office/drawing/2014/main" id="{B66D8110-799F-F944-B5F0-3D2F03EC28ED}"/>
                </a:ext>
              </a:extLst>
            </p:cNvPr>
            <p:cNvCxnSpPr>
              <a:cxnSpLocks/>
              <a:stCxn id="76" idx="6"/>
              <a:endCxn id="75" idx="2"/>
            </p:cNvCxnSpPr>
            <p:nvPr/>
          </p:nvCxnSpPr>
          <p:spPr>
            <a:xfrm>
              <a:off x="10163993" y="2843211"/>
              <a:ext cx="492073" cy="30953"/>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88" name="Straight Arrow Connector 87">
              <a:extLst>
                <a:ext uri="{FF2B5EF4-FFF2-40B4-BE49-F238E27FC236}">
                  <a16:creationId xmlns:a16="http://schemas.microsoft.com/office/drawing/2014/main" id="{30F7E29C-6586-2F49-9D03-E0972F7B51EE}"/>
                </a:ext>
              </a:extLst>
            </p:cNvPr>
            <p:cNvCxnSpPr>
              <a:cxnSpLocks/>
              <a:stCxn id="77" idx="0"/>
              <a:endCxn id="83" idx="4"/>
            </p:cNvCxnSpPr>
            <p:nvPr/>
          </p:nvCxnSpPr>
          <p:spPr>
            <a:xfrm flipV="1">
              <a:off x="10219633" y="3359025"/>
              <a:ext cx="165009" cy="195154"/>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grpSp>
      <p:sp>
        <p:nvSpPr>
          <p:cNvPr id="89" name="TextBox 88">
            <a:extLst>
              <a:ext uri="{FF2B5EF4-FFF2-40B4-BE49-F238E27FC236}">
                <a16:creationId xmlns:a16="http://schemas.microsoft.com/office/drawing/2014/main" id="{DAA8FCFC-1DE7-824C-B0A4-3F765C8CC589}"/>
              </a:ext>
            </a:extLst>
          </p:cNvPr>
          <p:cNvSpPr txBox="1"/>
          <p:nvPr/>
        </p:nvSpPr>
        <p:spPr>
          <a:xfrm>
            <a:off x="9414760" y="2824290"/>
            <a:ext cx="442542" cy="276999"/>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432FF"/>
                </a:solidFill>
                <a:effectLst/>
                <a:uLnTx/>
                <a:uFillTx/>
                <a:latin typeface="Gill Sans MT" panose="020B0502020104020203" pitchFamily="34" charset="77"/>
                <a:ea typeface="+mn-ea"/>
                <a:cs typeface="+mn-cs"/>
              </a:rPr>
              <a:t>Key</a:t>
            </a:r>
            <a:endParaRPr kumimoji="0" lang="en-US" sz="1800" i="0" u="none" strike="noStrike" kern="1200" cap="none" spc="0" normalizeH="0" baseline="0" noProof="0" dirty="0">
              <a:ln>
                <a:noFill/>
              </a:ln>
              <a:solidFill>
                <a:srgbClr val="0432FF"/>
              </a:solidFill>
              <a:effectLst/>
              <a:uLnTx/>
              <a:uFillTx/>
              <a:latin typeface="Gill Sans MT" panose="020B0502020104020203" pitchFamily="34" charset="77"/>
              <a:ea typeface="+mn-ea"/>
              <a:cs typeface="+mn-cs"/>
            </a:endParaRPr>
          </a:p>
        </p:txBody>
      </p:sp>
      <p:sp>
        <p:nvSpPr>
          <p:cNvPr id="90" name="Oval 89">
            <a:extLst>
              <a:ext uri="{FF2B5EF4-FFF2-40B4-BE49-F238E27FC236}">
                <a16:creationId xmlns:a16="http://schemas.microsoft.com/office/drawing/2014/main" id="{965D0A31-E566-D949-9F2A-5171CB8D07A0}"/>
              </a:ext>
            </a:extLst>
          </p:cNvPr>
          <p:cNvSpPr/>
          <p:nvPr/>
        </p:nvSpPr>
        <p:spPr>
          <a:xfrm>
            <a:off x="9541752" y="3128317"/>
            <a:ext cx="289230" cy="289230"/>
          </a:xfrm>
          <a:prstGeom prst="ellipse">
            <a:avLst/>
          </a:prstGeom>
          <a:solidFill>
            <a:srgbClr val="00FDFF"/>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c</a:t>
            </a:r>
          </a:p>
        </p:txBody>
      </p:sp>
      <p:grpSp>
        <p:nvGrpSpPr>
          <p:cNvPr id="91" name="Group 90">
            <a:extLst>
              <a:ext uri="{FF2B5EF4-FFF2-40B4-BE49-F238E27FC236}">
                <a16:creationId xmlns:a16="http://schemas.microsoft.com/office/drawing/2014/main" id="{F08D5668-FC71-CB47-9D38-69C8B99E4B84}"/>
              </a:ext>
            </a:extLst>
          </p:cNvPr>
          <p:cNvGrpSpPr/>
          <p:nvPr/>
        </p:nvGrpSpPr>
        <p:grpSpPr>
          <a:xfrm>
            <a:off x="8739578" y="1482826"/>
            <a:ext cx="2435255" cy="916091"/>
            <a:chOff x="8922676" y="3439990"/>
            <a:chExt cx="2435255" cy="916091"/>
          </a:xfrm>
        </p:grpSpPr>
        <p:sp>
          <p:nvSpPr>
            <p:cNvPr id="92" name="Oval 91">
              <a:extLst>
                <a:ext uri="{FF2B5EF4-FFF2-40B4-BE49-F238E27FC236}">
                  <a16:creationId xmlns:a16="http://schemas.microsoft.com/office/drawing/2014/main" id="{9B1480D0-1AD0-434F-BE44-62ADD3B34FE4}"/>
                </a:ext>
              </a:extLst>
            </p:cNvPr>
            <p:cNvSpPr/>
            <p:nvPr/>
          </p:nvSpPr>
          <p:spPr>
            <a:xfrm>
              <a:off x="9945655" y="406431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d</a:t>
              </a:r>
            </a:p>
          </p:txBody>
        </p:sp>
        <p:sp>
          <p:nvSpPr>
            <p:cNvPr id="93" name="Oval 92">
              <a:extLst>
                <a:ext uri="{FF2B5EF4-FFF2-40B4-BE49-F238E27FC236}">
                  <a16:creationId xmlns:a16="http://schemas.microsoft.com/office/drawing/2014/main" id="{FC8EEC61-5BE6-D543-BD60-8C835396C496}"/>
                </a:ext>
              </a:extLst>
            </p:cNvPr>
            <p:cNvSpPr/>
            <p:nvPr/>
          </p:nvSpPr>
          <p:spPr>
            <a:xfrm>
              <a:off x="9660346" y="360274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b</a:t>
              </a:r>
            </a:p>
          </p:txBody>
        </p:sp>
        <p:sp>
          <p:nvSpPr>
            <p:cNvPr id="94" name="Oval 93">
              <a:extLst>
                <a:ext uri="{FF2B5EF4-FFF2-40B4-BE49-F238E27FC236}">
                  <a16:creationId xmlns:a16="http://schemas.microsoft.com/office/drawing/2014/main" id="{3761C449-D3C2-0445-8292-805E360AE379}"/>
                </a:ext>
              </a:extLst>
            </p:cNvPr>
            <p:cNvSpPr/>
            <p:nvPr/>
          </p:nvSpPr>
          <p:spPr>
            <a:xfrm>
              <a:off x="10237422" y="359410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c</a:t>
              </a:r>
            </a:p>
          </p:txBody>
        </p:sp>
        <p:cxnSp>
          <p:nvCxnSpPr>
            <p:cNvPr id="95" name="Straight Arrow Connector 94">
              <a:extLst>
                <a:ext uri="{FF2B5EF4-FFF2-40B4-BE49-F238E27FC236}">
                  <a16:creationId xmlns:a16="http://schemas.microsoft.com/office/drawing/2014/main" id="{A3C24B50-C88E-2947-876C-DA88E2AD855C}"/>
                </a:ext>
              </a:extLst>
            </p:cNvPr>
            <p:cNvCxnSpPr>
              <a:stCxn id="93" idx="6"/>
              <a:endCxn id="94" idx="2"/>
            </p:cNvCxnSpPr>
            <p:nvPr/>
          </p:nvCxnSpPr>
          <p:spPr>
            <a:xfrm flipV="1">
              <a:off x="9952113" y="3739988"/>
              <a:ext cx="285309" cy="8640"/>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96" name="Straight Arrow Connector 95">
              <a:extLst>
                <a:ext uri="{FF2B5EF4-FFF2-40B4-BE49-F238E27FC236}">
                  <a16:creationId xmlns:a16="http://schemas.microsoft.com/office/drawing/2014/main" id="{5242A970-05B5-D24C-933D-3EDB416EF521}"/>
                </a:ext>
              </a:extLst>
            </p:cNvPr>
            <p:cNvCxnSpPr>
              <a:cxnSpLocks/>
              <a:stCxn id="92" idx="0"/>
              <a:endCxn id="94" idx="3"/>
            </p:cNvCxnSpPr>
            <p:nvPr/>
          </p:nvCxnSpPr>
          <p:spPr>
            <a:xfrm flipV="1">
              <a:off x="10091539" y="3843142"/>
              <a:ext cx="188611" cy="221172"/>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97" name="Straight Arrow Connector 96">
              <a:extLst>
                <a:ext uri="{FF2B5EF4-FFF2-40B4-BE49-F238E27FC236}">
                  <a16:creationId xmlns:a16="http://schemas.microsoft.com/office/drawing/2014/main" id="{EFC1DBBF-5FCE-7A43-9A72-7C2EE74FAC53}"/>
                </a:ext>
              </a:extLst>
            </p:cNvPr>
            <p:cNvCxnSpPr>
              <a:cxnSpLocks/>
              <a:stCxn id="92" idx="0"/>
              <a:endCxn id="93" idx="5"/>
            </p:cNvCxnSpPr>
            <p:nvPr/>
          </p:nvCxnSpPr>
          <p:spPr>
            <a:xfrm flipH="1" flipV="1">
              <a:off x="9909384" y="3851782"/>
              <a:ext cx="182155" cy="212532"/>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98" name="Oval 97">
              <a:extLst>
                <a:ext uri="{FF2B5EF4-FFF2-40B4-BE49-F238E27FC236}">
                  <a16:creationId xmlns:a16="http://schemas.microsoft.com/office/drawing/2014/main" id="{77625D41-F14F-A243-B52F-DDADE9217BA2}"/>
                </a:ext>
              </a:extLst>
            </p:cNvPr>
            <p:cNvSpPr/>
            <p:nvPr/>
          </p:nvSpPr>
          <p:spPr>
            <a:xfrm>
              <a:off x="9030254" y="3797875"/>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endParaRPr>
            </a:p>
          </p:txBody>
        </p:sp>
        <p:sp>
          <p:nvSpPr>
            <p:cNvPr id="99" name="Oval 98">
              <a:extLst>
                <a:ext uri="{FF2B5EF4-FFF2-40B4-BE49-F238E27FC236}">
                  <a16:creationId xmlns:a16="http://schemas.microsoft.com/office/drawing/2014/main" id="{E9ED05D6-FAB7-8943-919B-5F8E9CF1EAE4}"/>
                </a:ext>
              </a:extLst>
            </p:cNvPr>
            <p:cNvSpPr/>
            <p:nvPr/>
          </p:nvSpPr>
          <p:spPr>
            <a:xfrm>
              <a:off x="10870317" y="3797875"/>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f</a:t>
              </a:r>
            </a:p>
          </p:txBody>
        </p:sp>
        <p:cxnSp>
          <p:nvCxnSpPr>
            <p:cNvPr id="100" name="Straight Arrow Connector 99">
              <a:extLst>
                <a:ext uri="{FF2B5EF4-FFF2-40B4-BE49-F238E27FC236}">
                  <a16:creationId xmlns:a16="http://schemas.microsoft.com/office/drawing/2014/main" id="{3F61652E-CD25-F541-88EC-DE3F1856F281}"/>
                </a:ext>
              </a:extLst>
            </p:cNvPr>
            <p:cNvCxnSpPr>
              <a:cxnSpLocks/>
              <a:stCxn id="98" idx="6"/>
              <a:endCxn id="93" idx="2"/>
            </p:cNvCxnSpPr>
            <p:nvPr/>
          </p:nvCxnSpPr>
          <p:spPr>
            <a:xfrm flipV="1">
              <a:off x="9322020" y="3748628"/>
              <a:ext cx="338326" cy="195131"/>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101" name="Straight Arrow Connector 100">
              <a:extLst>
                <a:ext uri="{FF2B5EF4-FFF2-40B4-BE49-F238E27FC236}">
                  <a16:creationId xmlns:a16="http://schemas.microsoft.com/office/drawing/2014/main" id="{5BFEE880-460E-2445-AB15-46037C09E273}"/>
                </a:ext>
              </a:extLst>
            </p:cNvPr>
            <p:cNvCxnSpPr>
              <a:cxnSpLocks/>
              <a:stCxn id="98" idx="6"/>
              <a:endCxn id="92" idx="2"/>
            </p:cNvCxnSpPr>
            <p:nvPr/>
          </p:nvCxnSpPr>
          <p:spPr>
            <a:xfrm>
              <a:off x="9322020" y="3943759"/>
              <a:ext cx="623635" cy="266439"/>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02" name="Straight Arrow Connector 101">
              <a:extLst>
                <a:ext uri="{FF2B5EF4-FFF2-40B4-BE49-F238E27FC236}">
                  <a16:creationId xmlns:a16="http://schemas.microsoft.com/office/drawing/2014/main" id="{0AC38953-17FD-914C-AA54-81EFDDAC9BD6}"/>
                </a:ext>
              </a:extLst>
            </p:cNvPr>
            <p:cNvCxnSpPr>
              <a:cxnSpLocks/>
              <a:stCxn id="94" idx="6"/>
              <a:endCxn id="99" idx="2"/>
            </p:cNvCxnSpPr>
            <p:nvPr/>
          </p:nvCxnSpPr>
          <p:spPr>
            <a:xfrm>
              <a:off x="10529189" y="3739988"/>
              <a:ext cx="341128" cy="203770"/>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103" name="Straight Arrow Connector 102">
              <a:extLst>
                <a:ext uri="{FF2B5EF4-FFF2-40B4-BE49-F238E27FC236}">
                  <a16:creationId xmlns:a16="http://schemas.microsoft.com/office/drawing/2014/main" id="{29040200-6C28-9A4D-95D3-75E343921C22}"/>
                </a:ext>
              </a:extLst>
            </p:cNvPr>
            <p:cNvCxnSpPr>
              <a:cxnSpLocks/>
              <a:stCxn id="92" idx="6"/>
              <a:endCxn id="99" idx="2"/>
            </p:cNvCxnSpPr>
            <p:nvPr/>
          </p:nvCxnSpPr>
          <p:spPr>
            <a:xfrm flipV="1">
              <a:off x="10237422" y="3943758"/>
              <a:ext cx="632895" cy="266440"/>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104" name="TextBox 103">
              <a:extLst>
                <a:ext uri="{FF2B5EF4-FFF2-40B4-BE49-F238E27FC236}">
                  <a16:creationId xmlns:a16="http://schemas.microsoft.com/office/drawing/2014/main" id="{FB7267D2-112E-E74C-A892-D573B5E828DC}"/>
                </a:ext>
              </a:extLst>
            </p:cNvPr>
            <p:cNvSpPr txBox="1"/>
            <p:nvPr/>
          </p:nvSpPr>
          <p:spPr>
            <a:xfrm>
              <a:off x="8922676" y="3459286"/>
              <a:ext cx="569553" cy="307777"/>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432FF"/>
                  </a:solidFill>
                  <a:effectLst/>
                  <a:uLnTx/>
                  <a:uFillTx/>
                  <a:latin typeface="Calibri" panose="020F0502020204030204"/>
                  <a:ea typeface="+mn-ea"/>
                  <a:cs typeface="+mn-cs"/>
                </a:rPr>
                <a:t>Src</a:t>
              </a:r>
              <a:endParaRPr kumimoji="0" lang="en-US" sz="1400" b="0" i="0" u="none" strike="noStrike" kern="1200" cap="none" spc="0" normalizeH="0" baseline="0" noProof="0" dirty="0">
                <a:ln>
                  <a:noFill/>
                </a:ln>
                <a:solidFill>
                  <a:srgbClr val="0432FF"/>
                </a:solidFill>
                <a:effectLst/>
                <a:uLnTx/>
                <a:uFillTx/>
                <a:latin typeface="Calibri" panose="020F0502020204030204"/>
                <a:ea typeface="+mn-ea"/>
                <a:cs typeface="+mn-cs"/>
              </a:endParaRPr>
            </a:p>
          </p:txBody>
        </p:sp>
        <p:sp>
          <p:nvSpPr>
            <p:cNvPr id="105" name="TextBox 104">
              <a:extLst>
                <a:ext uri="{FF2B5EF4-FFF2-40B4-BE49-F238E27FC236}">
                  <a16:creationId xmlns:a16="http://schemas.microsoft.com/office/drawing/2014/main" id="{66D6A3D9-9CE6-CA43-AC9D-BEEBFE6C4310}"/>
                </a:ext>
              </a:extLst>
            </p:cNvPr>
            <p:cNvSpPr txBox="1"/>
            <p:nvPr/>
          </p:nvSpPr>
          <p:spPr>
            <a:xfrm>
              <a:off x="10788378" y="3439990"/>
              <a:ext cx="569553" cy="307777"/>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432FF"/>
                  </a:solidFill>
                  <a:effectLst/>
                  <a:uLnTx/>
                  <a:uFillTx/>
                  <a:latin typeface="Calibri" panose="020F0502020204030204"/>
                  <a:ea typeface="+mn-ea"/>
                  <a:cs typeface="+mn-cs"/>
                </a:rPr>
                <a:t>Dst</a:t>
              </a:r>
              <a:endParaRPr kumimoji="0" lang="en-US" sz="1400" b="0" i="0" u="none" strike="noStrike" kern="1200" cap="none" spc="0" normalizeH="0" baseline="0" noProof="0" dirty="0">
                <a:ln>
                  <a:noFill/>
                </a:ln>
                <a:solidFill>
                  <a:srgbClr val="0432FF"/>
                </a:solidFill>
                <a:effectLst/>
                <a:uLnTx/>
                <a:uFillTx/>
                <a:latin typeface="Calibri" panose="020F0502020204030204"/>
                <a:ea typeface="+mn-ea"/>
                <a:cs typeface="+mn-cs"/>
              </a:endParaRPr>
            </a:p>
          </p:txBody>
        </p:sp>
        <p:sp>
          <p:nvSpPr>
            <p:cNvPr id="106" name="TextBox 105">
              <a:extLst>
                <a:ext uri="{FF2B5EF4-FFF2-40B4-BE49-F238E27FC236}">
                  <a16:creationId xmlns:a16="http://schemas.microsoft.com/office/drawing/2014/main" id="{A866A511-0CFA-C740-B86A-C8BCE328A397}"/>
                </a:ext>
              </a:extLst>
            </p:cNvPr>
            <p:cNvSpPr txBox="1"/>
            <p:nvPr/>
          </p:nvSpPr>
          <p:spPr>
            <a:xfrm>
              <a:off x="9353336" y="3628556"/>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07" name="TextBox 106">
              <a:extLst>
                <a:ext uri="{FF2B5EF4-FFF2-40B4-BE49-F238E27FC236}">
                  <a16:creationId xmlns:a16="http://schemas.microsoft.com/office/drawing/2014/main" id="{103AD676-B2E3-5948-A54D-69E16EB5F0BD}"/>
                </a:ext>
              </a:extLst>
            </p:cNvPr>
            <p:cNvSpPr txBox="1"/>
            <p:nvPr/>
          </p:nvSpPr>
          <p:spPr>
            <a:xfrm>
              <a:off x="9967094" y="3487853"/>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08" name="TextBox 107">
              <a:extLst>
                <a:ext uri="{FF2B5EF4-FFF2-40B4-BE49-F238E27FC236}">
                  <a16:creationId xmlns:a16="http://schemas.microsoft.com/office/drawing/2014/main" id="{C5186C84-65C6-C74D-A01B-1B649996EC95}"/>
                </a:ext>
              </a:extLst>
            </p:cNvPr>
            <p:cNvSpPr txBox="1"/>
            <p:nvPr/>
          </p:nvSpPr>
          <p:spPr>
            <a:xfrm>
              <a:off x="10571917" y="3578156"/>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09" name="TextBox 108">
              <a:extLst>
                <a:ext uri="{FF2B5EF4-FFF2-40B4-BE49-F238E27FC236}">
                  <a16:creationId xmlns:a16="http://schemas.microsoft.com/office/drawing/2014/main" id="{973FCB4F-0384-6F4B-98B1-636809B5A5FE}"/>
                </a:ext>
              </a:extLst>
            </p:cNvPr>
            <p:cNvSpPr txBox="1"/>
            <p:nvPr/>
          </p:nvSpPr>
          <p:spPr>
            <a:xfrm>
              <a:off x="9498974" y="3996229"/>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10" name="TextBox 109">
              <a:extLst>
                <a:ext uri="{FF2B5EF4-FFF2-40B4-BE49-F238E27FC236}">
                  <a16:creationId xmlns:a16="http://schemas.microsoft.com/office/drawing/2014/main" id="{C8DA6920-7E94-7E4B-8FBD-0A7B70618A78}"/>
                </a:ext>
              </a:extLst>
            </p:cNvPr>
            <p:cNvSpPr txBox="1"/>
            <p:nvPr/>
          </p:nvSpPr>
          <p:spPr>
            <a:xfrm>
              <a:off x="10473178" y="3989026"/>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11" name="TextBox 110">
              <a:extLst>
                <a:ext uri="{FF2B5EF4-FFF2-40B4-BE49-F238E27FC236}">
                  <a16:creationId xmlns:a16="http://schemas.microsoft.com/office/drawing/2014/main" id="{45E7E0ED-E343-F84A-932B-246CDCAE38A5}"/>
                </a:ext>
              </a:extLst>
            </p:cNvPr>
            <p:cNvSpPr txBox="1"/>
            <p:nvPr/>
          </p:nvSpPr>
          <p:spPr>
            <a:xfrm>
              <a:off x="9819569" y="3815755"/>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12" name="TextBox 111">
              <a:extLst>
                <a:ext uri="{FF2B5EF4-FFF2-40B4-BE49-F238E27FC236}">
                  <a16:creationId xmlns:a16="http://schemas.microsoft.com/office/drawing/2014/main" id="{C33EED7B-146F-504D-AE05-F88B256C3123}"/>
                </a:ext>
              </a:extLst>
            </p:cNvPr>
            <p:cNvSpPr txBox="1"/>
            <p:nvPr/>
          </p:nvSpPr>
          <p:spPr>
            <a:xfrm>
              <a:off x="10140101" y="3815755"/>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113" name="Group 112">
            <a:extLst>
              <a:ext uri="{FF2B5EF4-FFF2-40B4-BE49-F238E27FC236}">
                <a16:creationId xmlns:a16="http://schemas.microsoft.com/office/drawing/2014/main" id="{E1F24735-5A74-524C-9C6C-FF70C512ED1A}"/>
              </a:ext>
            </a:extLst>
          </p:cNvPr>
          <p:cNvGrpSpPr/>
          <p:nvPr/>
        </p:nvGrpSpPr>
        <p:grpSpPr>
          <a:xfrm>
            <a:off x="8848038" y="1634998"/>
            <a:ext cx="2131830" cy="495538"/>
            <a:chOff x="8843317" y="1636759"/>
            <a:chExt cx="2131830" cy="495538"/>
          </a:xfrm>
        </p:grpSpPr>
        <p:sp>
          <p:nvSpPr>
            <p:cNvPr id="114" name="Oval 113">
              <a:extLst>
                <a:ext uri="{FF2B5EF4-FFF2-40B4-BE49-F238E27FC236}">
                  <a16:creationId xmlns:a16="http://schemas.microsoft.com/office/drawing/2014/main" id="{A03CA36A-D5B5-994B-97F3-E38EFCD582DB}"/>
                </a:ext>
              </a:extLst>
            </p:cNvPr>
            <p:cNvSpPr/>
            <p:nvPr/>
          </p:nvSpPr>
          <p:spPr>
            <a:xfrm>
              <a:off x="9473409" y="1645399"/>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b</a:t>
              </a:r>
            </a:p>
          </p:txBody>
        </p:sp>
        <p:sp>
          <p:nvSpPr>
            <p:cNvPr id="115" name="Oval 114">
              <a:extLst>
                <a:ext uri="{FF2B5EF4-FFF2-40B4-BE49-F238E27FC236}">
                  <a16:creationId xmlns:a16="http://schemas.microsoft.com/office/drawing/2014/main" id="{481D3C7D-DE3A-E349-9BEB-D4DE579D4FF6}"/>
                </a:ext>
              </a:extLst>
            </p:cNvPr>
            <p:cNvSpPr/>
            <p:nvPr/>
          </p:nvSpPr>
          <p:spPr>
            <a:xfrm>
              <a:off x="10050485" y="1636759"/>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c</a:t>
              </a:r>
            </a:p>
          </p:txBody>
        </p:sp>
        <p:cxnSp>
          <p:nvCxnSpPr>
            <p:cNvPr id="116" name="Straight Arrow Connector 115">
              <a:extLst>
                <a:ext uri="{FF2B5EF4-FFF2-40B4-BE49-F238E27FC236}">
                  <a16:creationId xmlns:a16="http://schemas.microsoft.com/office/drawing/2014/main" id="{2DDEB596-30AC-F342-9022-CB8C21008F5B}"/>
                </a:ext>
              </a:extLst>
            </p:cNvPr>
            <p:cNvCxnSpPr>
              <a:stCxn id="114" idx="6"/>
              <a:endCxn id="115" idx="2"/>
            </p:cNvCxnSpPr>
            <p:nvPr/>
          </p:nvCxnSpPr>
          <p:spPr>
            <a:xfrm flipV="1">
              <a:off x="9765176" y="1782643"/>
              <a:ext cx="285309" cy="8640"/>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sp>
          <p:nvSpPr>
            <p:cNvPr id="117" name="Oval 116">
              <a:extLst>
                <a:ext uri="{FF2B5EF4-FFF2-40B4-BE49-F238E27FC236}">
                  <a16:creationId xmlns:a16="http://schemas.microsoft.com/office/drawing/2014/main" id="{DF57AC48-87BC-3F4A-AB28-0E4690B36E7C}"/>
                </a:ext>
              </a:extLst>
            </p:cNvPr>
            <p:cNvSpPr/>
            <p:nvPr/>
          </p:nvSpPr>
          <p:spPr>
            <a:xfrm>
              <a:off x="8843317" y="1840530"/>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endParaRPr>
            </a:p>
          </p:txBody>
        </p:sp>
        <p:sp>
          <p:nvSpPr>
            <p:cNvPr id="118" name="Oval 117">
              <a:extLst>
                <a:ext uri="{FF2B5EF4-FFF2-40B4-BE49-F238E27FC236}">
                  <a16:creationId xmlns:a16="http://schemas.microsoft.com/office/drawing/2014/main" id="{FCCFF95B-FA67-E249-A81E-D28D3315FF4E}"/>
                </a:ext>
              </a:extLst>
            </p:cNvPr>
            <p:cNvSpPr/>
            <p:nvPr/>
          </p:nvSpPr>
          <p:spPr>
            <a:xfrm>
              <a:off x="10683380" y="1840530"/>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f</a:t>
              </a:r>
            </a:p>
          </p:txBody>
        </p:sp>
        <p:cxnSp>
          <p:nvCxnSpPr>
            <p:cNvPr id="119" name="Straight Arrow Connector 118">
              <a:extLst>
                <a:ext uri="{FF2B5EF4-FFF2-40B4-BE49-F238E27FC236}">
                  <a16:creationId xmlns:a16="http://schemas.microsoft.com/office/drawing/2014/main" id="{C8F8BB12-5FBB-2547-B141-5CC19B3CBFE4}"/>
                </a:ext>
              </a:extLst>
            </p:cNvPr>
            <p:cNvCxnSpPr>
              <a:cxnSpLocks/>
              <a:stCxn id="117" idx="6"/>
              <a:endCxn id="114" idx="2"/>
            </p:cNvCxnSpPr>
            <p:nvPr/>
          </p:nvCxnSpPr>
          <p:spPr>
            <a:xfrm flipV="1">
              <a:off x="9135083" y="1791283"/>
              <a:ext cx="338326" cy="195131"/>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cxnSp>
          <p:nvCxnSpPr>
            <p:cNvPr id="120" name="Straight Arrow Connector 119">
              <a:extLst>
                <a:ext uri="{FF2B5EF4-FFF2-40B4-BE49-F238E27FC236}">
                  <a16:creationId xmlns:a16="http://schemas.microsoft.com/office/drawing/2014/main" id="{B535F9DA-F52E-AF46-9ACC-FBF66B5D3E91}"/>
                </a:ext>
              </a:extLst>
            </p:cNvPr>
            <p:cNvCxnSpPr>
              <a:cxnSpLocks/>
              <a:stCxn id="115" idx="6"/>
              <a:endCxn id="118" idx="2"/>
            </p:cNvCxnSpPr>
            <p:nvPr/>
          </p:nvCxnSpPr>
          <p:spPr>
            <a:xfrm>
              <a:off x="10342252" y="1782643"/>
              <a:ext cx="341128" cy="203770"/>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grpSp>
      <p:sp>
        <p:nvSpPr>
          <p:cNvPr id="56" name="TextBox 55">
            <a:extLst>
              <a:ext uri="{FF2B5EF4-FFF2-40B4-BE49-F238E27FC236}">
                <a16:creationId xmlns:a16="http://schemas.microsoft.com/office/drawing/2014/main" id="{2E0B93E1-FD78-1740-96AF-FD930A51C4F2}"/>
              </a:ext>
            </a:extLst>
          </p:cNvPr>
          <p:cNvSpPr txBox="1"/>
          <p:nvPr/>
        </p:nvSpPr>
        <p:spPr>
          <a:xfrm>
            <a:off x="3101792" y="2930279"/>
            <a:ext cx="176258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414141"/>
                </a:solidFill>
                <a:effectLst/>
                <a:uFillTx/>
                <a:latin typeface="Gill Sans MT" panose="020B0502020104020203" pitchFamily="34" charset="77"/>
                <a:sym typeface="Palatino"/>
              </a:rPr>
              <a:t>Protein-protein interaction</a:t>
            </a:r>
            <a:r>
              <a:rPr kumimoji="0" lang="en-US" sz="1800" b="0" i="0" u="none" strike="noStrike" cap="none" spc="0" normalizeH="0" dirty="0">
                <a:ln>
                  <a:noFill/>
                </a:ln>
                <a:solidFill>
                  <a:srgbClr val="414141"/>
                </a:solidFill>
                <a:effectLst/>
                <a:uFillTx/>
                <a:latin typeface="Gill Sans MT" panose="020B0502020104020203" pitchFamily="34" charset="77"/>
                <a:sym typeface="Palatino"/>
              </a:rPr>
              <a:t> graph</a:t>
            </a:r>
            <a:endParaRPr kumimoji="0" lang="en-US" sz="1800" b="0" i="0" u="none" strike="noStrike" cap="none" spc="0" normalizeH="0" baseline="0" dirty="0">
              <a:ln>
                <a:noFill/>
              </a:ln>
              <a:solidFill>
                <a:srgbClr val="414141"/>
              </a:solidFill>
              <a:effectLst/>
              <a:uFillTx/>
              <a:latin typeface="Gill Sans MT" panose="020B0502020104020203" pitchFamily="34" charset="77"/>
              <a:sym typeface="Palatino"/>
            </a:endParaRPr>
          </a:p>
        </p:txBody>
      </p:sp>
      <p:sp>
        <p:nvSpPr>
          <p:cNvPr id="57" name="TextBox 56">
            <a:extLst>
              <a:ext uri="{FF2B5EF4-FFF2-40B4-BE49-F238E27FC236}">
                <a16:creationId xmlns:a16="http://schemas.microsoft.com/office/drawing/2014/main" id="{FEAC8EB4-FD0B-E84E-9FD3-2B8028A84A49}"/>
              </a:ext>
            </a:extLst>
          </p:cNvPr>
          <p:cNvSpPr txBox="1"/>
          <p:nvPr/>
        </p:nvSpPr>
        <p:spPr>
          <a:xfrm>
            <a:off x="5829649" y="3067393"/>
            <a:ext cx="231137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414141"/>
                </a:solidFill>
                <a:effectLst/>
                <a:uFillTx/>
                <a:latin typeface="Gill Sans MT" panose="020B0502020104020203" pitchFamily="34" charset="77"/>
                <a:sym typeface="Palatino"/>
              </a:rPr>
              <a:t>Betweenness</a:t>
            </a:r>
            <a:r>
              <a:rPr kumimoji="0" lang="en-US" sz="1800" b="0" i="0" u="none" strike="noStrike" cap="none" spc="0" normalizeH="0" dirty="0">
                <a:ln>
                  <a:noFill/>
                </a:ln>
                <a:solidFill>
                  <a:srgbClr val="414141"/>
                </a:solidFill>
                <a:effectLst/>
                <a:uFillTx/>
                <a:latin typeface="Gill Sans MT" panose="020B0502020104020203" pitchFamily="34" charset="77"/>
                <a:sym typeface="Palatino"/>
              </a:rPr>
              <a:t> centrality</a:t>
            </a:r>
            <a:endParaRPr kumimoji="0" lang="en-US" sz="1800" b="0" i="0" u="none" strike="noStrike" cap="none" spc="0" normalizeH="0" baseline="0" dirty="0">
              <a:ln>
                <a:noFill/>
              </a:ln>
              <a:solidFill>
                <a:srgbClr val="414141"/>
              </a:solidFill>
              <a:effectLst/>
              <a:uFillTx/>
              <a:latin typeface="Gill Sans MT" panose="020B0502020104020203" pitchFamily="34" charset="77"/>
              <a:sym typeface="Palatino"/>
            </a:endParaRPr>
          </a:p>
        </p:txBody>
      </p:sp>
    </p:spTree>
    <p:custDataLst>
      <p:tags r:id="rId1"/>
    </p:custDataLst>
    <p:extLst>
      <p:ext uri="{BB962C8B-B14F-4D97-AF65-F5344CB8AC3E}">
        <p14:creationId xmlns:p14="http://schemas.microsoft.com/office/powerpoint/2010/main" val="256590158"/>
      </p:ext>
    </p:extLst>
  </p:cSld>
  <p:clrMapOvr>
    <a:masterClrMapping/>
  </p:clrMapOvr>
  <p:transition spd="med" advTm="2529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dissolve">
                                      <p:cBhvr>
                                        <p:cTn id="15" dur="500"/>
                                        <p:tgtEl>
                                          <p:spTgt spid="5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dissolve">
                                      <p:cBhvr>
                                        <p:cTn id="20" dur="500"/>
                                        <p:tgtEl>
                                          <p:spTgt spid="90"/>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dissolve">
                                      <p:cBhvr>
                                        <p:cTn id="2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animBg="1"/>
      <p:bldP spid="56" grpId="0"/>
      <p:bldP spid="5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589E7-C72B-F34C-94B6-3A06DF718702}"/>
              </a:ext>
            </a:extLst>
          </p:cNvPr>
          <p:cNvSpPr>
            <a:spLocks noGrp="1"/>
          </p:cNvSpPr>
          <p:nvPr>
            <p:ph type="title"/>
          </p:nvPr>
        </p:nvSpPr>
        <p:spPr/>
        <p:txBody>
          <a:bodyPr>
            <a:noAutofit/>
          </a:bodyPr>
          <a:lstStyle/>
          <a:p>
            <a:pPr hangingPunct="1">
              <a:spcBef>
                <a:spcPts val="1100"/>
              </a:spcBef>
            </a:pPr>
            <a:r>
              <a:rPr lang="en-US" sz="3600" dirty="0"/>
              <a:t>Graph-Centric Security, Learning, and Computing </a:t>
            </a:r>
            <a:br>
              <a:rPr lang="en-US" sz="3600" dirty="0"/>
            </a:br>
            <a:r>
              <a:rPr lang="en-US" sz="3600" dirty="0"/>
              <a:t>(Graph) Lab @ UNT</a:t>
            </a:r>
          </a:p>
        </p:txBody>
      </p:sp>
      <p:sp>
        <p:nvSpPr>
          <p:cNvPr id="4" name="Slide Number Placeholder 3">
            <a:extLst>
              <a:ext uri="{FF2B5EF4-FFF2-40B4-BE49-F238E27FC236}">
                <a16:creationId xmlns:a16="http://schemas.microsoft.com/office/drawing/2014/main" id="{D7B38FEC-C125-1047-8739-08B11241CA1F}"/>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60</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6" name="Rectangle 5">
            <a:extLst>
              <a:ext uri="{FF2B5EF4-FFF2-40B4-BE49-F238E27FC236}">
                <a16:creationId xmlns:a16="http://schemas.microsoft.com/office/drawing/2014/main" id="{A351C207-52D8-4645-99A7-19195D24CCCD}"/>
              </a:ext>
            </a:extLst>
          </p:cNvPr>
          <p:cNvSpPr/>
          <p:nvPr/>
        </p:nvSpPr>
        <p:spPr>
          <a:xfrm>
            <a:off x="4680693" y="1279577"/>
            <a:ext cx="2194560" cy="567211"/>
          </a:xfrm>
          <a:prstGeom prst="rect">
            <a:avLst/>
          </a:prstGeom>
          <a:solidFill>
            <a:srgbClr val="FEBAC1"/>
          </a:solidFill>
          <a:ln w="12700" cap="flat" cmpd="sng" algn="ctr">
            <a:solidFill>
              <a:schemeClr val="tx1"/>
            </a:solidFill>
            <a:prstDash val="solid"/>
            <a:miter lim="800000"/>
          </a:ln>
          <a:effectLst/>
        </p:spPr>
        <p:txBody>
          <a:bodyPr lIns="91440" r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Security</a:t>
            </a:r>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7" name="Rectangle 6">
            <a:extLst>
              <a:ext uri="{FF2B5EF4-FFF2-40B4-BE49-F238E27FC236}">
                <a16:creationId xmlns:a16="http://schemas.microsoft.com/office/drawing/2014/main" id="{9B85EF79-2E3D-E443-9A1C-B982C57E1F45}"/>
              </a:ext>
            </a:extLst>
          </p:cNvPr>
          <p:cNvSpPr/>
          <p:nvPr/>
        </p:nvSpPr>
        <p:spPr>
          <a:xfrm>
            <a:off x="2484298" y="3958405"/>
            <a:ext cx="2194560" cy="567211"/>
          </a:xfrm>
          <a:prstGeom prst="rect">
            <a:avLst/>
          </a:prstGeom>
          <a:solidFill>
            <a:srgbClr val="DAF4D7"/>
          </a:solidFill>
          <a:ln w="12700" cap="flat" cmpd="sng" algn="ctr">
            <a:solidFill>
              <a:schemeClr val="tx1"/>
            </a:solidFill>
            <a:prstDash val="solid"/>
            <a:miter lim="800000"/>
          </a:ln>
          <a:effectLst/>
        </p:spPr>
        <p:txBody>
          <a:bodyPr lIns="91440" r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High-Performance Computing (HPC)</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8" name="Rectangle 7">
            <a:extLst>
              <a:ext uri="{FF2B5EF4-FFF2-40B4-BE49-F238E27FC236}">
                <a16:creationId xmlns:a16="http://schemas.microsoft.com/office/drawing/2014/main" id="{DC9DE131-79EE-9C45-ABB7-7ABC1D1F6CC1}"/>
              </a:ext>
            </a:extLst>
          </p:cNvPr>
          <p:cNvSpPr/>
          <p:nvPr/>
        </p:nvSpPr>
        <p:spPr>
          <a:xfrm>
            <a:off x="6355026" y="4166837"/>
            <a:ext cx="2194560" cy="567211"/>
          </a:xfrm>
          <a:prstGeom prst="rect">
            <a:avLst/>
          </a:prstGeom>
          <a:solidFill>
            <a:srgbClr val="D4CEF7"/>
          </a:solidFill>
          <a:ln w="12700" cap="flat" cmpd="sng" algn="ctr">
            <a:solidFill>
              <a:schemeClr val="tx1"/>
            </a:solidFill>
            <a:prstDash val="solid"/>
            <a:miter lim="800000"/>
          </a:ln>
          <a:effectLst/>
        </p:spPr>
        <p:txBody>
          <a:bodyPr lIns="91440" r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Graph </a:t>
            </a:r>
            <a:r>
              <a:rPr lang="en-US" sz="2000" kern="1200" dirty="0">
                <a:solidFill>
                  <a:prstClr val="black"/>
                </a:solidFill>
                <a:latin typeface="Gill Sans MT" panose="020B0502020104020203" pitchFamily="34" charset="77"/>
                <a:ea typeface="+mn-ea"/>
                <a:cs typeface="+mn-cs"/>
              </a:rPr>
              <a:t>AI</a:t>
            </a:r>
            <a:endPar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30" name="Text Placeholder 2">
            <a:extLst>
              <a:ext uri="{FF2B5EF4-FFF2-40B4-BE49-F238E27FC236}">
                <a16:creationId xmlns:a16="http://schemas.microsoft.com/office/drawing/2014/main" id="{1A80E377-DE44-D645-A515-388AC3524FA9}"/>
              </a:ext>
            </a:extLst>
          </p:cNvPr>
          <p:cNvSpPr txBox="1">
            <a:spLocks/>
          </p:cNvSpPr>
          <p:nvPr/>
        </p:nvSpPr>
        <p:spPr>
          <a:xfrm>
            <a:off x="324548" y="1275131"/>
            <a:ext cx="4096823" cy="287192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None/>
              <a:tabLst/>
              <a:defRPr/>
            </a:pPr>
            <a:endParaRPr kumimoji="0" lang="en-US" sz="1800" b="0" i="0" u="none" strike="noStrike" kern="0" cap="none" spc="0" normalizeH="0" baseline="0" noProof="0" dirty="0">
              <a:ln>
                <a:noFill/>
              </a:ln>
              <a:solidFill>
                <a:srgbClr val="414141"/>
              </a:solidFill>
              <a:effectLst/>
              <a:uLnTx/>
              <a:uFillTx/>
              <a:latin typeface="Gill Sans MT" charset="0"/>
              <a:sym typeface="Palatino Linotype"/>
            </a:endParaRPr>
          </a:p>
        </p:txBody>
      </p:sp>
      <p:grpSp>
        <p:nvGrpSpPr>
          <p:cNvPr id="54" name="Group 53">
            <a:extLst>
              <a:ext uri="{FF2B5EF4-FFF2-40B4-BE49-F238E27FC236}">
                <a16:creationId xmlns:a16="http://schemas.microsoft.com/office/drawing/2014/main" id="{EB2CD817-8B75-AA42-ADC8-5E5FB1B336D3}"/>
              </a:ext>
            </a:extLst>
          </p:cNvPr>
          <p:cNvGrpSpPr/>
          <p:nvPr/>
        </p:nvGrpSpPr>
        <p:grpSpPr>
          <a:xfrm>
            <a:off x="4885615" y="2647595"/>
            <a:ext cx="1537008" cy="1482518"/>
            <a:chOff x="1852444" y="1671870"/>
            <a:chExt cx="2150538" cy="2074298"/>
          </a:xfrm>
        </p:grpSpPr>
        <p:sp>
          <p:nvSpPr>
            <p:cNvPr id="55" name="Oval 54">
              <a:extLst>
                <a:ext uri="{FF2B5EF4-FFF2-40B4-BE49-F238E27FC236}">
                  <a16:creationId xmlns:a16="http://schemas.microsoft.com/office/drawing/2014/main" id="{7064D3EE-8A48-8240-A639-E48345ABEE62}"/>
                </a:ext>
              </a:extLst>
            </p:cNvPr>
            <p:cNvSpPr/>
            <p:nvPr/>
          </p:nvSpPr>
          <p:spPr>
            <a:xfrm>
              <a:off x="1956055" y="1767103"/>
              <a:ext cx="375725" cy="375725"/>
            </a:xfrm>
            <a:prstGeom prst="ellipse">
              <a:avLst/>
            </a:prstGeom>
            <a:solidFill>
              <a:schemeClr val="accent6">
                <a:lumMod val="60000"/>
                <a:lumOff val="4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6" name="Oval 55">
              <a:extLst>
                <a:ext uri="{FF2B5EF4-FFF2-40B4-BE49-F238E27FC236}">
                  <a16:creationId xmlns:a16="http://schemas.microsoft.com/office/drawing/2014/main" id="{B31118FB-ACD8-0A4C-B913-0137E46BC1A1}"/>
                </a:ext>
              </a:extLst>
            </p:cNvPr>
            <p:cNvSpPr/>
            <p:nvPr/>
          </p:nvSpPr>
          <p:spPr>
            <a:xfrm>
              <a:off x="1852444" y="2567174"/>
              <a:ext cx="375725" cy="375725"/>
            </a:xfrm>
            <a:prstGeom prst="ellipse">
              <a:avLst/>
            </a:prstGeom>
            <a:solidFill>
              <a:schemeClr val="accent4">
                <a:lumMod val="20000"/>
                <a:lumOff val="8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7" name="Oval 56">
              <a:extLst>
                <a:ext uri="{FF2B5EF4-FFF2-40B4-BE49-F238E27FC236}">
                  <a16:creationId xmlns:a16="http://schemas.microsoft.com/office/drawing/2014/main" id="{5A39CC16-AB85-3F45-95B3-A4BC7B4BA08F}"/>
                </a:ext>
              </a:extLst>
            </p:cNvPr>
            <p:cNvSpPr/>
            <p:nvPr/>
          </p:nvSpPr>
          <p:spPr>
            <a:xfrm>
              <a:off x="2724766" y="2240058"/>
              <a:ext cx="375725" cy="375725"/>
            </a:xfrm>
            <a:prstGeom prst="ellipse">
              <a:avLst/>
            </a:prstGeom>
            <a:solidFill>
              <a:srgbClr val="FF2600"/>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8" name="Oval 57">
              <a:extLst>
                <a:ext uri="{FF2B5EF4-FFF2-40B4-BE49-F238E27FC236}">
                  <a16:creationId xmlns:a16="http://schemas.microsoft.com/office/drawing/2014/main" id="{041D5A59-63EA-164C-81F9-86F136F5D4D0}"/>
                </a:ext>
              </a:extLst>
            </p:cNvPr>
            <p:cNvSpPr/>
            <p:nvPr/>
          </p:nvSpPr>
          <p:spPr>
            <a:xfrm>
              <a:off x="1956055" y="3370443"/>
              <a:ext cx="375725" cy="375725"/>
            </a:xfrm>
            <a:prstGeom prst="ellipse">
              <a:avLst/>
            </a:prstGeom>
            <a:solidFill>
              <a:srgbClr val="FFFF00"/>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9" name="Oval 58">
              <a:extLst>
                <a:ext uri="{FF2B5EF4-FFF2-40B4-BE49-F238E27FC236}">
                  <a16:creationId xmlns:a16="http://schemas.microsoft.com/office/drawing/2014/main" id="{D5232E7C-91CF-3D43-AD63-B25D39CD0963}"/>
                </a:ext>
              </a:extLst>
            </p:cNvPr>
            <p:cNvSpPr/>
            <p:nvPr/>
          </p:nvSpPr>
          <p:spPr>
            <a:xfrm>
              <a:off x="3152761" y="1671870"/>
              <a:ext cx="375725" cy="375725"/>
            </a:xfrm>
            <a:prstGeom prst="ellipse">
              <a:avLst/>
            </a:prstGeom>
            <a:solidFill>
              <a:schemeClr val="accent5">
                <a:lumMod val="40000"/>
                <a:lumOff val="6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60" name="Oval 59">
              <a:extLst>
                <a:ext uri="{FF2B5EF4-FFF2-40B4-BE49-F238E27FC236}">
                  <a16:creationId xmlns:a16="http://schemas.microsoft.com/office/drawing/2014/main" id="{E8FD4EE4-CB6A-9549-8A5C-92B6B96355FC}"/>
                </a:ext>
              </a:extLst>
            </p:cNvPr>
            <p:cNvSpPr/>
            <p:nvPr/>
          </p:nvSpPr>
          <p:spPr>
            <a:xfrm>
              <a:off x="3412902" y="2783317"/>
              <a:ext cx="375725" cy="375725"/>
            </a:xfrm>
            <a:prstGeom prst="ellipse">
              <a:avLst/>
            </a:prstGeom>
            <a:solidFill>
              <a:schemeClr val="accent2">
                <a:lumMod val="75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61" name="Oval 60">
              <a:extLst>
                <a:ext uri="{FF2B5EF4-FFF2-40B4-BE49-F238E27FC236}">
                  <a16:creationId xmlns:a16="http://schemas.microsoft.com/office/drawing/2014/main" id="{008EA337-C258-9C45-A932-B7AB0F4A51DF}"/>
                </a:ext>
              </a:extLst>
            </p:cNvPr>
            <p:cNvSpPr/>
            <p:nvPr/>
          </p:nvSpPr>
          <p:spPr>
            <a:xfrm>
              <a:off x="2731615" y="2999487"/>
              <a:ext cx="375725" cy="375725"/>
            </a:xfrm>
            <a:prstGeom prst="ellipse">
              <a:avLst/>
            </a:prstGeom>
            <a:solidFill>
              <a:srgbClr val="0432FF"/>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62" name="Straight Arrow Connector 61">
              <a:extLst>
                <a:ext uri="{FF2B5EF4-FFF2-40B4-BE49-F238E27FC236}">
                  <a16:creationId xmlns:a16="http://schemas.microsoft.com/office/drawing/2014/main" id="{6873CB9A-DCCE-2F40-910C-8CFC69359713}"/>
                </a:ext>
              </a:extLst>
            </p:cNvPr>
            <p:cNvCxnSpPr>
              <a:stCxn id="57" idx="0"/>
              <a:endCxn id="59" idx="3"/>
            </p:cNvCxnSpPr>
            <p:nvPr/>
          </p:nvCxnSpPr>
          <p:spPr>
            <a:xfrm flipV="1">
              <a:off x="2912629" y="1992571"/>
              <a:ext cx="295156" cy="247487"/>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ADDFC36A-33B4-4647-934D-DC2C796C36B2}"/>
                </a:ext>
              </a:extLst>
            </p:cNvPr>
            <p:cNvCxnSpPr>
              <a:stCxn id="56" idx="0"/>
              <a:endCxn id="55" idx="4"/>
            </p:cNvCxnSpPr>
            <p:nvPr/>
          </p:nvCxnSpPr>
          <p:spPr>
            <a:xfrm flipV="1">
              <a:off x="2040307" y="2142828"/>
              <a:ext cx="103611" cy="42434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C140249-73D9-E146-B82A-B04107DFFBA2}"/>
                </a:ext>
              </a:extLst>
            </p:cNvPr>
            <p:cNvCxnSpPr>
              <a:stCxn id="57" idx="6"/>
              <a:endCxn id="68" idx="2"/>
            </p:cNvCxnSpPr>
            <p:nvPr/>
          </p:nvCxnSpPr>
          <p:spPr>
            <a:xfrm flipV="1">
              <a:off x="3100491" y="2341940"/>
              <a:ext cx="526766" cy="85981"/>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4E00352A-786E-3F49-81B9-BF6D9A8713B6}"/>
                </a:ext>
              </a:extLst>
            </p:cNvPr>
            <p:cNvCxnSpPr>
              <a:stCxn id="55" idx="5"/>
              <a:endCxn id="57" idx="1"/>
            </p:cNvCxnSpPr>
            <p:nvPr/>
          </p:nvCxnSpPr>
          <p:spPr>
            <a:xfrm>
              <a:off x="2276756" y="2087804"/>
              <a:ext cx="503034" cy="207278"/>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EC120FA1-15F8-5846-A914-EABE3B1385C9}"/>
                </a:ext>
              </a:extLst>
            </p:cNvPr>
            <p:cNvSpPr/>
            <p:nvPr/>
          </p:nvSpPr>
          <p:spPr>
            <a:xfrm>
              <a:off x="3484048" y="3370443"/>
              <a:ext cx="375725" cy="375725"/>
            </a:xfrm>
            <a:prstGeom prst="ellipse">
              <a:avLst/>
            </a:prstGeom>
            <a:solidFill>
              <a:schemeClr val="bg1">
                <a:lumMod val="85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67" name="Straight Arrow Connector 66">
              <a:extLst>
                <a:ext uri="{FF2B5EF4-FFF2-40B4-BE49-F238E27FC236}">
                  <a16:creationId xmlns:a16="http://schemas.microsoft.com/office/drawing/2014/main" id="{60F12362-DC9E-FF41-AD7B-CEC35350D76E}"/>
                </a:ext>
              </a:extLst>
            </p:cNvPr>
            <p:cNvCxnSpPr>
              <a:endCxn id="61" idx="5"/>
            </p:cNvCxnSpPr>
            <p:nvPr/>
          </p:nvCxnSpPr>
          <p:spPr>
            <a:xfrm flipH="1" flipV="1">
              <a:off x="3052316" y="3320188"/>
              <a:ext cx="466614" cy="139845"/>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68" name="Oval 67">
              <a:extLst>
                <a:ext uri="{FF2B5EF4-FFF2-40B4-BE49-F238E27FC236}">
                  <a16:creationId xmlns:a16="http://schemas.microsoft.com/office/drawing/2014/main" id="{3CDDA337-EDB8-E049-B4BB-B265881584A0}"/>
                </a:ext>
              </a:extLst>
            </p:cNvPr>
            <p:cNvSpPr/>
            <p:nvPr/>
          </p:nvSpPr>
          <p:spPr>
            <a:xfrm>
              <a:off x="3627257" y="2154077"/>
              <a:ext cx="375725" cy="375725"/>
            </a:xfrm>
            <a:prstGeom prst="ellipse">
              <a:avLst/>
            </a:prstGeom>
            <a:solidFill>
              <a:schemeClr val="accent2">
                <a:lumMod val="40000"/>
                <a:lumOff val="6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69" name="Straight Arrow Connector 68">
              <a:extLst>
                <a:ext uri="{FF2B5EF4-FFF2-40B4-BE49-F238E27FC236}">
                  <a16:creationId xmlns:a16="http://schemas.microsoft.com/office/drawing/2014/main" id="{191A8590-452C-6C41-8646-664ECD3AA542}"/>
                </a:ext>
              </a:extLst>
            </p:cNvPr>
            <p:cNvCxnSpPr>
              <a:stCxn id="57" idx="5"/>
              <a:endCxn id="60" idx="1"/>
            </p:cNvCxnSpPr>
            <p:nvPr/>
          </p:nvCxnSpPr>
          <p:spPr>
            <a:xfrm>
              <a:off x="3045467" y="2560759"/>
              <a:ext cx="422459" cy="277582"/>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2CBB1F75-F1DD-9542-8919-34E284AB911B}"/>
                </a:ext>
              </a:extLst>
            </p:cNvPr>
            <p:cNvCxnSpPr>
              <a:stCxn id="57" idx="4"/>
            </p:cNvCxnSpPr>
            <p:nvPr/>
          </p:nvCxnSpPr>
          <p:spPr>
            <a:xfrm>
              <a:off x="2912629" y="2615783"/>
              <a:ext cx="24057" cy="38250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B91202B7-77E3-BA42-BE28-7F9E5C8AA454}"/>
                </a:ext>
              </a:extLst>
            </p:cNvPr>
            <p:cNvCxnSpPr/>
            <p:nvPr/>
          </p:nvCxnSpPr>
          <p:spPr>
            <a:xfrm flipV="1">
              <a:off x="2267970" y="3320188"/>
              <a:ext cx="518669" cy="96747"/>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9070E36C-0D1D-6444-85A9-E64D179743E7}"/>
                </a:ext>
              </a:extLst>
            </p:cNvPr>
            <p:cNvCxnSpPr>
              <a:stCxn id="57" idx="2"/>
              <a:endCxn id="56" idx="6"/>
            </p:cNvCxnSpPr>
            <p:nvPr/>
          </p:nvCxnSpPr>
          <p:spPr>
            <a:xfrm flipH="1">
              <a:off x="2228169" y="2427921"/>
              <a:ext cx="496597" cy="32711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8129C4D4-DFB6-9E4B-90F4-40763C553B32}"/>
                </a:ext>
              </a:extLst>
            </p:cNvPr>
            <p:cNvCxnSpPr>
              <a:stCxn id="56" idx="4"/>
            </p:cNvCxnSpPr>
            <p:nvPr/>
          </p:nvCxnSpPr>
          <p:spPr>
            <a:xfrm>
              <a:off x="2040307" y="2942899"/>
              <a:ext cx="103562" cy="430742"/>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FABD0E7E-5E34-CF42-B0BB-10C09BFD29D2}"/>
                </a:ext>
              </a:extLst>
            </p:cNvPr>
            <p:cNvCxnSpPr>
              <a:stCxn id="60" idx="0"/>
              <a:endCxn id="68" idx="4"/>
            </p:cNvCxnSpPr>
            <p:nvPr/>
          </p:nvCxnSpPr>
          <p:spPr>
            <a:xfrm flipV="1">
              <a:off x="3600765" y="2529802"/>
              <a:ext cx="214355" cy="253515"/>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grpSp>
      <p:sp>
        <p:nvSpPr>
          <p:cNvPr id="79" name="Circular Arrow 78">
            <a:extLst>
              <a:ext uri="{FF2B5EF4-FFF2-40B4-BE49-F238E27FC236}">
                <a16:creationId xmlns:a16="http://schemas.microsoft.com/office/drawing/2014/main" id="{ECE0993A-B02B-F24E-A40B-A8ECD82E0021}"/>
              </a:ext>
            </a:extLst>
          </p:cNvPr>
          <p:cNvSpPr/>
          <p:nvPr/>
        </p:nvSpPr>
        <p:spPr>
          <a:xfrm rot="4177975">
            <a:off x="5101859" y="2041121"/>
            <a:ext cx="2665264" cy="2078746"/>
          </a:xfrm>
          <a:prstGeom prst="circularArrow">
            <a:avLst>
              <a:gd name="adj1" fmla="val 9447"/>
              <a:gd name="adj2" fmla="val 938193"/>
              <a:gd name="adj3" fmla="val 20491962"/>
              <a:gd name="adj4" fmla="val 11678399"/>
              <a:gd name="adj5" fmla="val 12091"/>
            </a:avLst>
          </a:prstGeom>
          <a:solidFill>
            <a:srgbClr val="FACAFC"/>
          </a:solidFill>
          <a:ln w="12700" cap="flat">
            <a:solidFill>
              <a:schemeClr val="lt1">
                <a:hueOff val="0"/>
                <a:satOff val="0"/>
                <a:lumOff val="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0" name="Circular Arrow 79">
            <a:extLst>
              <a:ext uri="{FF2B5EF4-FFF2-40B4-BE49-F238E27FC236}">
                <a16:creationId xmlns:a16="http://schemas.microsoft.com/office/drawing/2014/main" id="{A6C9ED79-022E-A642-8219-328B5AF7D81D}"/>
              </a:ext>
            </a:extLst>
          </p:cNvPr>
          <p:cNvSpPr/>
          <p:nvPr/>
        </p:nvSpPr>
        <p:spPr>
          <a:xfrm rot="10440697">
            <a:off x="4115538" y="3327861"/>
            <a:ext cx="3257889" cy="2078746"/>
          </a:xfrm>
          <a:prstGeom prst="circularArrow">
            <a:avLst>
              <a:gd name="adj1" fmla="val 9447"/>
              <a:gd name="adj2" fmla="val 938193"/>
              <a:gd name="adj3" fmla="val 20491962"/>
              <a:gd name="adj4" fmla="val 12748345"/>
              <a:gd name="adj5" fmla="val 12091"/>
            </a:avLst>
          </a:prstGeom>
          <a:solidFill>
            <a:srgbClr val="FACAFC"/>
          </a:solidFill>
          <a:ln w="12700" cap="flat">
            <a:solidFill>
              <a:schemeClr val="lt1">
                <a:hueOff val="0"/>
                <a:satOff val="0"/>
                <a:lumOff val="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1" name="Circular Arrow 80">
            <a:extLst>
              <a:ext uri="{FF2B5EF4-FFF2-40B4-BE49-F238E27FC236}">
                <a16:creationId xmlns:a16="http://schemas.microsoft.com/office/drawing/2014/main" id="{49653CED-B389-D74A-B0B0-9F70C01F5EE2}"/>
              </a:ext>
            </a:extLst>
          </p:cNvPr>
          <p:cNvSpPr/>
          <p:nvPr/>
        </p:nvSpPr>
        <p:spPr>
          <a:xfrm rot="17503910">
            <a:off x="3433519" y="2119812"/>
            <a:ext cx="2798628" cy="2078746"/>
          </a:xfrm>
          <a:prstGeom prst="circularArrow">
            <a:avLst>
              <a:gd name="adj1" fmla="val 9447"/>
              <a:gd name="adj2" fmla="val 938193"/>
              <a:gd name="adj3" fmla="val 20491962"/>
              <a:gd name="adj4" fmla="val 12643866"/>
              <a:gd name="adj5" fmla="val 12091"/>
            </a:avLst>
          </a:prstGeom>
          <a:solidFill>
            <a:srgbClr val="FACAFC"/>
          </a:solidFill>
          <a:ln w="12700" cap="flat">
            <a:solidFill>
              <a:schemeClr val="lt1">
                <a:hueOff val="0"/>
                <a:satOff val="0"/>
                <a:lumOff val="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39" name="Text Placeholder 2">
            <a:extLst>
              <a:ext uri="{FF2B5EF4-FFF2-40B4-BE49-F238E27FC236}">
                <a16:creationId xmlns:a16="http://schemas.microsoft.com/office/drawing/2014/main" id="{9657A71A-4A4A-204C-9DBE-E3E50DAD2CBD}"/>
              </a:ext>
            </a:extLst>
          </p:cNvPr>
          <p:cNvSpPr>
            <a:spLocks noGrp="1"/>
          </p:cNvSpPr>
          <p:nvPr>
            <p:ph type="body" idx="1"/>
          </p:nvPr>
        </p:nvSpPr>
        <p:spPr>
          <a:xfrm>
            <a:off x="6736149" y="4706878"/>
            <a:ext cx="2686851" cy="1115141"/>
          </a:xfrm>
        </p:spPr>
        <p:txBody>
          <a:bodyPr>
            <a:normAutofit/>
          </a:bodyPr>
          <a:lstStyle/>
          <a:p>
            <a:pPr marL="0" indent="0">
              <a:spcBef>
                <a:spcPts val="0"/>
              </a:spcBef>
              <a:buNone/>
            </a:pPr>
            <a:r>
              <a:rPr lang="en-US" sz="2000" dirty="0">
                <a:solidFill>
                  <a:srgbClr val="A66CFC"/>
                </a:solidFill>
              </a:rPr>
              <a:t>   Graph AI explanation</a:t>
            </a:r>
          </a:p>
          <a:p>
            <a:pPr lvl="1">
              <a:spcBef>
                <a:spcPts val="0"/>
              </a:spcBef>
            </a:pPr>
            <a:r>
              <a:rPr lang="en-US" sz="1600" dirty="0"/>
              <a:t>Illuminati [</a:t>
            </a:r>
            <a:r>
              <a:rPr lang="en-US" sz="1600" i="1" dirty="0"/>
              <a:t>EuroS&amp;P’22</a:t>
            </a:r>
            <a:r>
              <a:rPr lang="en-US" sz="1600" dirty="0"/>
              <a:t>]</a:t>
            </a:r>
          </a:p>
        </p:txBody>
      </p:sp>
      <p:sp>
        <p:nvSpPr>
          <p:cNvPr id="40" name="Text Placeholder 2">
            <a:extLst>
              <a:ext uri="{FF2B5EF4-FFF2-40B4-BE49-F238E27FC236}">
                <a16:creationId xmlns:a16="http://schemas.microsoft.com/office/drawing/2014/main" id="{85185518-BA37-DD43-8F54-6C5559EDF670}"/>
              </a:ext>
            </a:extLst>
          </p:cNvPr>
          <p:cNvSpPr txBox="1">
            <a:spLocks/>
          </p:cNvSpPr>
          <p:nvPr/>
        </p:nvSpPr>
        <p:spPr>
          <a:xfrm>
            <a:off x="1629329" y="4488406"/>
            <a:ext cx="3556534" cy="144139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00B050"/>
                </a:solidFill>
                <a:effectLst/>
                <a:uLnTx/>
                <a:uFillTx/>
                <a:latin typeface="Gill Sans MT" charset="0"/>
                <a:sym typeface="Palatino Linotype"/>
              </a:rPr>
              <a:t>HPC for graph algorithms</a:t>
            </a:r>
          </a:p>
          <a:p>
            <a:pPr marL="304800" marR="0" lvl="0"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Aquila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HPDC’20</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304800" marR="0" lvl="0"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iSpan</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SC’18</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
        <p:nvSpPr>
          <p:cNvPr id="41" name="Text Placeholder 2">
            <a:extLst>
              <a:ext uri="{FF2B5EF4-FFF2-40B4-BE49-F238E27FC236}">
                <a16:creationId xmlns:a16="http://schemas.microsoft.com/office/drawing/2014/main" id="{2E3F6394-4A18-9B4A-8DAE-2369C85EEBCD}"/>
              </a:ext>
            </a:extLst>
          </p:cNvPr>
          <p:cNvSpPr txBox="1">
            <a:spLocks/>
          </p:cNvSpPr>
          <p:nvPr/>
        </p:nvSpPr>
        <p:spPr>
          <a:xfrm>
            <a:off x="4435692" y="5055884"/>
            <a:ext cx="3037281" cy="136623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00B050"/>
                </a:solidFill>
                <a:effectLst/>
                <a:uLnTx/>
                <a:uFillTx/>
                <a:latin typeface="Gill Sans MT" charset="0"/>
                <a:sym typeface="Palatino Linotype"/>
              </a:rPr>
              <a:t>    HPC for </a:t>
            </a:r>
            <a:r>
              <a:rPr lang="en-US" sz="2000" dirty="0">
                <a:solidFill>
                  <a:srgbClr val="00B050"/>
                </a:solidFill>
              </a:rPr>
              <a:t>g</a:t>
            </a:r>
            <a:r>
              <a:rPr kumimoji="0" lang="en-US" sz="2000" b="0" i="0" u="none" strike="noStrike" kern="0" cap="none" spc="0" normalizeH="0" baseline="0" noProof="0" dirty="0" err="1">
                <a:ln>
                  <a:noFill/>
                </a:ln>
                <a:solidFill>
                  <a:srgbClr val="00B050"/>
                </a:solidFill>
                <a:effectLst/>
                <a:uLnTx/>
                <a:uFillTx/>
                <a:latin typeface="Gill Sans MT" charset="0"/>
                <a:sym typeface="Palatino Linotype"/>
              </a:rPr>
              <a:t>raph</a:t>
            </a:r>
            <a:r>
              <a:rPr kumimoji="0" lang="en-US" sz="2000" b="0" i="0" u="none" strike="noStrike" kern="0" cap="none" spc="0" normalizeH="0" baseline="0" noProof="0" dirty="0">
                <a:ln>
                  <a:noFill/>
                </a:ln>
                <a:solidFill>
                  <a:srgbClr val="00B050"/>
                </a:solidFill>
                <a:effectLst/>
                <a:uLnTx/>
                <a:uFillTx/>
                <a:latin typeface="Gill Sans MT" charset="0"/>
                <a:sym typeface="Palatino Linotype"/>
              </a:rPr>
              <a:t> AI</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TLPGNN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HPDC’22</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
        <p:nvSpPr>
          <p:cNvPr id="42" name="Text Placeholder 2">
            <a:extLst>
              <a:ext uri="{FF2B5EF4-FFF2-40B4-BE49-F238E27FC236}">
                <a16:creationId xmlns:a16="http://schemas.microsoft.com/office/drawing/2014/main" id="{6A656245-B495-4C4C-A93F-6F00F4FAEF8C}"/>
              </a:ext>
            </a:extLst>
          </p:cNvPr>
          <p:cNvSpPr txBox="1">
            <a:spLocks/>
          </p:cNvSpPr>
          <p:nvPr/>
        </p:nvSpPr>
        <p:spPr>
          <a:xfrm>
            <a:off x="6976522" y="1496596"/>
            <a:ext cx="2967232" cy="207874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FF0000"/>
                </a:solidFill>
                <a:effectLst/>
                <a:uLnTx/>
                <a:uFillTx/>
                <a:latin typeface="Gill Sans MT" charset="0"/>
                <a:sym typeface="Palatino Linotype"/>
              </a:rPr>
              <a:t>    Cyber threat detection</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NestedGNN</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ICC’22</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CyberGraph</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RAID’20</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
        <p:nvSpPr>
          <p:cNvPr id="43" name="Text Placeholder 2">
            <a:extLst>
              <a:ext uri="{FF2B5EF4-FFF2-40B4-BE49-F238E27FC236}">
                <a16:creationId xmlns:a16="http://schemas.microsoft.com/office/drawing/2014/main" id="{91F8E1FB-DCD6-E24D-8140-78E344021AB3}"/>
              </a:ext>
            </a:extLst>
          </p:cNvPr>
          <p:cNvSpPr txBox="1">
            <a:spLocks/>
          </p:cNvSpPr>
          <p:nvPr/>
        </p:nvSpPr>
        <p:spPr>
          <a:xfrm>
            <a:off x="1148232" y="1466827"/>
            <a:ext cx="3556534" cy="207874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FF0000"/>
                </a:solidFill>
                <a:effectLst/>
                <a:uLnTx/>
                <a:uFillTx/>
                <a:latin typeface="Gill Sans MT" charset="0"/>
                <a:sym typeface="Palatino Linotype"/>
              </a:rPr>
              <a:t>    Code vulnerability</a:t>
            </a:r>
            <a:r>
              <a:rPr kumimoji="0" lang="en-US" sz="2000" b="0" i="0" u="none" strike="noStrike" kern="0" cap="none" spc="0" normalizeH="0" noProof="0" dirty="0">
                <a:ln>
                  <a:noFill/>
                </a:ln>
                <a:solidFill>
                  <a:srgbClr val="FF0000"/>
                </a:solidFill>
                <a:effectLst/>
                <a:uLnTx/>
                <a:uFillTx/>
                <a:latin typeface="Gill Sans MT" charset="0"/>
                <a:sym typeface="Palatino Linotype"/>
              </a:rPr>
              <a:t> </a:t>
            </a:r>
            <a:r>
              <a:rPr kumimoji="0" lang="en-US" sz="2000" b="0" i="0" u="none" strike="noStrike" kern="0" cap="none" spc="0" normalizeH="0" baseline="0" noProof="0" dirty="0">
                <a:ln>
                  <a:noFill/>
                </a:ln>
                <a:solidFill>
                  <a:srgbClr val="FF0000"/>
                </a:solidFill>
                <a:effectLst/>
                <a:uLnTx/>
                <a:uFillTx/>
                <a:latin typeface="Gill Sans MT" charset="0"/>
                <a:sym typeface="Palatino Linotype"/>
              </a:rPr>
              <a:t>detection</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DEFInit</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Security’21</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BugGraph</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AsiaCCS’21</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Vestige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ACNS’21</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pic>
        <p:nvPicPr>
          <p:cNvPr id="44" name="Google Shape;65;p1">
            <a:extLst>
              <a:ext uri="{FF2B5EF4-FFF2-40B4-BE49-F238E27FC236}">
                <a16:creationId xmlns:a16="http://schemas.microsoft.com/office/drawing/2014/main" id="{7F4052F6-C0D9-A94A-9EAD-603C250BB157}"/>
              </a:ext>
            </a:extLst>
          </p:cNvPr>
          <p:cNvPicPr preferRelativeResize="0"/>
          <p:nvPr/>
        </p:nvPicPr>
        <p:blipFill rotWithShape="1">
          <a:blip r:embed="rId3">
            <a:alphaModFix/>
          </a:blip>
          <a:srcRect l="13636" r="13915" b="3251"/>
          <a:stretch/>
        </p:blipFill>
        <p:spPr>
          <a:xfrm>
            <a:off x="24357" y="6020252"/>
            <a:ext cx="1238953" cy="827241"/>
          </a:xfrm>
          <a:prstGeom prst="rect">
            <a:avLst/>
          </a:prstGeom>
          <a:noFill/>
          <a:ln>
            <a:noFill/>
          </a:ln>
        </p:spPr>
      </p:pic>
    </p:spTree>
    <p:extLst>
      <p:ext uri="{BB962C8B-B14F-4D97-AF65-F5344CB8AC3E}">
        <p14:creationId xmlns:p14="http://schemas.microsoft.com/office/powerpoint/2010/main" val="16405241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dissolve">
                                      <p:cBhvr>
                                        <p:cTn id="22" dur="500"/>
                                        <p:tgtEl>
                                          <p:spTgt spid="7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dissolve">
                                      <p:cBhvr>
                                        <p:cTn id="25" dur="500"/>
                                        <p:tgtEl>
                                          <p:spTgt spid="8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dissolve">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dissolv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9">
                                            <p:bg/>
                                          </p:spTgt>
                                        </p:tgtEl>
                                        <p:attrNameLst>
                                          <p:attrName>style.visibility</p:attrName>
                                        </p:attrNameLst>
                                      </p:cBhvr>
                                      <p:to>
                                        <p:strVal val="visible"/>
                                      </p:to>
                                    </p:set>
                                    <p:animEffect transition="in" filter="dissolve">
                                      <p:cBhvr>
                                        <p:cTn id="43" dur="500"/>
                                        <p:tgtEl>
                                          <p:spTgt spid="39">
                                            <p:bg/>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9">
                                            <p:txEl>
                                              <p:pRg st="0" end="0"/>
                                            </p:txEl>
                                          </p:spTgt>
                                        </p:tgtEl>
                                        <p:attrNameLst>
                                          <p:attrName>style.visibility</p:attrName>
                                        </p:attrNameLst>
                                      </p:cBhvr>
                                      <p:to>
                                        <p:strVal val="visible"/>
                                      </p:to>
                                    </p:set>
                                    <p:animEffect transition="in" filter="dissolve">
                                      <p:cBhvr>
                                        <p:cTn id="46" dur="500"/>
                                        <p:tgtEl>
                                          <p:spTgt spid="39">
                                            <p:txEl>
                                              <p:pRg st="0" end="0"/>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9">
                                            <p:txEl>
                                              <p:pRg st="1" end="1"/>
                                            </p:txEl>
                                          </p:spTgt>
                                        </p:tgtEl>
                                        <p:attrNameLst>
                                          <p:attrName>style.visibility</p:attrName>
                                        </p:attrNameLst>
                                      </p:cBhvr>
                                      <p:to>
                                        <p:strVal val="visible"/>
                                      </p:to>
                                    </p:set>
                                    <p:animEffect transition="in" filter="dissolve">
                                      <p:cBhvr>
                                        <p:cTn id="49" dur="500"/>
                                        <p:tgtEl>
                                          <p:spTgt spid="39">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dissolve">
                                      <p:cBhvr>
                                        <p:cTn id="54" dur="5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dissolve">
                                      <p:cBhvr>
                                        <p:cTn id="5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79" grpId="0" animBg="1"/>
      <p:bldP spid="80" grpId="0" animBg="1"/>
      <p:bldP spid="81" grpId="0" animBg="1"/>
      <p:bldP spid="39" grpId="0" uiExpand="1" build="p" animBg="1"/>
      <p:bldP spid="40" grpId="0" animBg="1"/>
      <p:bldP spid="41" grpId="0" animBg="1"/>
      <p:bldP spid="42" grpId="0" animBg="1"/>
      <p:bldP spid="4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C90AC-FCD1-0D4E-B1CB-9DA1E5BA3324}"/>
              </a:ext>
            </a:extLst>
          </p:cNvPr>
          <p:cNvSpPr>
            <a:spLocks noGrp="1"/>
          </p:cNvSpPr>
          <p:nvPr>
            <p:ph type="title"/>
          </p:nvPr>
        </p:nvSpPr>
        <p:spPr>
          <a:xfrm>
            <a:off x="476250" y="9875"/>
            <a:ext cx="11239500" cy="831850"/>
          </a:xfrm>
        </p:spPr>
        <p:txBody>
          <a:bodyPr>
            <a:normAutofit/>
          </a:bodyPr>
          <a:lstStyle/>
          <a:p>
            <a:r>
              <a:rPr lang="en-US" sz="4400" dirty="0"/>
              <a:t>Acknowledgement to Students @ Graph Lab</a:t>
            </a:r>
          </a:p>
        </p:txBody>
      </p:sp>
      <p:sp>
        <p:nvSpPr>
          <p:cNvPr id="4" name="Slide Number Placeholder 3"/>
          <p:cNvSpPr>
            <a:spLocks noGrp="1"/>
          </p:cNvSpPr>
          <p:nvPr>
            <p:ph type="sldNum" sz="quarter" idx="2"/>
          </p:nvPr>
        </p:nvSpPr>
        <p:spPr/>
        <p:txBody>
          <a:bodyPr/>
          <a:lstStyle/>
          <a:p>
            <a:fld id="{86CB4B4D-7CA3-9044-876B-883B54F8677D}" type="slidenum">
              <a:rPr lang="en-US" smtClean="0"/>
              <a:pPr/>
              <a:t>61</a:t>
            </a:fld>
            <a:endParaRPr lang="en-US" dirty="0"/>
          </a:p>
        </p:txBody>
      </p:sp>
      <p:sp>
        <p:nvSpPr>
          <p:cNvPr id="23" name="Text Placeholder 2">
            <a:extLst>
              <a:ext uri="{FF2B5EF4-FFF2-40B4-BE49-F238E27FC236}">
                <a16:creationId xmlns:a16="http://schemas.microsoft.com/office/drawing/2014/main" id="{34364F42-F709-2D45-90BE-04C469BBC230}"/>
              </a:ext>
            </a:extLst>
          </p:cNvPr>
          <p:cNvSpPr>
            <a:spLocks noGrp="1"/>
          </p:cNvSpPr>
          <p:nvPr>
            <p:ph type="body" idx="1"/>
          </p:nvPr>
        </p:nvSpPr>
        <p:spPr>
          <a:xfrm>
            <a:off x="1080430" y="1245344"/>
            <a:ext cx="6288559" cy="2734985"/>
          </a:xfrm>
        </p:spPr>
        <p:txBody>
          <a:bodyPr>
            <a:noAutofit/>
          </a:bodyPr>
          <a:lstStyle/>
          <a:p>
            <a:pPr>
              <a:spcBef>
                <a:spcPts val="1100"/>
              </a:spcBef>
            </a:pPr>
            <a:r>
              <a:rPr lang="en-US" sz="1800" dirty="0"/>
              <a:t>Wang Feng (PhD student)</a:t>
            </a:r>
          </a:p>
          <a:p>
            <a:pPr>
              <a:spcBef>
                <a:spcPts val="1100"/>
              </a:spcBef>
            </a:pPr>
            <a:r>
              <a:rPr lang="en-US" sz="1800" dirty="0"/>
              <a:t>Krishna Sai </a:t>
            </a:r>
            <a:r>
              <a:rPr lang="en-US" sz="1800" dirty="0" err="1"/>
              <a:t>Ujwal</a:t>
            </a:r>
            <a:r>
              <a:rPr lang="en-US" sz="1800" dirty="0"/>
              <a:t> (PhD student)</a:t>
            </a:r>
          </a:p>
          <a:p>
            <a:pPr>
              <a:spcBef>
                <a:spcPts val="1100"/>
              </a:spcBef>
            </a:pPr>
            <a:r>
              <a:rPr lang="en-US" sz="1800" dirty="0" err="1"/>
              <a:t>Boxiang</a:t>
            </a:r>
            <a:r>
              <a:rPr lang="en-US" sz="1800" dirty="0"/>
              <a:t> Guo (MS student)</a:t>
            </a:r>
          </a:p>
          <a:p>
            <a:pPr>
              <a:spcBef>
                <a:spcPts val="1100"/>
              </a:spcBef>
            </a:pPr>
            <a:r>
              <a:rPr lang="en-US" sz="1800" dirty="0"/>
              <a:t>Krishna </a:t>
            </a:r>
            <a:r>
              <a:rPr lang="en-US" sz="1800" dirty="0" err="1"/>
              <a:t>Tiwadi</a:t>
            </a:r>
            <a:r>
              <a:rPr lang="en-US" sz="1800" dirty="0"/>
              <a:t> (Undergraduate)</a:t>
            </a:r>
          </a:p>
          <a:p>
            <a:pPr>
              <a:spcBef>
                <a:spcPts val="1100"/>
              </a:spcBef>
            </a:pPr>
            <a:r>
              <a:rPr lang="en-US" sz="1800" dirty="0" err="1"/>
              <a:t>Vedansh</a:t>
            </a:r>
            <a:r>
              <a:rPr lang="en-US" sz="1800" dirty="0"/>
              <a:t> </a:t>
            </a:r>
            <a:r>
              <a:rPr lang="en-US" sz="1800" dirty="0" err="1"/>
              <a:t>Tembhre</a:t>
            </a:r>
            <a:r>
              <a:rPr lang="en-US" sz="1800" dirty="0"/>
              <a:t> (Undergraduate)</a:t>
            </a:r>
          </a:p>
        </p:txBody>
      </p:sp>
      <p:pic>
        <p:nvPicPr>
          <p:cNvPr id="28" name="Google Shape;65;p1">
            <a:extLst>
              <a:ext uri="{FF2B5EF4-FFF2-40B4-BE49-F238E27FC236}">
                <a16:creationId xmlns:a16="http://schemas.microsoft.com/office/drawing/2014/main" id="{6879C9AE-A685-364F-9BF4-5550D4024B4E}"/>
              </a:ext>
            </a:extLst>
          </p:cNvPr>
          <p:cNvPicPr preferRelativeResize="0"/>
          <p:nvPr/>
        </p:nvPicPr>
        <p:blipFill rotWithShape="1">
          <a:blip r:embed="rId3">
            <a:alphaModFix/>
          </a:blip>
          <a:srcRect l="13636" r="13915" b="3251"/>
          <a:stretch/>
        </p:blipFill>
        <p:spPr>
          <a:xfrm>
            <a:off x="24357" y="6020252"/>
            <a:ext cx="1238953" cy="827241"/>
          </a:xfrm>
          <a:prstGeom prst="rect">
            <a:avLst/>
          </a:prstGeom>
          <a:noFill/>
          <a:ln>
            <a:noFill/>
          </a:ln>
        </p:spPr>
      </p:pic>
      <p:sp>
        <p:nvSpPr>
          <p:cNvPr id="24" name="Text Placeholder 2">
            <a:extLst>
              <a:ext uri="{FF2B5EF4-FFF2-40B4-BE49-F238E27FC236}">
                <a16:creationId xmlns:a16="http://schemas.microsoft.com/office/drawing/2014/main" id="{1B8EF289-90D7-484D-ADF1-7DD95F3B9D8D}"/>
              </a:ext>
            </a:extLst>
          </p:cNvPr>
          <p:cNvSpPr txBox="1">
            <a:spLocks/>
          </p:cNvSpPr>
          <p:nvPr/>
        </p:nvSpPr>
        <p:spPr>
          <a:xfrm>
            <a:off x="6547282" y="1113458"/>
            <a:ext cx="5565829" cy="299875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hangingPunct="1">
              <a:spcBef>
                <a:spcPts val="1100"/>
              </a:spcBef>
            </a:pPr>
            <a:r>
              <a:rPr lang="en-US" sz="1800" dirty="0" err="1"/>
              <a:t>Avik</a:t>
            </a:r>
            <a:r>
              <a:rPr lang="en-US" sz="1800" dirty="0"/>
              <a:t> </a:t>
            </a:r>
            <a:r>
              <a:rPr lang="en-US" sz="1800" dirty="0" err="1"/>
              <a:t>Malladi</a:t>
            </a:r>
            <a:r>
              <a:rPr lang="en-US" sz="1800" dirty="0"/>
              <a:t> (UNT TAMS, High School)</a:t>
            </a:r>
          </a:p>
          <a:p>
            <a:pPr hangingPunct="1">
              <a:spcBef>
                <a:spcPts val="1100"/>
              </a:spcBef>
            </a:pPr>
            <a:r>
              <a:rPr lang="en-US" sz="1800" dirty="0"/>
              <a:t>Lillian Wang (UNT TAMS, High School)</a:t>
            </a:r>
          </a:p>
          <a:p>
            <a:pPr hangingPunct="1">
              <a:spcBef>
                <a:spcPts val="1100"/>
              </a:spcBef>
            </a:pPr>
            <a:r>
              <a:rPr lang="en-US" sz="1800" dirty="0" err="1"/>
              <a:t>Chotepong</a:t>
            </a:r>
            <a:r>
              <a:rPr lang="en-US" sz="1800" dirty="0"/>
              <a:t> Victor </a:t>
            </a:r>
            <a:r>
              <a:rPr lang="en-US" sz="1800" dirty="0" err="1"/>
              <a:t>Tangton</a:t>
            </a:r>
            <a:r>
              <a:rPr lang="en-US" sz="1800" dirty="0"/>
              <a:t> (UNT TAMS, High School)</a:t>
            </a:r>
            <a:endParaRPr lang="en-US" sz="1400" dirty="0"/>
          </a:p>
          <a:p>
            <a:pPr hangingPunct="1">
              <a:spcBef>
                <a:spcPts val="1100"/>
              </a:spcBef>
              <a:defRPr/>
            </a:pPr>
            <a:r>
              <a:rPr lang="en-US" sz="1800" dirty="0">
                <a:solidFill>
                  <a:srgbClr val="414141"/>
                </a:solidFill>
              </a:rPr>
              <a:t>Donavon Zhang (UNT TAMS, High School)</a:t>
            </a:r>
          </a:p>
          <a:p>
            <a:pPr hangingPunct="1">
              <a:spcBef>
                <a:spcPts val="1100"/>
              </a:spcBef>
              <a:defRPr/>
            </a:pPr>
            <a:r>
              <a:rPr lang="en-US" sz="1800" dirty="0" err="1">
                <a:solidFill>
                  <a:srgbClr val="414141"/>
                </a:solidFill>
              </a:rPr>
              <a:t>Sua</a:t>
            </a:r>
            <a:r>
              <a:rPr lang="en-US" sz="1800" dirty="0">
                <a:solidFill>
                  <a:srgbClr val="414141"/>
                </a:solidFill>
              </a:rPr>
              <a:t> Cho (UNT TAMS, High School)</a:t>
            </a:r>
          </a:p>
        </p:txBody>
      </p:sp>
    </p:spTree>
    <p:extLst>
      <p:ext uri="{BB962C8B-B14F-4D97-AF65-F5344CB8AC3E}">
        <p14:creationId xmlns:p14="http://schemas.microsoft.com/office/powerpoint/2010/main" val="639441404"/>
      </p:ext>
    </p:extLst>
  </p:cSld>
  <p:clrMapOvr>
    <a:masterClrMapping/>
  </p:clrMapOvr>
  <p:transition spd="med" advTm="10197"/>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result for virginia tech logo">
            <a:extLst>
              <a:ext uri="{FF2B5EF4-FFF2-40B4-BE49-F238E27FC236}">
                <a16:creationId xmlns:a16="http://schemas.microsoft.com/office/drawing/2014/main" id="{98522EFC-EAF7-D74C-A37D-BCF491DC8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3575" y="1658418"/>
            <a:ext cx="3647009" cy="19212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9C90AC-FCD1-0D4E-B1CB-9DA1E5BA3324}"/>
              </a:ext>
            </a:extLst>
          </p:cNvPr>
          <p:cNvSpPr>
            <a:spLocks noGrp="1"/>
          </p:cNvSpPr>
          <p:nvPr>
            <p:ph type="title"/>
          </p:nvPr>
        </p:nvSpPr>
        <p:spPr>
          <a:xfrm>
            <a:off x="476250" y="9875"/>
            <a:ext cx="11239500" cy="831850"/>
          </a:xfrm>
        </p:spPr>
        <p:txBody>
          <a:bodyPr>
            <a:normAutofit/>
          </a:bodyPr>
          <a:lstStyle/>
          <a:p>
            <a:r>
              <a:rPr lang="en-US" sz="4400" dirty="0"/>
              <a:t>Acknowledgement to Collaborators</a:t>
            </a:r>
          </a:p>
        </p:txBody>
      </p:sp>
      <p:sp>
        <p:nvSpPr>
          <p:cNvPr id="4" name="Slide Number Placeholder 3"/>
          <p:cNvSpPr>
            <a:spLocks noGrp="1"/>
          </p:cNvSpPr>
          <p:nvPr>
            <p:ph type="sldNum" sz="quarter" idx="2"/>
          </p:nvPr>
        </p:nvSpPr>
        <p:spPr/>
        <p:txBody>
          <a:bodyPr/>
          <a:lstStyle/>
          <a:p>
            <a:fld id="{86CB4B4D-7CA3-9044-876B-883B54F8677D}" type="slidenum">
              <a:rPr lang="en-US" smtClean="0"/>
              <a:pPr/>
              <a:t>62</a:t>
            </a:fld>
            <a:endParaRPr lang="en-US" dirty="0"/>
          </a:p>
        </p:txBody>
      </p:sp>
      <p:sp>
        <p:nvSpPr>
          <p:cNvPr id="12" name="TextBox 11">
            <a:extLst>
              <a:ext uri="{FF2B5EF4-FFF2-40B4-BE49-F238E27FC236}">
                <a16:creationId xmlns:a16="http://schemas.microsoft.com/office/drawing/2014/main" id="{D51A6F71-B753-2046-A757-981FEE460A10}"/>
              </a:ext>
            </a:extLst>
          </p:cNvPr>
          <p:cNvSpPr txBox="1"/>
          <p:nvPr/>
        </p:nvSpPr>
        <p:spPr>
          <a:xfrm>
            <a:off x="677305" y="1544890"/>
            <a:ext cx="218430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414141"/>
                </a:solidFill>
                <a:effectLst/>
                <a:uFillTx/>
                <a:latin typeface="Gill Sans MT" panose="020B0502020104020203" pitchFamily="34" charset="77"/>
                <a:sym typeface="Palatino"/>
              </a:rPr>
              <a:t>Dr. H. Howie Huang</a:t>
            </a:r>
            <a:endParaRPr lang="en-US" sz="1800" dirty="0">
              <a:latin typeface="Gill Sans MT" panose="020B0502020104020203" pitchFamily="34" charset="77"/>
            </a:endParaRPr>
          </a:p>
          <a:p>
            <a:pPr algn="l" defTabSz="825500"/>
            <a:r>
              <a:rPr lang="en-US" sz="1800" dirty="0">
                <a:latin typeface="Gill Sans MT" panose="020B0502020104020203" pitchFamily="34" charset="77"/>
              </a:rPr>
              <a:t>…</a:t>
            </a:r>
          </a:p>
        </p:txBody>
      </p:sp>
      <p:sp>
        <p:nvSpPr>
          <p:cNvPr id="17" name="TextBox 16">
            <a:extLst>
              <a:ext uri="{FF2B5EF4-FFF2-40B4-BE49-F238E27FC236}">
                <a16:creationId xmlns:a16="http://schemas.microsoft.com/office/drawing/2014/main" id="{2A15D7A8-9B0C-0448-A024-F23190E25399}"/>
              </a:ext>
            </a:extLst>
          </p:cNvPr>
          <p:cNvSpPr txBox="1"/>
          <p:nvPr/>
        </p:nvSpPr>
        <p:spPr>
          <a:xfrm>
            <a:off x="3835946" y="1506934"/>
            <a:ext cx="189971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414141"/>
                </a:solidFill>
                <a:effectLst/>
                <a:uFillTx/>
                <a:latin typeface="Gill Sans MT" panose="020B0502020104020203" pitchFamily="34" charset="77"/>
                <a:sym typeface="Palatino"/>
              </a:rPr>
              <a:t>Dr. Hang Liu</a:t>
            </a:r>
          </a:p>
          <a:p>
            <a:pPr marL="0" marR="0" indent="0" algn="l" defTabSz="825500" rtl="0" fontAlgn="auto" latinLnBrk="0" hangingPunct="0">
              <a:lnSpc>
                <a:spcPct val="100000"/>
              </a:lnSpc>
              <a:spcBef>
                <a:spcPts val="0"/>
              </a:spcBef>
              <a:spcAft>
                <a:spcPts val="0"/>
              </a:spcAft>
              <a:buClrTx/>
              <a:buSzTx/>
              <a:buFontTx/>
              <a:buNone/>
              <a:tabLst/>
            </a:pPr>
            <a:r>
              <a:rPr lang="en-US" sz="1800" dirty="0">
                <a:latin typeface="Gill Sans MT" panose="020B0502020104020203" pitchFamily="34" charset="77"/>
              </a:rPr>
              <a:t>…</a:t>
            </a:r>
            <a:endParaRPr kumimoji="0" lang="en-US" sz="1800" b="0" i="0" u="none" strike="noStrike" cap="none" spc="0" normalizeH="0" baseline="0" dirty="0">
              <a:ln>
                <a:noFill/>
              </a:ln>
              <a:solidFill>
                <a:srgbClr val="414141"/>
              </a:solidFill>
              <a:effectLst/>
              <a:uFillTx/>
              <a:latin typeface="Gill Sans MT" panose="020B0502020104020203" pitchFamily="34" charset="77"/>
              <a:sym typeface="Palatino"/>
            </a:endParaRPr>
          </a:p>
        </p:txBody>
      </p:sp>
      <p:pic>
        <p:nvPicPr>
          <p:cNvPr id="5122" name="Picture 2" descr="Image result for stevens institute of technology logo">
            <a:extLst>
              <a:ext uri="{FF2B5EF4-FFF2-40B4-BE49-F238E27FC236}">
                <a16:creationId xmlns:a16="http://schemas.microsoft.com/office/drawing/2014/main" id="{2371E012-3323-EE4E-8D52-BB3C59095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5999" y="2161601"/>
            <a:ext cx="2499608" cy="106493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0480618-E700-BE4A-B9E4-FA7E5005E118}"/>
              </a:ext>
            </a:extLst>
          </p:cNvPr>
          <p:cNvSpPr txBox="1"/>
          <p:nvPr/>
        </p:nvSpPr>
        <p:spPr>
          <a:xfrm>
            <a:off x="6493404" y="1486295"/>
            <a:ext cx="245106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414141"/>
                </a:solidFill>
                <a:effectLst/>
                <a:uFillTx/>
                <a:latin typeface="Gill Sans MT" panose="020B0502020104020203" pitchFamily="34" charset="77"/>
                <a:sym typeface="Palatino"/>
              </a:rPr>
              <a:t>Dr. </a:t>
            </a:r>
            <a:r>
              <a:rPr kumimoji="0" lang="en-US" sz="1800" b="0" i="0" u="none" strike="noStrike" cap="none" spc="0" normalizeH="0" baseline="0" dirty="0" err="1">
                <a:ln>
                  <a:noFill/>
                </a:ln>
                <a:solidFill>
                  <a:srgbClr val="414141"/>
                </a:solidFill>
                <a:effectLst/>
                <a:uFillTx/>
                <a:latin typeface="Gill Sans MT" panose="020B0502020104020203" pitchFamily="34" charset="77"/>
                <a:sym typeface="Palatino"/>
              </a:rPr>
              <a:t>Angelos</a:t>
            </a:r>
            <a:r>
              <a:rPr kumimoji="0" lang="en-US" sz="1800" b="0" i="0" u="none" strike="noStrike" cap="none" spc="0" normalizeH="0" baseline="0" dirty="0">
                <a:ln>
                  <a:noFill/>
                </a:ln>
                <a:solidFill>
                  <a:srgbClr val="414141"/>
                </a:solidFill>
                <a:effectLst/>
                <a:uFillTx/>
                <a:latin typeface="Gill Sans MT" panose="020B0502020104020203" pitchFamily="34" charset="77"/>
                <a:sym typeface="Palatino"/>
              </a:rPr>
              <a:t> </a:t>
            </a:r>
            <a:r>
              <a:rPr kumimoji="0" lang="en-US" sz="1800" b="0" i="0" u="none" strike="noStrike" cap="none" spc="0" normalizeH="0" baseline="0" dirty="0" err="1">
                <a:ln>
                  <a:noFill/>
                </a:ln>
                <a:solidFill>
                  <a:srgbClr val="414141"/>
                </a:solidFill>
                <a:effectLst/>
                <a:uFillTx/>
                <a:latin typeface="Gill Sans MT" panose="020B0502020104020203" pitchFamily="34" charset="77"/>
                <a:sym typeface="Palatino"/>
              </a:rPr>
              <a:t>Stavrou</a:t>
            </a:r>
            <a:endParaRPr kumimoji="0" lang="en-US" sz="1800" b="0" i="0" u="none" strike="noStrike" cap="none" spc="0" normalizeH="0" baseline="0" dirty="0">
              <a:ln>
                <a:noFill/>
              </a:ln>
              <a:solidFill>
                <a:srgbClr val="414141"/>
              </a:solidFill>
              <a:effectLst/>
              <a:uFillTx/>
              <a:latin typeface="Gill Sans MT" panose="020B0502020104020203" pitchFamily="34" charset="77"/>
              <a:sym typeface="Palatino"/>
            </a:endParaRPr>
          </a:p>
          <a:p>
            <a:pPr marL="0" marR="0" indent="0" algn="l" defTabSz="825500" rtl="0" fontAlgn="auto" latinLnBrk="0" hangingPunct="0">
              <a:lnSpc>
                <a:spcPct val="100000"/>
              </a:lnSpc>
              <a:spcBef>
                <a:spcPts val="0"/>
              </a:spcBef>
              <a:spcAft>
                <a:spcPts val="0"/>
              </a:spcAft>
              <a:buClrTx/>
              <a:buSzTx/>
              <a:buFontTx/>
              <a:buNone/>
              <a:tabLst/>
            </a:pPr>
            <a:r>
              <a:rPr lang="en-US" sz="1800" dirty="0">
                <a:latin typeface="Gill Sans MT" panose="020B0502020104020203" pitchFamily="34" charset="77"/>
              </a:rPr>
              <a:t>Dr. Peng Gao</a:t>
            </a:r>
            <a:endParaRPr kumimoji="0" lang="en-US" sz="1800" b="0" i="0" u="none" strike="noStrike" cap="none" spc="0" normalizeH="0" baseline="0" dirty="0">
              <a:ln>
                <a:noFill/>
              </a:ln>
              <a:solidFill>
                <a:srgbClr val="414141"/>
              </a:solidFill>
              <a:effectLst/>
              <a:uFillTx/>
              <a:latin typeface="Gill Sans MT" panose="020B0502020104020203" pitchFamily="34" charset="77"/>
              <a:sym typeface="Palatino"/>
            </a:endParaRPr>
          </a:p>
        </p:txBody>
      </p:sp>
      <p:pic>
        <p:nvPicPr>
          <p:cNvPr id="21" name="Picture 2" descr="Kryptowire">
            <a:extLst>
              <a:ext uri="{FF2B5EF4-FFF2-40B4-BE49-F238E27FC236}">
                <a16:creationId xmlns:a16="http://schemas.microsoft.com/office/drawing/2014/main" id="{2C6EF949-9F2B-504C-ACF0-947487BD4F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7859" y="4625034"/>
            <a:ext cx="3191564" cy="63831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F7F4882-CDDB-B747-80EE-CB38DCB65937}"/>
              </a:ext>
            </a:extLst>
          </p:cNvPr>
          <p:cNvSpPr txBox="1"/>
          <p:nvPr/>
        </p:nvSpPr>
        <p:spPr>
          <a:xfrm>
            <a:off x="4852411" y="3730399"/>
            <a:ext cx="245106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a:r>
              <a:rPr lang="en-US" sz="1800" dirty="0">
                <a:latin typeface="Gill Sans MT" panose="020B0502020104020203" pitchFamily="34" charset="77"/>
              </a:rPr>
              <a:t>Dr. Mohamed </a:t>
            </a:r>
            <a:r>
              <a:rPr lang="en-US" sz="1800" dirty="0" err="1">
                <a:latin typeface="Gill Sans MT" panose="020B0502020104020203" pitchFamily="34" charset="77"/>
              </a:rPr>
              <a:t>Elsabagh</a:t>
            </a:r>
            <a:endParaRPr lang="en-US" sz="1800" dirty="0">
              <a:latin typeface="Gill Sans MT" panose="020B0502020104020203" pitchFamily="34" charset="77"/>
            </a:endParaRPr>
          </a:p>
          <a:p>
            <a:pPr algn="l" defTabSz="825500"/>
            <a:r>
              <a:rPr kumimoji="0" lang="en-US" sz="1800" b="0" i="0" u="none" strike="noStrike" cap="none" spc="0" normalizeH="0" baseline="0" dirty="0">
                <a:ln>
                  <a:noFill/>
                </a:ln>
                <a:solidFill>
                  <a:srgbClr val="414141"/>
                </a:solidFill>
                <a:effectLst/>
                <a:uFillTx/>
                <a:latin typeface="Gill Sans MT" panose="020B0502020104020203" pitchFamily="34" charset="77"/>
                <a:sym typeface="Palatino"/>
              </a:rPr>
              <a:t>Dr. </a:t>
            </a:r>
            <a:r>
              <a:rPr lang="en-US" sz="1800" dirty="0">
                <a:latin typeface="Gill Sans MT" panose="020B0502020104020203" pitchFamily="34" charset="77"/>
              </a:rPr>
              <a:t>Ryan Johnson</a:t>
            </a:r>
            <a:endParaRPr kumimoji="0" lang="en-US" sz="1800" b="0" i="0" u="none" strike="noStrike" cap="none" spc="0" normalizeH="0" baseline="0" dirty="0">
              <a:ln>
                <a:noFill/>
              </a:ln>
              <a:solidFill>
                <a:srgbClr val="414141"/>
              </a:solidFill>
              <a:effectLst/>
              <a:uFillTx/>
              <a:latin typeface="Gill Sans MT" panose="020B0502020104020203" pitchFamily="34" charset="77"/>
              <a:sym typeface="Palatino"/>
            </a:endParaRPr>
          </a:p>
        </p:txBody>
      </p:sp>
      <p:pic>
        <p:nvPicPr>
          <p:cNvPr id="5126" name="Picture 6" descr="Image result for george washington university logo">
            <a:extLst>
              <a:ext uri="{FF2B5EF4-FFF2-40B4-BE49-F238E27FC236}">
                <a16:creationId xmlns:a16="http://schemas.microsoft.com/office/drawing/2014/main" id="{C3F24540-D465-AA4F-B802-1E9ABE2699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371" y="2202416"/>
            <a:ext cx="2240930" cy="1016822"/>
          </a:xfrm>
          <a:prstGeom prst="rect">
            <a:avLst/>
          </a:prstGeom>
          <a:noFill/>
          <a:extLst>
            <a:ext uri="{909E8E84-426E-40DD-AFC4-6F175D3DCCD1}">
              <a14:hiddenFill xmlns:a14="http://schemas.microsoft.com/office/drawing/2010/main">
                <a:solidFill>
                  <a:srgbClr val="FFFFFF"/>
                </a:solidFill>
              </a14:hiddenFill>
            </a:ext>
          </a:extLst>
        </p:spPr>
      </p:pic>
      <p:pic>
        <p:nvPicPr>
          <p:cNvPr id="28" name="Google Shape;65;p1">
            <a:extLst>
              <a:ext uri="{FF2B5EF4-FFF2-40B4-BE49-F238E27FC236}">
                <a16:creationId xmlns:a16="http://schemas.microsoft.com/office/drawing/2014/main" id="{6879C9AE-A685-364F-9BF4-5550D4024B4E}"/>
              </a:ext>
            </a:extLst>
          </p:cNvPr>
          <p:cNvPicPr preferRelativeResize="0"/>
          <p:nvPr/>
        </p:nvPicPr>
        <p:blipFill rotWithShape="1">
          <a:blip r:embed="rId7">
            <a:alphaModFix/>
          </a:blip>
          <a:srcRect l="13636" r="13915" b="3251"/>
          <a:stretch/>
        </p:blipFill>
        <p:spPr>
          <a:xfrm>
            <a:off x="24357" y="6020252"/>
            <a:ext cx="1238953" cy="827241"/>
          </a:xfrm>
          <a:prstGeom prst="rect">
            <a:avLst/>
          </a:prstGeom>
          <a:noFill/>
          <a:ln>
            <a:noFill/>
          </a:ln>
        </p:spPr>
      </p:pic>
      <p:pic>
        <p:nvPicPr>
          <p:cNvPr id="30" name="Picture 29">
            <a:extLst>
              <a:ext uri="{FF2B5EF4-FFF2-40B4-BE49-F238E27FC236}">
                <a16:creationId xmlns:a16="http://schemas.microsoft.com/office/drawing/2014/main" id="{2F9A8E30-9DA8-5949-A0C4-B132C83FAED9}"/>
              </a:ext>
            </a:extLst>
          </p:cNvPr>
          <p:cNvPicPr>
            <a:picLocks noChangeAspect="1"/>
          </p:cNvPicPr>
          <p:nvPr/>
        </p:nvPicPr>
        <p:blipFill>
          <a:blip r:embed="rId8"/>
          <a:stretch>
            <a:fillRect/>
          </a:stretch>
        </p:blipFill>
        <p:spPr>
          <a:xfrm>
            <a:off x="9219605" y="2165023"/>
            <a:ext cx="2951827" cy="722670"/>
          </a:xfrm>
          <a:prstGeom prst="rect">
            <a:avLst/>
          </a:prstGeom>
        </p:spPr>
      </p:pic>
      <p:sp>
        <p:nvSpPr>
          <p:cNvPr id="31" name="TextBox 30">
            <a:extLst>
              <a:ext uri="{FF2B5EF4-FFF2-40B4-BE49-F238E27FC236}">
                <a16:creationId xmlns:a16="http://schemas.microsoft.com/office/drawing/2014/main" id="{2D782444-9DAD-3E40-B04D-BBBA141DA185}"/>
              </a:ext>
            </a:extLst>
          </p:cNvPr>
          <p:cNvSpPr txBox="1"/>
          <p:nvPr/>
        </p:nvSpPr>
        <p:spPr>
          <a:xfrm>
            <a:off x="9313137" y="1493594"/>
            <a:ext cx="245106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414141"/>
                </a:solidFill>
                <a:effectLst/>
                <a:uFillTx/>
                <a:latin typeface="Gill Sans MT" panose="020B0502020104020203" pitchFamily="34" charset="77"/>
                <a:sym typeface="Palatino"/>
              </a:rPr>
              <a:t>Dr. </a:t>
            </a:r>
            <a:r>
              <a:rPr lang="en-US" sz="1800" dirty="0" err="1">
                <a:latin typeface="Gill Sans MT" panose="020B0502020104020203" pitchFamily="34" charset="77"/>
              </a:rPr>
              <a:t>Binghui</a:t>
            </a:r>
            <a:r>
              <a:rPr lang="en-US" sz="1800" dirty="0">
                <a:latin typeface="Gill Sans MT" panose="020B0502020104020203" pitchFamily="34" charset="77"/>
              </a:rPr>
              <a:t> Wang</a:t>
            </a:r>
            <a:endParaRPr kumimoji="0" lang="en-US" sz="1800" b="0" i="0" u="none" strike="noStrike" cap="none" spc="0" normalizeH="0" baseline="0" dirty="0">
              <a:ln>
                <a:noFill/>
              </a:ln>
              <a:solidFill>
                <a:srgbClr val="414141"/>
              </a:solidFill>
              <a:effectLst/>
              <a:uFillTx/>
              <a:latin typeface="Gill Sans MT" panose="020B0502020104020203" pitchFamily="34" charset="77"/>
              <a:sym typeface="Palatino"/>
            </a:endParaRPr>
          </a:p>
        </p:txBody>
      </p:sp>
      <p:sp>
        <p:nvSpPr>
          <p:cNvPr id="18" name="TextBox 17">
            <a:extLst>
              <a:ext uri="{FF2B5EF4-FFF2-40B4-BE49-F238E27FC236}">
                <a16:creationId xmlns:a16="http://schemas.microsoft.com/office/drawing/2014/main" id="{974E56B6-B02B-B24D-9D49-43A8AE851F35}"/>
              </a:ext>
            </a:extLst>
          </p:cNvPr>
          <p:cNvSpPr txBox="1"/>
          <p:nvPr/>
        </p:nvSpPr>
        <p:spPr>
          <a:xfrm>
            <a:off x="1400653" y="3783198"/>
            <a:ext cx="245106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414141"/>
                </a:solidFill>
                <a:effectLst/>
                <a:uFillTx/>
                <a:latin typeface="Gill Sans MT" panose="020B0502020104020203" pitchFamily="34" charset="77"/>
                <a:sym typeface="Palatino"/>
              </a:rPr>
              <a:t>Dr. </a:t>
            </a:r>
            <a:r>
              <a:rPr kumimoji="0" lang="en-US" sz="1800" b="0" i="0" u="none" strike="noStrike" cap="none" spc="0" normalizeH="0" baseline="0" dirty="0" err="1">
                <a:ln>
                  <a:noFill/>
                </a:ln>
                <a:solidFill>
                  <a:srgbClr val="414141"/>
                </a:solidFill>
                <a:effectLst/>
                <a:uFillTx/>
                <a:latin typeface="Gill Sans MT" panose="020B0502020104020203" pitchFamily="34" charset="77"/>
                <a:sym typeface="Palatino"/>
              </a:rPr>
              <a:t>Alexandru</a:t>
            </a:r>
            <a:r>
              <a:rPr kumimoji="0" lang="en-US" sz="1800" b="0" i="0" u="none" strike="noStrike" cap="none" spc="0" normalizeH="0" baseline="0" dirty="0">
                <a:ln>
                  <a:noFill/>
                </a:ln>
                <a:solidFill>
                  <a:srgbClr val="414141"/>
                </a:solidFill>
                <a:effectLst/>
                <a:uFillTx/>
                <a:latin typeface="Gill Sans MT" panose="020B0502020104020203" pitchFamily="34" charset="77"/>
                <a:sym typeface="Palatino"/>
              </a:rPr>
              <a:t> G. Bardas</a:t>
            </a:r>
          </a:p>
        </p:txBody>
      </p:sp>
      <p:sp>
        <p:nvSpPr>
          <p:cNvPr id="20" name="TextBox 19">
            <a:extLst>
              <a:ext uri="{FF2B5EF4-FFF2-40B4-BE49-F238E27FC236}">
                <a16:creationId xmlns:a16="http://schemas.microsoft.com/office/drawing/2014/main" id="{A34F4759-51B1-8F49-8031-756D4D742A92}"/>
              </a:ext>
            </a:extLst>
          </p:cNvPr>
          <p:cNvSpPr txBox="1"/>
          <p:nvPr/>
        </p:nvSpPr>
        <p:spPr>
          <a:xfrm>
            <a:off x="8424827" y="3681744"/>
            <a:ext cx="245106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414141"/>
                </a:solidFill>
                <a:effectLst/>
                <a:uFillTx/>
                <a:latin typeface="Gill Sans MT" panose="020B0502020104020203" pitchFamily="34" charset="77"/>
                <a:sym typeface="Palatino"/>
              </a:rPr>
              <a:t>Dr. Pradeep Kumar</a:t>
            </a:r>
          </a:p>
        </p:txBody>
      </p:sp>
      <p:pic>
        <p:nvPicPr>
          <p:cNvPr id="1028" name="Picture 4" descr="University of Kansas - Top 50 Affordable Online Graduate Education Programs  2020 - Best Colleges Online">
            <a:extLst>
              <a:ext uri="{FF2B5EF4-FFF2-40B4-BE49-F238E27FC236}">
                <a16:creationId xmlns:a16="http://schemas.microsoft.com/office/drawing/2014/main" id="{8AB8711C-77CC-934B-AA33-62F5C9343C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66677" y="4432582"/>
            <a:ext cx="2363097" cy="10168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Logo – Brand Guidelines">
            <a:extLst>
              <a:ext uri="{FF2B5EF4-FFF2-40B4-BE49-F238E27FC236}">
                <a16:creationId xmlns:a16="http://schemas.microsoft.com/office/drawing/2014/main" id="{767B438D-6D74-0447-9D92-AA16E8C22E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18335" y="4281544"/>
            <a:ext cx="2630320" cy="1167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185343"/>
      </p:ext>
    </p:extLst>
  </p:cSld>
  <p:clrMapOvr>
    <a:masterClrMapping/>
  </p:clrMapOvr>
  <p:transition spd="med" advTm="10197"/>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589E7-C72B-F34C-94B6-3A06DF718702}"/>
              </a:ext>
            </a:extLst>
          </p:cNvPr>
          <p:cNvSpPr>
            <a:spLocks noGrp="1"/>
          </p:cNvSpPr>
          <p:nvPr>
            <p:ph type="title"/>
          </p:nvPr>
        </p:nvSpPr>
        <p:spPr/>
        <p:txBody>
          <a:bodyPr>
            <a:noAutofit/>
          </a:bodyPr>
          <a:lstStyle/>
          <a:p>
            <a:pPr hangingPunct="1">
              <a:spcBef>
                <a:spcPts val="1100"/>
              </a:spcBef>
            </a:pPr>
            <a:r>
              <a:rPr lang="en-US" sz="3600" dirty="0"/>
              <a:t>Graph-Centric Security, Learning, and Computing </a:t>
            </a:r>
            <a:br>
              <a:rPr lang="en-US" sz="3600" dirty="0"/>
            </a:br>
            <a:r>
              <a:rPr lang="en-US" sz="3600" dirty="0"/>
              <a:t>(Graph) Lab @ UNT</a:t>
            </a:r>
          </a:p>
        </p:txBody>
      </p:sp>
      <p:sp>
        <p:nvSpPr>
          <p:cNvPr id="4" name="Slide Number Placeholder 3">
            <a:extLst>
              <a:ext uri="{FF2B5EF4-FFF2-40B4-BE49-F238E27FC236}">
                <a16:creationId xmlns:a16="http://schemas.microsoft.com/office/drawing/2014/main" id="{D7B38FEC-C125-1047-8739-08B11241CA1F}"/>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63</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6" name="Rectangle 5">
            <a:extLst>
              <a:ext uri="{FF2B5EF4-FFF2-40B4-BE49-F238E27FC236}">
                <a16:creationId xmlns:a16="http://schemas.microsoft.com/office/drawing/2014/main" id="{A351C207-52D8-4645-99A7-19195D24CCCD}"/>
              </a:ext>
            </a:extLst>
          </p:cNvPr>
          <p:cNvSpPr/>
          <p:nvPr/>
        </p:nvSpPr>
        <p:spPr>
          <a:xfrm>
            <a:off x="4478568" y="1279577"/>
            <a:ext cx="2194560" cy="567211"/>
          </a:xfrm>
          <a:prstGeom prst="rect">
            <a:avLst/>
          </a:prstGeom>
          <a:solidFill>
            <a:srgbClr val="FEBAC1"/>
          </a:solidFill>
          <a:ln w="12700" cap="flat" cmpd="sng" algn="ctr">
            <a:solidFill>
              <a:schemeClr val="tx1"/>
            </a:solidFill>
            <a:prstDash val="solid"/>
            <a:miter lim="800000"/>
          </a:ln>
          <a:effectLst/>
        </p:spPr>
        <p:txBody>
          <a:bodyPr lIns="91440" r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Security</a:t>
            </a:r>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7" name="Rectangle 6">
            <a:extLst>
              <a:ext uri="{FF2B5EF4-FFF2-40B4-BE49-F238E27FC236}">
                <a16:creationId xmlns:a16="http://schemas.microsoft.com/office/drawing/2014/main" id="{9B85EF79-2E3D-E443-9A1C-B982C57E1F45}"/>
              </a:ext>
            </a:extLst>
          </p:cNvPr>
          <p:cNvSpPr/>
          <p:nvPr/>
        </p:nvSpPr>
        <p:spPr>
          <a:xfrm>
            <a:off x="2484298" y="3958405"/>
            <a:ext cx="2194560" cy="567211"/>
          </a:xfrm>
          <a:prstGeom prst="rect">
            <a:avLst/>
          </a:prstGeom>
          <a:solidFill>
            <a:srgbClr val="DAF4D7"/>
          </a:solidFill>
          <a:ln w="12700" cap="flat" cmpd="sng" algn="ctr">
            <a:solidFill>
              <a:schemeClr val="tx1"/>
            </a:solidFill>
            <a:prstDash val="solid"/>
            <a:miter lim="800000"/>
          </a:ln>
          <a:effectLst/>
        </p:spPr>
        <p:txBody>
          <a:bodyPr lIns="91440" r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HPC</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8" name="Rectangle 7">
            <a:extLst>
              <a:ext uri="{FF2B5EF4-FFF2-40B4-BE49-F238E27FC236}">
                <a16:creationId xmlns:a16="http://schemas.microsoft.com/office/drawing/2014/main" id="{DC9DE131-79EE-9C45-ABB7-7ABC1D1F6CC1}"/>
              </a:ext>
            </a:extLst>
          </p:cNvPr>
          <p:cNvSpPr/>
          <p:nvPr/>
        </p:nvSpPr>
        <p:spPr>
          <a:xfrm>
            <a:off x="6355026" y="4166837"/>
            <a:ext cx="2194560" cy="567211"/>
          </a:xfrm>
          <a:prstGeom prst="rect">
            <a:avLst/>
          </a:prstGeom>
          <a:solidFill>
            <a:srgbClr val="D4CEF7"/>
          </a:solidFill>
          <a:ln w="12700" cap="flat" cmpd="sng" algn="ctr">
            <a:solidFill>
              <a:schemeClr val="tx1"/>
            </a:solidFill>
            <a:prstDash val="solid"/>
            <a:miter lim="800000"/>
          </a:ln>
          <a:effectLst/>
        </p:spPr>
        <p:txBody>
          <a:bodyPr lIns="91440" r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Graph Algorithm/Learning</a:t>
            </a:r>
          </a:p>
        </p:txBody>
      </p:sp>
      <p:sp>
        <p:nvSpPr>
          <p:cNvPr id="30" name="Text Placeholder 2">
            <a:extLst>
              <a:ext uri="{FF2B5EF4-FFF2-40B4-BE49-F238E27FC236}">
                <a16:creationId xmlns:a16="http://schemas.microsoft.com/office/drawing/2014/main" id="{1A80E377-DE44-D645-A515-388AC3524FA9}"/>
              </a:ext>
            </a:extLst>
          </p:cNvPr>
          <p:cNvSpPr txBox="1">
            <a:spLocks/>
          </p:cNvSpPr>
          <p:nvPr/>
        </p:nvSpPr>
        <p:spPr>
          <a:xfrm>
            <a:off x="324548" y="1275131"/>
            <a:ext cx="4096823" cy="287192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None/>
              <a:tabLst/>
              <a:defRPr/>
            </a:pPr>
            <a:endParaRPr kumimoji="0" lang="en-US" sz="1800" b="0" i="0" u="none" strike="noStrike" kern="0" cap="none" spc="0" normalizeH="0" baseline="0" noProof="0" dirty="0">
              <a:ln>
                <a:noFill/>
              </a:ln>
              <a:solidFill>
                <a:srgbClr val="414141"/>
              </a:solidFill>
              <a:effectLst/>
              <a:uLnTx/>
              <a:uFillTx/>
              <a:latin typeface="Gill Sans MT" charset="0"/>
              <a:sym typeface="Palatino Linotype"/>
            </a:endParaRPr>
          </a:p>
        </p:txBody>
      </p:sp>
      <p:grpSp>
        <p:nvGrpSpPr>
          <p:cNvPr id="54" name="Group 53">
            <a:extLst>
              <a:ext uri="{FF2B5EF4-FFF2-40B4-BE49-F238E27FC236}">
                <a16:creationId xmlns:a16="http://schemas.microsoft.com/office/drawing/2014/main" id="{EB2CD817-8B75-AA42-ADC8-5E5FB1B336D3}"/>
              </a:ext>
            </a:extLst>
          </p:cNvPr>
          <p:cNvGrpSpPr/>
          <p:nvPr/>
        </p:nvGrpSpPr>
        <p:grpSpPr>
          <a:xfrm>
            <a:off x="4885615" y="2647595"/>
            <a:ext cx="1537008" cy="1482518"/>
            <a:chOff x="1852444" y="1671870"/>
            <a:chExt cx="2150538" cy="2074298"/>
          </a:xfrm>
        </p:grpSpPr>
        <p:sp>
          <p:nvSpPr>
            <p:cNvPr id="55" name="Oval 54">
              <a:extLst>
                <a:ext uri="{FF2B5EF4-FFF2-40B4-BE49-F238E27FC236}">
                  <a16:creationId xmlns:a16="http://schemas.microsoft.com/office/drawing/2014/main" id="{7064D3EE-8A48-8240-A639-E48345ABEE62}"/>
                </a:ext>
              </a:extLst>
            </p:cNvPr>
            <p:cNvSpPr/>
            <p:nvPr/>
          </p:nvSpPr>
          <p:spPr>
            <a:xfrm>
              <a:off x="1956055" y="1767103"/>
              <a:ext cx="375725" cy="375725"/>
            </a:xfrm>
            <a:prstGeom prst="ellipse">
              <a:avLst/>
            </a:prstGeom>
            <a:solidFill>
              <a:schemeClr val="accent6">
                <a:lumMod val="60000"/>
                <a:lumOff val="4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6" name="Oval 55">
              <a:extLst>
                <a:ext uri="{FF2B5EF4-FFF2-40B4-BE49-F238E27FC236}">
                  <a16:creationId xmlns:a16="http://schemas.microsoft.com/office/drawing/2014/main" id="{B31118FB-ACD8-0A4C-B913-0137E46BC1A1}"/>
                </a:ext>
              </a:extLst>
            </p:cNvPr>
            <p:cNvSpPr/>
            <p:nvPr/>
          </p:nvSpPr>
          <p:spPr>
            <a:xfrm>
              <a:off x="1852444" y="2567174"/>
              <a:ext cx="375725" cy="375725"/>
            </a:xfrm>
            <a:prstGeom prst="ellipse">
              <a:avLst/>
            </a:prstGeom>
            <a:solidFill>
              <a:schemeClr val="accent4">
                <a:lumMod val="20000"/>
                <a:lumOff val="8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7" name="Oval 56">
              <a:extLst>
                <a:ext uri="{FF2B5EF4-FFF2-40B4-BE49-F238E27FC236}">
                  <a16:creationId xmlns:a16="http://schemas.microsoft.com/office/drawing/2014/main" id="{5A39CC16-AB85-3F45-95B3-A4BC7B4BA08F}"/>
                </a:ext>
              </a:extLst>
            </p:cNvPr>
            <p:cNvSpPr/>
            <p:nvPr/>
          </p:nvSpPr>
          <p:spPr>
            <a:xfrm>
              <a:off x="2724766" y="2240058"/>
              <a:ext cx="375725" cy="375725"/>
            </a:xfrm>
            <a:prstGeom prst="ellipse">
              <a:avLst/>
            </a:prstGeom>
            <a:solidFill>
              <a:srgbClr val="FF2600"/>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8" name="Oval 57">
              <a:extLst>
                <a:ext uri="{FF2B5EF4-FFF2-40B4-BE49-F238E27FC236}">
                  <a16:creationId xmlns:a16="http://schemas.microsoft.com/office/drawing/2014/main" id="{041D5A59-63EA-164C-81F9-86F136F5D4D0}"/>
                </a:ext>
              </a:extLst>
            </p:cNvPr>
            <p:cNvSpPr/>
            <p:nvPr/>
          </p:nvSpPr>
          <p:spPr>
            <a:xfrm>
              <a:off x="1956055" y="3370443"/>
              <a:ext cx="375725" cy="375725"/>
            </a:xfrm>
            <a:prstGeom prst="ellipse">
              <a:avLst/>
            </a:prstGeom>
            <a:solidFill>
              <a:srgbClr val="FFFF00"/>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9" name="Oval 58">
              <a:extLst>
                <a:ext uri="{FF2B5EF4-FFF2-40B4-BE49-F238E27FC236}">
                  <a16:creationId xmlns:a16="http://schemas.microsoft.com/office/drawing/2014/main" id="{D5232E7C-91CF-3D43-AD63-B25D39CD0963}"/>
                </a:ext>
              </a:extLst>
            </p:cNvPr>
            <p:cNvSpPr/>
            <p:nvPr/>
          </p:nvSpPr>
          <p:spPr>
            <a:xfrm>
              <a:off x="3152761" y="1671870"/>
              <a:ext cx="375725" cy="375725"/>
            </a:xfrm>
            <a:prstGeom prst="ellipse">
              <a:avLst/>
            </a:prstGeom>
            <a:solidFill>
              <a:schemeClr val="accent5">
                <a:lumMod val="40000"/>
                <a:lumOff val="6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60" name="Oval 59">
              <a:extLst>
                <a:ext uri="{FF2B5EF4-FFF2-40B4-BE49-F238E27FC236}">
                  <a16:creationId xmlns:a16="http://schemas.microsoft.com/office/drawing/2014/main" id="{E8FD4EE4-CB6A-9549-8A5C-92B6B96355FC}"/>
                </a:ext>
              </a:extLst>
            </p:cNvPr>
            <p:cNvSpPr/>
            <p:nvPr/>
          </p:nvSpPr>
          <p:spPr>
            <a:xfrm>
              <a:off x="3412902" y="2783317"/>
              <a:ext cx="375725" cy="375725"/>
            </a:xfrm>
            <a:prstGeom prst="ellipse">
              <a:avLst/>
            </a:prstGeom>
            <a:solidFill>
              <a:schemeClr val="accent2">
                <a:lumMod val="75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61" name="Oval 60">
              <a:extLst>
                <a:ext uri="{FF2B5EF4-FFF2-40B4-BE49-F238E27FC236}">
                  <a16:creationId xmlns:a16="http://schemas.microsoft.com/office/drawing/2014/main" id="{008EA337-C258-9C45-A932-B7AB0F4A51DF}"/>
                </a:ext>
              </a:extLst>
            </p:cNvPr>
            <p:cNvSpPr/>
            <p:nvPr/>
          </p:nvSpPr>
          <p:spPr>
            <a:xfrm>
              <a:off x="2731615" y="2999487"/>
              <a:ext cx="375725" cy="375725"/>
            </a:xfrm>
            <a:prstGeom prst="ellipse">
              <a:avLst/>
            </a:prstGeom>
            <a:solidFill>
              <a:srgbClr val="0432FF"/>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62" name="Straight Arrow Connector 61">
              <a:extLst>
                <a:ext uri="{FF2B5EF4-FFF2-40B4-BE49-F238E27FC236}">
                  <a16:creationId xmlns:a16="http://schemas.microsoft.com/office/drawing/2014/main" id="{6873CB9A-DCCE-2F40-910C-8CFC69359713}"/>
                </a:ext>
              </a:extLst>
            </p:cNvPr>
            <p:cNvCxnSpPr>
              <a:stCxn id="57" idx="0"/>
              <a:endCxn id="59" idx="3"/>
            </p:cNvCxnSpPr>
            <p:nvPr/>
          </p:nvCxnSpPr>
          <p:spPr>
            <a:xfrm flipV="1">
              <a:off x="2912629" y="1992571"/>
              <a:ext cx="295156" cy="247487"/>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ADDFC36A-33B4-4647-934D-DC2C796C36B2}"/>
                </a:ext>
              </a:extLst>
            </p:cNvPr>
            <p:cNvCxnSpPr>
              <a:stCxn id="56" idx="0"/>
              <a:endCxn id="55" idx="4"/>
            </p:cNvCxnSpPr>
            <p:nvPr/>
          </p:nvCxnSpPr>
          <p:spPr>
            <a:xfrm flipV="1">
              <a:off x="2040307" y="2142828"/>
              <a:ext cx="103611" cy="42434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C140249-73D9-E146-B82A-B04107DFFBA2}"/>
                </a:ext>
              </a:extLst>
            </p:cNvPr>
            <p:cNvCxnSpPr>
              <a:stCxn id="57" idx="6"/>
              <a:endCxn id="68" idx="2"/>
            </p:cNvCxnSpPr>
            <p:nvPr/>
          </p:nvCxnSpPr>
          <p:spPr>
            <a:xfrm flipV="1">
              <a:off x="3100491" y="2341940"/>
              <a:ext cx="526766" cy="85981"/>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4E00352A-786E-3F49-81B9-BF6D9A8713B6}"/>
                </a:ext>
              </a:extLst>
            </p:cNvPr>
            <p:cNvCxnSpPr>
              <a:stCxn id="55" idx="5"/>
              <a:endCxn id="57" idx="1"/>
            </p:cNvCxnSpPr>
            <p:nvPr/>
          </p:nvCxnSpPr>
          <p:spPr>
            <a:xfrm>
              <a:off x="2276756" y="2087804"/>
              <a:ext cx="503034" cy="207278"/>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EC120FA1-15F8-5846-A914-EABE3B1385C9}"/>
                </a:ext>
              </a:extLst>
            </p:cNvPr>
            <p:cNvSpPr/>
            <p:nvPr/>
          </p:nvSpPr>
          <p:spPr>
            <a:xfrm>
              <a:off x="3484048" y="3370443"/>
              <a:ext cx="375725" cy="375725"/>
            </a:xfrm>
            <a:prstGeom prst="ellipse">
              <a:avLst/>
            </a:prstGeom>
            <a:solidFill>
              <a:schemeClr val="bg1">
                <a:lumMod val="85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67" name="Straight Arrow Connector 66">
              <a:extLst>
                <a:ext uri="{FF2B5EF4-FFF2-40B4-BE49-F238E27FC236}">
                  <a16:creationId xmlns:a16="http://schemas.microsoft.com/office/drawing/2014/main" id="{60F12362-DC9E-FF41-AD7B-CEC35350D76E}"/>
                </a:ext>
              </a:extLst>
            </p:cNvPr>
            <p:cNvCxnSpPr>
              <a:endCxn id="61" idx="5"/>
            </p:cNvCxnSpPr>
            <p:nvPr/>
          </p:nvCxnSpPr>
          <p:spPr>
            <a:xfrm flipH="1" flipV="1">
              <a:off x="3052316" y="3320188"/>
              <a:ext cx="466614" cy="139845"/>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68" name="Oval 67">
              <a:extLst>
                <a:ext uri="{FF2B5EF4-FFF2-40B4-BE49-F238E27FC236}">
                  <a16:creationId xmlns:a16="http://schemas.microsoft.com/office/drawing/2014/main" id="{3CDDA337-EDB8-E049-B4BB-B265881584A0}"/>
                </a:ext>
              </a:extLst>
            </p:cNvPr>
            <p:cNvSpPr/>
            <p:nvPr/>
          </p:nvSpPr>
          <p:spPr>
            <a:xfrm>
              <a:off x="3627257" y="2154077"/>
              <a:ext cx="375725" cy="375725"/>
            </a:xfrm>
            <a:prstGeom prst="ellipse">
              <a:avLst/>
            </a:prstGeom>
            <a:solidFill>
              <a:schemeClr val="accent2">
                <a:lumMod val="40000"/>
                <a:lumOff val="6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69" name="Straight Arrow Connector 68">
              <a:extLst>
                <a:ext uri="{FF2B5EF4-FFF2-40B4-BE49-F238E27FC236}">
                  <a16:creationId xmlns:a16="http://schemas.microsoft.com/office/drawing/2014/main" id="{191A8590-452C-6C41-8646-664ECD3AA542}"/>
                </a:ext>
              </a:extLst>
            </p:cNvPr>
            <p:cNvCxnSpPr>
              <a:stCxn id="57" idx="5"/>
              <a:endCxn id="60" idx="1"/>
            </p:cNvCxnSpPr>
            <p:nvPr/>
          </p:nvCxnSpPr>
          <p:spPr>
            <a:xfrm>
              <a:off x="3045467" y="2560759"/>
              <a:ext cx="422459" cy="277582"/>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2CBB1F75-F1DD-9542-8919-34E284AB911B}"/>
                </a:ext>
              </a:extLst>
            </p:cNvPr>
            <p:cNvCxnSpPr>
              <a:stCxn id="57" idx="4"/>
            </p:cNvCxnSpPr>
            <p:nvPr/>
          </p:nvCxnSpPr>
          <p:spPr>
            <a:xfrm>
              <a:off x="2912629" y="2615783"/>
              <a:ext cx="24057" cy="38250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B91202B7-77E3-BA42-BE28-7F9E5C8AA454}"/>
                </a:ext>
              </a:extLst>
            </p:cNvPr>
            <p:cNvCxnSpPr/>
            <p:nvPr/>
          </p:nvCxnSpPr>
          <p:spPr>
            <a:xfrm flipV="1">
              <a:off x="2267970" y="3320188"/>
              <a:ext cx="518669" cy="96747"/>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9070E36C-0D1D-6444-85A9-E64D179743E7}"/>
                </a:ext>
              </a:extLst>
            </p:cNvPr>
            <p:cNvCxnSpPr>
              <a:stCxn id="57" idx="2"/>
              <a:endCxn id="56" idx="6"/>
            </p:cNvCxnSpPr>
            <p:nvPr/>
          </p:nvCxnSpPr>
          <p:spPr>
            <a:xfrm flipH="1">
              <a:off x="2228169" y="2427921"/>
              <a:ext cx="496597" cy="32711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8129C4D4-DFB6-9E4B-90F4-40763C553B32}"/>
                </a:ext>
              </a:extLst>
            </p:cNvPr>
            <p:cNvCxnSpPr>
              <a:stCxn id="56" idx="4"/>
            </p:cNvCxnSpPr>
            <p:nvPr/>
          </p:nvCxnSpPr>
          <p:spPr>
            <a:xfrm>
              <a:off x="2040307" y="2942899"/>
              <a:ext cx="103562" cy="430742"/>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FABD0E7E-5E34-CF42-B0BB-10C09BFD29D2}"/>
                </a:ext>
              </a:extLst>
            </p:cNvPr>
            <p:cNvCxnSpPr>
              <a:stCxn id="60" idx="0"/>
              <a:endCxn id="68" idx="4"/>
            </p:cNvCxnSpPr>
            <p:nvPr/>
          </p:nvCxnSpPr>
          <p:spPr>
            <a:xfrm flipV="1">
              <a:off x="3600765" y="2529802"/>
              <a:ext cx="214355" cy="253515"/>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grpSp>
      <p:sp>
        <p:nvSpPr>
          <p:cNvPr id="79" name="Circular Arrow 78">
            <a:extLst>
              <a:ext uri="{FF2B5EF4-FFF2-40B4-BE49-F238E27FC236}">
                <a16:creationId xmlns:a16="http://schemas.microsoft.com/office/drawing/2014/main" id="{ECE0993A-B02B-F24E-A40B-A8ECD82E0021}"/>
              </a:ext>
            </a:extLst>
          </p:cNvPr>
          <p:cNvSpPr/>
          <p:nvPr/>
        </p:nvSpPr>
        <p:spPr>
          <a:xfrm rot="4177975">
            <a:off x="5092234" y="2041121"/>
            <a:ext cx="2665264" cy="2078746"/>
          </a:xfrm>
          <a:prstGeom prst="circularArrow">
            <a:avLst>
              <a:gd name="adj1" fmla="val 9447"/>
              <a:gd name="adj2" fmla="val 938193"/>
              <a:gd name="adj3" fmla="val 20491962"/>
              <a:gd name="adj4" fmla="val 11678399"/>
              <a:gd name="adj5" fmla="val 12091"/>
            </a:avLst>
          </a:prstGeom>
          <a:solidFill>
            <a:srgbClr val="FACAFC"/>
          </a:solidFill>
          <a:ln w="12700" cap="flat">
            <a:solidFill>
              <a:schemeClr val="lt1">
                <a:hueOff val="0"/>
                <a:satOff val="0"/>
                <a:lumOff val="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0" name="Circular Arrow 79">
            <a:extLst>
              <a:ext uri="{FF2B5EF4-FFF2-40B4-BE49-F238E27FC236}">
                <a16:creationId xmlns:a16="http://schemas.microsoft.com/office/drawing/2014/main" id="{A6C9ED79-022E-A642-8219-328B5AF7D81D}"/>
              </a:ext>
            </a:extLst>
          </p:cNvPr>
          <p:cNvSpPr/>
          <p:nvPr/>
        </p:nvSpPr>
        <p:spPr>
          <a:xfrm rot="10440697">
            <a:off x="4115538" y="3327861"/>
            <a:ext cx="3257889" cy="2078746"/>
          </a:xfrm>
          <a:prstGeom prst="circularArrow">
            <a:avLst>
              <a:gd name="adj1" fmla="val 9447"/>
              <a:gd name="adj2" fmla="val 938193"/>
              <a:gd name="adj3" fmla="val 20491962"/>
              <a:gd name="adj4" fmla="val 12748345"/>
              <a:gd name="adj5" fmla="val 12091"/>
            </a:avLst>
          </a:prstGeom>
          <a:solidFill>
            <a:srgbClr val="FACAFC"/>
          </a:solidFill>
          <a:ln w="12700" cap="flat">
            <a:solidFill>
              <a:schemeClr val="lt1">
                <a:hueOff val="0"/>
                <a:satOff val="0"/>
                <a:lumOff val="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1" name="Circular Arrow 80">
            <a:extLst>
              <a:ext uri="{FF2B5EF4-FFF2-40B4-BE49-F238E27FC236}">
                <a16:creationId xmlns:a16="http://schemas.microsoft.com/office/drawing/2014/main" id="{49653CED-B389-D74A-B0B0-9F70C01F5EE2}"/>
              </a:ext>
            </a:extLst>
          </p:cNvPr>
          <p:cNvSpPr/>
          <p:nvPr/>
        </p:nvSpPr>
        <p:spPr>
          <a:xfrm rot="17503910">
            <a:off x="3433519" y="2119812"/>
            <a:ext cx="2798628" cy="2078746"/>
          </a:xfrm>
          <a:prstGeom prst="circularArrow">
            <a:avLst>
              <a:gd name="adj1" fmla="val 9447"/>
              <a:gd name="adj2" fmla="val 938193"/>
              <a:gd name="adj3" fmla="val 20491962"/>
              <a:gd name="adj4" fmla="val 12643866"/>
              <a:gd name="adj5" fmla="val 12091"/>
            </a:avLst>
          </a:prstGeom>
          <a:solidFill>
            <a:srgbClr val="FACAFC"/>
          </a:solidFill>
          <a:ln w="12700" cap="flat">
            <a:solidFill>
              <a:schemeClr val="lt1">
                <a:hueOff val="0"/>
                <a:satOff val="0"/>
                <a:lumOff val="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39" name="Text Placeholder 2">
            <a:extLst>
              <a:ext uri="{FF2B5EF4-FFF2-40B4-BE49-F238E27FC236}">
                <a16:creationId xmlns:a16="http://schemas.microsoft.com/office/drawing/2014/main" id="{9657A71A-4A4A-204C-9DBE-E3E50DAD2CBD}"/>
              </a:ext>
            </a:extLst>
          </p:cNvPr>
          <p:cNvSpPr>
            <a:spLocks noGrp="1"/>
          </p:cNvSpPr>
          <p:nvPr>
            <p:ph type="body" idx="1"/>
          </p:nvPr>
        </p:nvSpPr>
        <p:spPr>
          <a:xfrm>
            <a:off x="6435961" y="4706878"/>
            <a:ext cx="4807539" cy="1115141"/>
          </a:xfrm>
        </p:spPr>
        <p:txBody>
          <a:bodyPr>
            <a:normAutofit/>
          </a:bodyPr>
          <a:lstStyle/>
          <a:p>
            <a:pPr marL="0" indent="0">
              <a:spcBef>
                <a:spcPts val="0"/>
              </a:spcBef>
              <a:buNone/>
            </a:pPr>
            <a:r>
              <a:rPr lang="en-US" sz="2000" dirty="0">
                <a:solidFill>
                  <a:srgbClr val="A66CFC"/>
                </a:solidFill>
              </a:rPr>
              <a:t>   GNN explanation for security applications</a:t>
            </a:r>
          </a:p>
          <a:p>
            <a:pPr lvl="1">
              <a:spcBef>
                <a:spcPts val="0"/>
              </a:spcBef>
            </a:pPr>
            <a:r>
              <a:rPr lang="en-US" sz="1600" dirty="0"/>
              <a:t>Illuminati [</a:t>
            </a:r>
            <a:r>
              <a:rPr lang="en-US" sz="1600" i="1" dirty="0"/>
              <a:t>EuroS&amp;P’22</a:t>
            </a:r>
            <a:r>
              <a:rPr lang="en-US" sz="1600" dirty="0"/>
              <a:t>]</a:t>
            </a:r>
          </a:p>
        </p:txBody>
      </p:sp>
      <p:sp>
        <p:nvSpPr>
          <p:cNvPr id="40" name="Text Placeholder 2">
            <a:extLst>
              <a:ext uri="{FF2B5EF4-FFF2-40B4-BE49-F238E27FC236}">
                <a16:creationId xmlns:a16="http://schemas.microsoft.com/office/drawing/2014/main" id="{85185518-BA37-DD43-8F54-6C5559EDF670}"/>
              </a:ext>
            </a:extLst>
          </p:cNvPr>
          <p:cNvSpPr txBox="1">
            <a:spLocks/>
          </p:cNvSpPr>
          <p:nvPr/>
        </p:nvSpPr>
        <p:spPr>
          <a:xfrm>
            <a:off x="1629329" y="4488406"/>
            <a:ext cx="3556534" cy="144139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00B050"/>
                </a:solidFill>
                <a:effectLst/>
                <a:uLnTx/>
                <a:uFillTx/>
                <a:latin typeface="Gill Sans MT" charset="0"/>
                <a:sym typeface="Palatino Linotype"/>
              </a:rPr>
              <a:t>HPC for graph algorithms</a:t>
            </a:r>
          </a:p>
          <a:p>
            <a:pPr marL="304800" marR="0" lvl="0"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Aquila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HPDC’20</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304800" marR="0" lvl="0"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iSpan</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SC’18</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
        <p:nvSpPr>
          <p:cNvPr id="41" name="Text Placeholder 2">
            <a:extLst>
              <a:ext uri="{FF2B5EF4-FFF2-40B4-BE49-F238E27FC236}">
                <a16:creationId xmlns:a16="http://schemas.microsoft.com/office/drawing/2014/main" id="{2E3F6394-4A18-9B4A-8DAE-2369C85EEBCD}"/>
              </a:ext>
            </a:extLst>
          </p:cNvPr>
          <p:cNvSpPr txBox="1">
            <a:spLocks/>
          </p:cNvSpPr>
          <p:nvPr/>
        </p:nvSpPr>
        <p:spPr>
          <a:xfrm>
            <a:off x="4435692" y="5055884"/>
            <a:ext cx="3037281" cy="136623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00B050"/>
                </a:solidFill>
                <a:effectLst/>
                <a:uLnTx/>
                <a:uFillTx/>
                <a:latin typeface="Gill Sans MT" charset="0"/>
                <a:sym typeface="Palatino Linotype"/>
              </a:rPr>
              <a:t>    HPC for GNN</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TLPGNN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HPDC’22</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
        <p:nvSpPr>
          <p:cNvPr id="42" name="Text Placeholder 2">
            <a:extLst>
              <a:ext uri="{FF2B5EF4-FFF2-40B4-BE49-F238E27FC236}">
                <a16:creationId xmlns:a16="http://schemas.microsoft.com/office/drawing/2014/main" id="{6A656245-B495-4C4C-A93F-6F00F4FAEF8C}"/>
              </a:ext>
            </a:extLst>
          </p:cNvPr>
          <p:cNvSpPr txBox="1">
            <a:spLocks/>
          </p:cNvSpPr>
          <p:nvPr/>
        </p:nvSpPr>
        <p:spPr>
          <a:xfrm>
            <a:off x="6976522" y="1496596"/>
            <a:ext cx="3556534" cy="207874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FF0000"/>
                </a:solidFill>
                <a:effectLst/>
                <a:uLnTx/>
                <a:uFillTx/>
                <a:latin typeface="Gill Sans MT" charset="0"/>
                <a:sym typeface="Palatino Linotype"/>
              </a:rPr>
              <a:t>    Cyber threat detection</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NestedGNN</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ICC’22</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CyberGraph</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RAID’20</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
        <p:nvSpPr>
          <p:cNvPr id="43" name="Text Placeholder 2">
            <a:extLst>
              <a:ext uri="{FF2B5EF4-FFF2-40B4-BE49-F238E27FC236}">
                <a16:creationId xmlns:a16="http://schemas.microsoft.com/office/drawing/2014/main" id="{91F8E1FB-DCD6-E24D-8140-78E344021AB3}"/>
              </a:ext>
            </a:extLst>
          </p:cNvPr>
          <p:cNvSpPr txBox="1">
            <a:spLocks/>
          </p:cNvSpPr>
          <p:nvPr/>
        </p:nvSpPr>
        <p:spPr>
          <a:xfrm>
            <a:off x="1148232" y="1466827"/>
            <a:ext cx="3556534" cy="207874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FF0000"/>
                </a:solidFill>
                <a:effectLst/>
                <a:uLnTx/>
                <a:uFillTx/>
                <a:latin typeface="Gill Sans MT" charset="0"/>
                <a:sym typeface="Palatino Linotype"/>
              </a:rPr>
              <a:t>    Code vulnerability detection</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DEFInit</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Security’21</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BugGraph</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AsiaCCS’21</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Vestige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ACNS’21</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pic>
        <p:nvPicPr>
          <p:cNvPr id="44" name="Google Shape;65;p1">
            <a:extLst>
              <a:ext uri="{FF2B5EF4-FFF2-40B4-BE49-F238E27FC236}">
                <a16:creationId xmlns:a16="http://schemas.microsoft.com/office/drawing/2014/main" id="{7F4052F6-C0D9-A94A-9EAD-603C250BB157}"/>
              </a:ext>
            </a:extLst>
          </p:cNvPr>
          <p:cNvPicPr preferRelativeResize="0"/>
          <p:nvPr/>
        </p:nvPicPr>
        <p:blipFill rotWithShape="1">
          <a:blip r:embed="rId3">
            <a:alphaModFix/>
          </a:blip>
          <a:srcRect l="13636" r="13915" b="3251"/>
          <a:stretch/>
        </p:blipFill>
        <p:spPr>
          <a:xfrm>
            <a:off x="24357" y="6020252"/>
            <a:ext cx="1238953" cy="827241"/>
          </a:xfrm>
          <a:prstGeom prst="rect">
            <a:avLst/>
          </a:prstGeom>
          <a:noFill/>
          <a:ln>
            <a:noFill/>
          </a:ln>
        </p:spPr>
      </p:pic>
    </p:spTree>
    <p:extLst>
      <p:ext uri="{BB962C8B-B14F-4D97-AF65-F5344CB8AC3E}">
        <p14:creationId xmlns:p14="http://schemas.microsoft.com/office/powerpoint/2010/main" val="1703380108"/>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589E7-C72B-F34C-94B6-3A06DF718702}"/>
              </a:ext>
            </a:extLst>
          </p:cNvPr>
          <p:cNvSpPr>
            <a:spLocks noGrp="1"/>
          </p:cNvSpPr>
          <p:nvPr>
            <p:ph type="title"/>
          </p:nvPr>
        </p:nvSpPr>
        <p:spPr/>
        <p:txBody>
          <a:bodyPr>
            <a:noAutofit/>
          </a:bodyPr>
          <a:lstStyle/>
          <a:p>
            <a:pPr hangingPunct="1">
              <a:spcBef>
                <a:spcPts val="1100"/>
              </a:spcBef>
            </a:pPr>
            <a:r>
              <a:rPr lang="en-US" sz="3600"/>
              <a:t>Graph </a:t>
            </a:r>
            <a:r>
              <a:rPr lang="en-US" sz="3600" dirty="0"/>
              <a:t>Lab @ UNT</a:t>
            </a:r>
          </a:p>
        </p:txBody>
      </p:sp>
      <p:sp>
        <p:nvSpPr>
          <p:cNvPr id="4" name="Slide Number Placeholder 3">
            <a:extLst>
              <a:ext uri="{FF2B5EF4-FFF2-40B4-BE49-F238E27FC236}">
                <a16:creationId xmlns:a16="http://schemas.microsoft.com/office/drawing/2014/main" id="{D7B38FEC-C125-1047-8739-08B11241CA1F}"/>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64</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6" name="Rectangle 5">
            <a:extLst>
              <a:ext uri="{FF2B5EF4-FFF2-40B4-BE49-F238E27FC236}">
                <a16:creationId xmlns:a16="http://schemas.microsoft.com/office/drawing/2014/main" id="{A351C207-52D8-4645-99A7-19195D24CCCD}"/>
              </a:ext>
            </a:extLst>
          </p:cNvPr>
          <p:cNvSpPr/>
          <p:nvPr/>
        </p:nvSpPr>
        <p:spPr>
          <a:xfrm>
            <a:off x="4478568" y="1279577"/>
            <a:ext cx="2194560" cy="567211"/>
          </a:xfrm>
          <a:prstGeom prst="rect">
            <a:avLst/>
          </a:prstGeom>
          <a:solidFill>
            <a:srgbClr val="FEBAC1"/>
          </a:solidFill>
          <a:ln w="12700" cap="flat" cmpd="sng" algn="ctr">
            <a:solidFill>
              <a:schemeClr val="tx1"/>
            </a:solidFill>
            <a:prstDash val="solid"/>
            <a:miter lim="800000"/>
          </a:ln>
          <a:effectLst/>
        </p:spPr>
        <p:txBody>
          <a:bodyPr lIns="91440" r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Security</a:t>
            </a:r>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7" name="Rectangle 6">
            <a:extLst>
              <a:ext uri="{FF2B5EF4-FFF2-40B4-BE49-F238E27FC236}">
                <a16:creationId xmlns:a16="http://schemas.microsoft.com/office/drawing/2014/main" id="{9B85EF79-2E3D-E443-9A1C-B982C57E1F45}"/>
              </a:ext>
            </a:extLst>
          </p:cNvPr>
          <p:cNvSpPr/>
          <p:nvPr/>
        </p:nvSpPr>
        <p:spPr>
          <a:xfrm>
            <a:off x="2484298" y="3958405"/>
            <a:ext cx="2194560" cy="567211"/>
          </a:xfrm>
          <a:prstGeom prst="rect">
            <a:avLst/>
          </a:prstGeom>
          <a:solidFill>
            <a:srgbClr val="DAF4D7"/>
          </a:solidFill>
          <a:ln w="12700" cap="flat" cmpd="sng" algn="ctr">
            <a:solidFill>
              <a:schemeClr val="tx1"/>
            </a:solidFill>
            <a:prstDash val="solid"/>
            <a:miter lim="800000"/>
          </a:ln>
          <a:effectLst/>
        </p:spPr>
        <p:txBody>
          <a:bodyPr lIns="91440" r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HPC</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8" name="Rectangle 7">
            <a:extLst>
              <a:ext uri="{FF2B5EF4-FFF2-40B4-BE49-F238E27FC236}">
                <a16:creationId xmlns:a16="http://schemas.microsoft.com/office/drawing/2014/main" id="{DC9DE131-79EE-9C45-ABB7-7ABC1D1F6CC1}"/>
              </a:ext>
            </a:extLst>
          </p:cNvPr>
          <p:cNvSpPr/>
          <p:nvPr/>
        </p:nvSpPr>
        <p:spPr>
          <a:xfrm>
            <a:off x="6355026" y="4166837"/>
            <a:ext cx="2194560" cy="567211"/>
          </a:xfrm>
          <a:prstGeom prst="rect">
            <a:avLst/>
          </a:prstGeom>
          <a:solidFill>
            <a:srgbClr val="D4CEF7"/>
          </a:solidFill>
          <a:ln w="12700" cap="flat" cmpd="sng" algn="ctr">
            <a:solidFill>
              <a:schemeClr val="tx1"/>
            </a:solidFill>
            <a:prstDash val="solid"/>
            <a:miter lim="800000"/>
          </a:ln>
          <a:effectLst/>
        </p:spPr>
        <p:txBody>
          <a:bodyPr lIns="91440" r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Graph Algorithm/Learning</a:t>
            </a:r>
          </a:p>
        </p:txBody>
      </p:sp>
      <p:sp>
        <p:nvSpPr>
          <p:cNvPr id="30" name="Text Placeholder 2">
            <a:extLst>
              <a:ext uri="{FF2B5EF4-FFF2-40B4-BE49-F238E27FC236}">
                <a16:creationId xmlns:a16="http://schemas.microsoft.com/office/drawing/2014/main" id="{1A80E377-DE44-D645-A515-388AC3524FA9}"/>
              </a:ext>
            </a:extLst>
          </p:cNvPr>
          <p:cNvSpPr txBox="1">
            <a:spLocks/>
          </p:cNvSpPr>
          <p:nvPr/>
        </p:nvSpPr>
        <p:spPr>
          <a:xfrm>
            <a:off x="324548" y="1275131"/>
            <a:ext cx="4096823" cy="287192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None/>
              <a:tabLst/>
              <a:defRPr/>
            </a:pPr>
            <a:endParaRPr kumimoji="0" lang="en-US" sz="1800" b="0" i="0" u="none" strike="noStrike" kern="0" cap="none" spc="0" normalizeH="0" baseline="0" noProof="0" dirty="0">
              <a:ln>
                <a:noFill/>
              </a:ln>
              <a:solidFill>
                <a:srgbClr val="414141"/>
              </a:solidFill>
              <a:effectLst/>
              <a:uLnTx/>
              <a:uFillTx/>
              <a:latin typeface="Gill Sans MT" charset="0"/>
              <a:sym typeface="Palatino Linotype"/>
            </a:endParaRPr>
          </a:p>
        </p:txBody>
      </p:sp>
      <p:grpSp>
        <p:nvGrpSpPr>
          <p:cNvPr id="54" name="Group 53">
            <a:extLst>
              <a:ext uri="{FF2B5EF4-FFF2-40B4-BE49-F238E27FC236}">
                <a16:creationId xmlns:a16="http://schemas.microsoft.com/office/drawing/2014/main" id="{EB2CD817-8B75-AA42-ADC8-5E5FB1B336D3}"/>
              </a:ext>
            </a:extLst>
          </p:cNvPr>
          <p:cNvGrpSpPr/>
          <p:nvPr/>
        </p:nvGrpSpPr>
        <p:grpSpPr>
          <a:xfrm>
            <a:off x="4885615" y="2647595"/>
            <a:ext cx="1537008" cy="1482518"/>
            <a:chOff x="1852444" y="1671870"/>
            <a:chExt cx="2150538" cy="2074298"/>
          </a:xfrm>
        </p:grpSpPr>
        <p:sp>
          <p:nvSpPr>
            <p:cNvPr id="55" name="Oval 54">
              <a:extLst>
                <a:ext uri="{FF2B5EF4-FFF2-40B4-BE49-F238E27FC236}">
                  <a16:creationId xmlns:a16="http://schemas.microsoft.com/office/drawing/2014/main" id="{7064D3EE-8A48-8240-A639-E48345ABEE62}"/>
                </a:ext>
              </a:extLst>
            </p:cNvPr>
            <p:cNvSpPr/>
            <p:nvPr/>
          </p:nvSpPr>
          <p:spPr>
            <a:xfrm>
              <a:off x="1956055" y="1767103"/>
              <a:ext cx="375725" cy="375725"/>
            </a:xfrm>
            <a:prstGeom prst="ellipse">
              <a:avLst/>
            </a:prstGeom>
            <a:solidFill>
              <a:schemeClr val="accent6">
                <a:lumMod val="60000"/>
                <a:lumOff val="4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6" name="Oval 55">
              <a:extLst>
                <a:ext uri="{FF2B5EF4-FFF2-40B4-BE49-F238E27FC236}">
                  <a16:creationId xmlns:a16="http://schemas.microsoft.com/office/drawing/2014/main" id="{B31118FB-ACD8-0A4C-B913-0137E46BC1A1}"/>
                </a:ext>
              </a:extLst>
            </p:cNvPr>
            <p:cNvSpPr/>
            <p:nvPr/>
          </p:nvSpPr>
          <p:spPr>
            <a:xfrm>
              <a:off x="1852444" y="2567174"/>
              <a:ext cx="375725" cy="375725"/>
            </a:xfrm>
            <a:prstGeom prst="ellipse">
              <a:avLst/>
            </a:prstGeom>
            <a:solidFill>
              <a:schemeClr val="accent4">
                <a:lumMod val="20000"/>
                <a:lumOff val="8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7" name="Oval 56">
              <a:extLst>
                <a:ext uri="{FF2B5EF4-FFF2-40B4-BE49-F238E27FC236}">
                  <a16:creationId xmlns:a16="http://schemas.microsoft.com/office/drawing/2014/main" id="{5A39CC16-AB85-3F45-95B3-A4BC7B4BA08F}"/>
                </a:ext>
              </a:extLst>
            </p:cNvPr>
            <p:cNvSpPr/>
            <p:nvPr/>
          </p:nvSpPr>
          <p:spPr>
            <a:xfrm>
              <a:off x="2724766" y="2240058"/>
              <a:ext cx="375725" cy="375725"/>
            </a:xfrm>
            <a:prstGeom prst="ellipse">
              <a:avLst/>
            </a:prstGeom>
            <a:solidFill>
              <a:srgbClr val="FF2600"/>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8" name="Oval 57">
              <a:extLst>
                <a:ext uri="{FF2B5EF4-FFF2-40B4-BE49-F238E27FC236}">
                  <a16:creationId xmlns:a16="http://schemas.microsoft.com/office/drawing/2014/main" id="{041D5A59-63EA-164C-81F9-86F136F5D4D0}"/>
                </a:ext>
              </a:extLst>
            </p:cNvPr>
            <p:cNvSpPr/>
            <p:nvPr/>
          </p:nvSpPr>
          <p:spPr>
            <a:xfrm>
              <a:off x="1956055" y="3370443"/>
              <a:ext cx="375725" cy="375725"/>
            </a:xfrm>
            <a:prstGeom prst="ellipse">
              <a:avLst/>
            </a:prstGeom>
            <a:solidFill>
              <a:srgbClr val="FFFF00"/>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9" name="Oval 58">
              <a:extLst>
                <a:ext uri="{FF2B5EF4-FFF2-40B4-BE49-F238E27FC236}">
                  <a16:creationId xmlns:a16="http://schemas.microsoft.com/office/drawing/2014/main" id="{D5232E7C-91CF-3D43-AD63-B25D39CD0963}"/>
                </a:ext>
              </a:extLst>
            </p:cNvPr>
            <p:cNvSpPr/>
            <p:nvPr/>
          </p:nvSpPr>
          <p:spPr>
            <a:xfrm>
              <a:off x="3152761" y="1671870"/>
              <a:ext cx="375725" cy="375725"/>
            </a:xfrm>
            <a:prstGeom prst="ellipse">
              <a:avLst/>
            </a:prstGeom>
            <a:solidFill>
              <a:schemeClr val="accent5">
                <a:lumMod val="40000"/>
                <a:lumOff val="6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60" name="Oval 59">
              <a:extLst>
                <a:ext uri="{FF2B5EF4-FFF2-40B4-BE49-F238E27FC236}">
                  <a16:creationId xmlns:a16="http://schemas.microsoft.com/office/drawing/2014/main" id="{E8FD4EE4-CB6A-9549-8A5C-92B6B96355FC}"/>
                </a:ext>
              </a:extLst>
            </p:cNvPr>
            <p:cNvSpPr/>
            <p:nvPr/>
          </p:nvSpPr>
          <p:spPr>
            <a:xfrm>
              <a:off x="3412902" y="2783317"/>
              <a:ext cx="375725" cy="375725"/>
            </a:xfrm>
            <a:prstGeom prst="ellipse">
              <a:avLst/>
            </a:prstGeom>
            <a:solidFill>
              <a:schemeClr val="accent2">
                <a:lumMod val="75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61" name="Oval 60">
              <a:extLst>
                <a:ext uri="{FF2B5EF4-FFF2-40B4-BE49-F238E27FC236}">
                  <a16:creationId xmlns:a16="http://schemas.microsoft.com/office/drawing/2014/main" id="{008EA337-C258-9C45-A932-B7AB0F4A51DF}"/>
                </a:ext>
              </a:extLst>
            </p:cNvPr>
            <p:cNvSpPr/>
            <p:nvPr/>
          </p:nvSpPr>
          <p:spPr>
            <a:xfrm>
              <a:off x="2731615" y="2999487"/>
              <a:ext cx="375725" cy="375725"/>
            </a:xfrm>
            <a:prstGeom prst="ellipse">
              <a:avLst/>
            </a:prstGeom>
            <a:solidFill>
              <a:srgbClr val="0432FF"/>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62" name="Straight Arrow Connector 61">
              <a:extLst>
                <a:ext uri="{FF2B5EF4-FFF2-40B4-BE49-F238E27FC236}">
                  <a16:creationId xmlns:a16="http://schemas.microsoft.com/office/drawing/2014/main" id="{6873CB9A-DCCE-2F40-910C-8CFC69359713}"/>
                </a:ext>
              </a:extLst>
            </p:cNvPr>
            <p:cNvCxnSpPr>
              <a:stCxn id="57" idx="0"/>
              <a:endCxn id="59" idx="3"/>
            </p:cNvCxnSpPr>
            <p:nvPr/>
          </p:nvCxnSpPr>
          <p:spPr>
            <a:xfrm flipV="1">
              <a:off x="2912629" y="1992571"/>
              <a:ext cx="295156" cy="247487"/>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ADDFC36A-33B4-4647-934D-DC2C796C36B2}"/>
                </a:ext>
              </a:extLst>
            </p:cNvPr>
            <p:cNvCxnSpPr>
              <a:stCxn id="56" idx="0"/>
              <a:endCxn id="55" idx="4"/>
            </p:cNvCxnSpPr>
            <p:nvPr/>
          </p:nvCxnSpPr>
          <p:spPr>
            <a:xfrm flipV="1">
              <a:off x="2040307" y="2142828"/>
              <a:ext cx="103611" cy="42434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C140249-73D9-E146-B82A-B04107DFFBA2}"/>
                </a:ext>
              </a:extLst>
            </p:cNvPr>
            <p:cNvCxnSpPr>
              <a:stCxn id="57" idx="6"/>
              <a:endCxn id="68" idx="2"/>
            </p:cNvCxnSpPr>
            <p:nvPr/>
          </p:nvCxnSpPr>
          <p:spPr>
            <a:xfrm flipV="1">
              <a:off x="3100491" y="2341940"/>
              <a:ext cx="526766" cy="85981"/>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4E00352A-786E-3F49-81B9-BF6D9A8713B6}"/>
                </a:ext>
              </a:extLst>
            </p:cNvPr>
            <p:cNvCxnSpPr>
              <a:stCxn id="55" idx="5"/>
              <a:endCxn id="57" idx="1"/>
            </p:cNvCxnSpPr>
            <p:nvPr/>
          </p:nvCxnSpPr>
          <p:spPr>
            <a:xfrm>
              <a:off x="2276756" y="2087804"/>
              <a:ext cx="503034" cy="207278"/>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EC120FA1-15F8-5846-A914-EABE3B1385C9}"/>
                </a:ext>
              </a:extLst>
            </p:cNvPr>
            <p:cNvSpPr/>
            <p:nvPr/>
          </p:nvSpPr>
          <p:spPr>
            <a:xfrm>
              <a:off x="3484048" y="3370443"/>
              <a:ext cx="375725" cy="375725"/>
            </a:xfrm>
            <a:prstGeom prst="ellipse">
              <a:avLst/>
            </a:prstGeom>
            <a:solidFill>
              <a:schemeClr val="bg1">
                <a:lumMod val="85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67" name="Straight Arrow Connector 66">
              <a:extLst>
                <a:ext uri="{FF2B5EF4-FFF2-40B4-BE49-F238E27FC236}">
                  <a16:creationId xmlns:a16="http://schemas.microsoft.com/office/drawing/2014/main" id="{60F12362-DC9E-FF41-AD7B-CEC35350D76E}"/>
                </a:ext>
              </a:extLst>
            </p:cNvPr>
            <p:cNvCxnSpPr>
              <a:endCxn id="61" idx="5"/>
            </p:cNvCxnSpPr>
            <p:nvPr/>
          </p:nvCxnSpPr>
          <p:spPr>
            <a:xfrm flipH="1" flipV="1">
              <a:off x="3052316" y="3320188"/>
              <a:ext cx="466614" cy="139845"/>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68" name="Oval 67">
              <a:extLst>
                <a:ext uri="{FF2B5EF4-FFF2-40B4-BE49-F238E27FC236}">
                  <a16:creationId xmlns:a16="http://schemas.microsoft.com/office/drawing/2014/main" id="{3CDDA337-EDB8-E049-B4BB-B265881584A0}"/>
                </a:ext>
              </a:extLst>
            </p:cNvPr>
            <p:cNvSpPr/>
            <p:nvPr/>
          </p:nvSpPr>
          <p:spPr>
            <a:xfrm>
              <a:off x="3627257" y="2154077"/>
              <a:ext cx="375725" cy="375725"/>
            </a:xfrm>
            <a:prstGeom prst="ellipse">
              <a:avLst/>
            </a:prstGeom>
            <a:solidFill>
              <a:schemeClr val="accent2">
                <a:lumMod val="40000"/>
                <a:lumOff val="6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69" name="Straight Arrow Connector 68">
              <a:extLst>
                <a:ext uri="{FF2B5EF4-FFF2-40B4-BE49-F238E27FC236}">
                  <a16:creationId xmlns:a16="http://schemas.microsoft.com/office/drawing/2014/main" id="{191A8590-452C-6C41-8646-664ECD3AA542}"/>
                </a:ext>
              </a:extLst>
            </p:cNvPr>
            <p:cNvCxnSpPr>
              <a:stCxn id="57" idx="5"/>
              <a:endCxn id="60" idx="1"/>
            </p:cNvCxnSpPr>
            <p:nvPr/>
          </p:nvCxnSpPr>
          <p:spPr>
            <a:xfrm>
              <a:off x="3045467" y="2560759"/>
              <a:ext cx="422459" cy="277582"/>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2CBB1F75-F1DD-9542-8919-34E284AB911B}"/>
                </a:ext>
              </a:extLst>
            </p:cNvPr>
            <p:cNvCxnSpPr>
              <a:stCxn id="57" idx="4"/>
            </p:cNvCxnSpPr>
            <p:nvPr/>
          </p:nvCxnSpPr>
          <p:spPr>
            <a:xfrm>
              <a:off x="2912629" y="2615783"/>
              <a:ext cx="24057" cy="38250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B91202B7-77E3-BA42-BE28-7F9E5C8AA454}"/>
                </a:ext>
              </a:extLst>
            </p:cNvPr>
            <p:cNvCxnSpPr/>
            <p:nvPr/>
          </p:nvCxnSpPr>
          <p:spPr>
            <a:xfrm flipV="1">
              <a:off x="2267970" y="3320188"/>
              <a:ext cx="518669" cy="96747"/>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9070E36C-0D1D-6444-85A9-E64D179743E7}"/>
                </a:ext>
              </a:extLst>
            </p:cNvPr>
            <p:cNvCxnSpPr>
              <a:stCxn id="57" idx="2"/>
              <a:endCxn id="56" idx="6"/>
            </p:cNvCxnSpPr>
            <p:nvPr/>
          </p:nvCxnSpPr>
          <p:spPr>
            <a:xfrm flipH="1">
              <a:off x="2228169" y="2427921"/>
              <a:ext cx="496597" cy="32711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8129C4D4-DFB6-9E4B-90F4-40763C553B32}"/>
                </a:ext>
              </a:extLst>
            </p:cNvPr>
            <p:cNvCxnSpPr>
              <a:stCxn id="56" idx="4"/>
            </p:cNvCxnSpPr>
            <p:nvPr/>
          </p:nvCxnSpPr>
          <p:spPr>
            <a:xfrm>
              <a:off x="2040307" y="2942899"/>
              <a:ext cx="103562" cy="430742"/>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FABD0E7E-5E34-CF42-B0BB-10C09BFD29D2}"/>
                </a:ext>
              </a:extLst>
            </p:cNvPr>
            <p:cNvCxnSpPr>
              <a:stCxn id="60" idx="0"/>
              <a:endCxn id="68" idx="4"/>
            </p:cNvCxnSpPr>
            <p:nvPr/>
          </p:nvCxnSpPr>
          <p:spPr>
            <a:xfrm flipV="1">
              <a:off x="3600765" y="2529802"/>
              <a:ext cx="214355" cy="253515"/>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grpSp>
      <p:sp>
        <p:nvSpPr>
          <p:cNvPr id="79" name="Circular Arrow 78">
            <a:extLst>
              <a:ext uri="{FF2B5EF4-FFF2-40B4-BE49-F238E27FC236}">
                <a16:creationId xmlns:a16="http://schemas.microsoft.com/office/drawing/2014/main" id="{ECE0993A-B02B-F24E-A40B-A8ECD82E0021}"/>
              </a:ext>
            </a:extLst>
          </p:cNvPr>
          <p:cNvSpPr/>
          <p:nvPr/>
        </p:nvSpPr>
        <p:spPr>
          <a:xfrm rot="4177975">
            <a:off x="5092234" y="2041121"/>
            <a:ext cx="2665264" cy="2078746"/>
          </a:xfrm>
          <a:prstGeom prst="circularArrow">
            <a:avLst>
              <a:gd name="adj1" fmla="val 9447"/>
              <a:gd name="adj2" fmla="val 938193"/>
              <a:gd name="adj3" fmla="val 20491962"/>
              <a:gd name="adj4" fmla="val 11678399"/>
              <a:gd name="adj5" fmla="val 12091"/>
            </a:avLst>
          </a:prstGeom>
          <a:solidFill>
            <a:srgbClr val="FACAFC"/>
          </a:solidFill>
          <a:ln w="12700" cap="flat">
            <a:solidFill>
              <a:schemeClr val="lt1">
                <a:hueOff val="0"/>
                <a:satOff val="0"/>
                <a:lumOff val="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0" name="Circular Arrow 79">
            <a:extLst>
              <a:ext uri="{FF2B5EF4-FFF2-40B4-BE49-F238E27FC236}">
                <a16:creationId xmlns:a16="http://schemas.microsoft.com/office/drawing/2014/main" id="{A6C9ED79-022E-A642-8219-328B5AF7D81D}"/>
              </a:ext>
            </a:extLst>
          </p:cNvPr>
          <p:cNvSpPr/>
          <p:nvPr/>
        </p:nvSpPr>
        <p:spPr>
          <a:xfrm rot="10440697">
            <a:off x="4115538" y="3327861"/>
            <a:ext cx="3257889" cy="2078746"/>
          </a:xfrm>
          <a:prstGeom prst="circularArrow">
            <a:avLst>
              <a:gd name="adj1" fmla="val 9447"/>
              <a:gd name="adj2" fmla="val 938193"/>
              <a:gd name="adj3" fmla="val 20491962"/>
              <a:gd name="adj4" fmla="val 12748345"/>
              <a:gd name="adj5" fmla="val 12091"/>
            </a:avLst>
          </a:prstGeom>
          <a:solidFill>
            <a:srgbClr val="FACAFC"/>
          </a:solidFill>
          <a:ln w="12700" cap="flat">
            <a:solidFill>
              <a:schemeClr val="lt1">
                <a:hueOff val="0"/>
                <a:satOff val="0"/>
                <a:lumOff val="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1" name="Circular Arrow 80">
            <a:extLst>
              <a:ext uri="{FF2B5EF4-FFF2-40B4-BE49-F238E27FC236}">
                <a16:creationId xmlns:a16="http://schemas.microsoft.com/office/drawing/2014/main" id="{49653CED-B389-D74A-B0B0-9F70C01F5EE2}"/>
              </a:ext>
            </a:extLst>
          </p:cNvPr>
          <p:cNvSpPr/>
          <p:nvPr/>
        </p:nvSpPr>
        <p:spPr>
          <a:xfrm rot="17503910">
            <a:off x="3433519" y="2119812"/>
            <a:ext cx="2798628" cy="2078746"/>
          </a:xfrm>
          <a:prstGeom prst="circularArrow">
            <a:avLst>
              <a:gd name="adj1" fmla="val 9447"/>
              <a:gd name="adj2" fmla="val 938193"/>
              <a:gd name="adj3" fmla="val 20491962"/>
              <a:gd name="adj4" fmla="val 12643866"/>
              <a:gd name="adj5" fmla="val 12091"/>
            </a:avLst>
          </a:prstGeom>
          <a:solidFill>
            <a:srgbClr val="FACAFC"/>
          </a:solidFill>
          <a:ln w="12700" cap="flat">
            <a:solidFill>
              <a:schemeClr val="lt1">
                <a:hueOff val="0"/>
                <a:satOff val="0"/>
                <a:lumOff val="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39" name="Text Placeholder 2">
            <a:extLst>
              <a:ext uri="{FF2B5EF4-FFF2-40B4-BE49-F238E27FC236}">
                <a16:creationId xmlns:a16="http://schemas.microsoft.com/office/drawing/2014/main" id="{9657A71A-4A4A-204C-9DBE-E3E50DAD2CBD}"/>
              </a:ext>
            </a:extLst>
          </p:cNvPr>
          <p:cNvSpPr>
            <a:spLocks noGrp="1"/>
          </p:cNvSpPr>
          <p:nvPr>
            <p:ph type="body" idx="1"/>
          </p:nvPr>
        </p:nvSpPr>
        <p:spPr>
          <a:xfrm>
            <a:off x="6435961" y="4706878"/>
            <a:ext cx="4807539" cy="1115141"/>
          </a:xfrm>
        </p:spPr>
        <p:txBody>
          <a:bodyPr>
            <a:normAutofit/>
          </a:bodyPr>
          <a:lstStyle/>
          <a:p>
            <a:pPr marL="0" indent="0">
              <a:spcBef>
                <a:spcPts val="0"/>
              </a:spcBef>
              <a:buNone/>
            </a:pPr>
            <a:r>
              <a:rPr lang="en-US" sz="2000" dirty="0">
                <a:solidFill>
                  <a:srgbClr val="A66CFC"/>
                </a:solidFill>
              </a:rPr>
              <a:t>   GNN explanation for security applications</a:t>
            </a:r>
          </a:p>
          <a:p>
            <a:pPr lvl="1">
              <a:spcBef>
                <a:spcPts val="0"/>
              </a:spcBef>
            </a:pPr>
            <a:r>
              <a:rPr lang="en-US" sz="1600" dirty="0"/>
              <a:t>Illuminati [</a:t>
            </a:r>
            <a:r>
              <a:rPr lang="en-US" sz="1600" i="1" dirty="0"/>
              <a:t>EuroS&amp;P’22</a:t>
            </a:r>
            <a:r>
              <a:rPr lang="en-US" sz="1600" dirty="0"/>
              <a:t>]</a:t>
            </a:r>
          </a:p>
        </p:txBody>
      </p:sp>
      <p:sp>
        <p:nvSpPr>
          <p:cNvPr id="40" name="Text Placeholder 2">
            <a:extLst>
              <a:ext uri="{FF2B5EF4-FFF2-40B4-BE49-F238E27FC236}">
                <a16:creationId xmlns:a16="http://schemas.microsoft.com/office/drawing/2014/main" id="{85185518-BA37-DD43-8F54-6C5559EDF670}"/>
              </a:ext>
            </a:extLst>
          </p:cNvPr>
          <p:cNvSpPr txBox="1">
            <a:spLocks/>
          </p:cNvSpPr>
          <p:nvPr/>
        </p:nvSpPr>
        <p:spPr>
          <a:xfrm>
            <a:off x="1629329" y="4488406"/>
            <a:ext cx="3556534" cy="144139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00B050"/>
                </a:solidFill>
                <a:effectLst/>
                <a:uLnTx/>
                <a:uFillTx/>
                <a:latin typeface="Gill Sans MT" charset="0"/>
                <a:sym typeface="Palatino Linotype"/>
              </a:rPr>
              <a:t>HPC for graph algorithms</a:t>
            </a:r>
          </a:p>
          <a:p>
            <a:pPr marL="304800" marR="0" lvl="0"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Aquila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HPDC’20</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304800" marR="0" lvl="0"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iSpan</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SC’18</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
        <p:nvSpPr>
          <p:cNvPr id="41" name="Text Placeholder 2">
            <a:extLst>
              <a:ext uri="{FF2B5EF4-FFF2-40B4-BE49-F238E27FC236}">
                <a16:creationId xmlns:a16="http://schemas.microsoft.com/office/drawing/2014/main" id="{2E3F6394-4A18-9B4A-8DAE-2369C85EEBCD}"/>
              </a:ext>
            </a:extLst>
          </p:cNvPr>
          <p:cNvSpPr txBox="1">
            <a:spLocks/>
          </p:cNvSpPr>
          <p:nvPr/>
        </p:nvSpPr>
        <p:spPr>
          <a:xfrm>
            <a:off x="4435692" y="5055884"/>
            <a:ext cx="3037281" cy="136623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00B050"/>
                </a:solidFill>
                <a:effectLst/>
                <a:uLnTx/>
                <a:uFillTx/>
                <a:latin typeface="Gill Sans MT" charset="0"/>
                <a:sym typeface="Palatino Linotype"/>
              </a:rPr>
              <a:t>    HPC for GNN</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TLPGNN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HPDC’22</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
        <p:nvSpPr>
          <p:cNvPr id="42" name="Text Placeholder 2">
            <a:extLst>
              <a:ext uri="{FF2B5EF4-FFF2-40B4-BE49-F238E27FC236}">
                <a16:creationId xmlns:a16="http://schemas.microsoft.com/office/drawing/2014/main" id="{6A656245-B495-4C4C-A93F-6F00F4FAEF8C}"/>
              </a:ext>
            </a:extLst>
          </p:cNvPr>
          <p:cNvSpPr txBox="1">
            <a:spLocks/>
          </p:cNvSpPr>
          <p:nvPr/>
        </p:nvSpPr>
        <p:spPr>
          <a:xfrm>
            <a:off x="6976522" y="1496596"/>
            <a:ext cx="3556534" cy="207874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FF0000"/>
                </a:solidFill>
                <a:effectLst/>
                <a:uLnTx/>
                <a:uFillTx/>
                <a:latin typeface="Gill Sans MT" charset="0"/>
                <a:sym typeface="Palatino Linotype"/>
              </a:rPr>
              <a:t>    Cyber threat detection</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NestedGNN</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ICC’22</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CyberGraph</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RAID’20</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
        <p:nvSpPr>
          <p:cNvPr id="43" name="Text Placeholder 2">
            <a:extLst>
              <a:ext uri="{FF2B5EF4-FFF2-40B4-BE49-F238E27FC236}">
                <a16:creationId xmlns:a16="http://schemas.microsoft.com/office/drawing/2014/main" id="{91F8E1FB-DCD6-E24D-8140-78E344021AB3}"/>
              </a:ext>
            </a:extLst>
          </p:cNvPr>
          <p:cNvSpPr txBox="1">
            <a:spLocks/>
          </p:cNvSpPr>
          <p:nvPr/>
        </p:nvSpPr>
        <p:spPr>
          <a:xfrm>
            <a:off x="1148232" y="1466827"/>
            <a:ext cx="3556534" cy="207874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FF0000"/>
                </a:solidFill>
                <a:effectLst/>
                <a:uLnTx/>
                <a:uFillTx/>
                <a:latin typeface="Gill Sans MT" charset="0"/>
                <a:sym typeface="Palatino Linotype"/>
              </a:rPr>
              <a:t>    Code vulnerability detection</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DEFInit</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Security’21</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BugGraph</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AsiaCCS’21</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Vestige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ACNS’21</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pic>
        <p:nvPicPr>
          <p:cNvPr id="44" name="Google Shape;65;p1">
            <a:extLst>
              <a:ext uri="{FF2B5EF4-FFF2-40B4-BE49-F238E27FC236}">
                <a16:creationId xmlns:a16="http://schemas.microsoft.com/office/drawing/2014/main" id="{7F4052F6-C0D9-A94A-9EAD-603C250BB157}"/>
              </a:ext>
            </a:extLst>
          </p:cNvPr>
          <p:cNvPicPr preferRelativeResize="0"/>
          <p:nvPr/>
        </p:nvPicPr>
        <p:blipFill rotWithShape="1">
          <a:blip r:embed="rId3">
            <a:alphaModFix/>
          </a:blip>
          <a:srcRect l="13636" r="13915" b="3251"/>
          <a:stretch/>
        </p:blipFill>
        <p:spPr>
          <a:xfrm>
            <a:off x="24357" y="6020252"/>
            <a:ext cx="1238953" cy="827241"/>
          </a:xfrm>
          <a:prstGeom prst="rect">
            <a:avLst/>
          </a:prstGeom>
          <a:noFill/>
          <a:ln>
            <a:noFill/>
          </a:ln>
        </p:spPr>
      </p:pic>
    </p:spTree>
    <p:extLst>
      <p:ext uri="{BB962C8B-B14F-4D97-AF65-F5344CB8AC3E}">
        <p14:creationId xmlns:p14="http://schemas.microsoft.com/office/powerpoint/2010/main" val="255933339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A38DA-2518-CE44-AAF8-DBF844BBCEDB}"/>
              </a:ext>
            </a:extLst>
          </p:cNvPr>
          <p:cNvSpPr>
            <a:spLocks noGrp="1"/>
          </p:cNvSpPr>
          <p:nvPr>
            <p:ph type="title"/>
          </p:nvPr>
        </p:nvSpPr>
        <p:spPr/>
        <p:txBody>
          <a:bodyPr>
            <a:normAutofit/>
          </a:bodyPr>
          <a:lstStyle/>
          <a:p>
            <a:r>
              <a:rPr lang="en-US" sz="4400" dirty="0"/>
              <a:t>Graph in Real Applications</a:t>
            </a:r>
          </a:p>
        </p:txBody>
      </p:sp>
      <p:sp>
        <p:nvSpPr>
          <p:cNvPr id="4" name="Slide Number Placeholder 3">
            <a:extLst>
              <a:ext uri="{FF2B5EF4-FFF2-40B4-BE49-F238E27FC236}">
                <a16:creationId xmlns:a16="http://schemas.microsoft.com/office/drawing/2014/main" id="{2FD00D0F-C082-1C4C-A11E-F1FAF020C29C}"/>
              </a:ext>
            </a:extLst>
          </p:cNvPr>
          <p:cNvSpPr>
            <a:spLocks noGrp="1"/>
          </p:cNvSpPr>
          <p:nvPr>
            <p:ph type="sldNum" sz="quarter" idx="2"/>
          </p:nvPr>
        </p:nvSpPr>
        <p:spPr/>
        <p:txBody>
          <a:bodyPr/>
          <a:lstStyle/>
          <a:p>
            <a:fld id="{86CB4B4D-7CA3-9044-876B-883B54F8677D}" type="slidenum">
              <a:rPr lang="en-US" smtClean="0"/>
              <a:pPr/>
              <a:t>7</a:t>
            </a:fld>
            <a:endParaRPr lang="en-US" dirty="0"/>
          </a:p>
        </p:txBody>
      </p:sp>
      <p:graphicFrame>
        <p:nvGraphicFramePr>
          <p:cNvPr id="12" name="Table 5">
            <a:extLst>
              <a:ext uri="{FF2B5EF4-FFF2-40B4-BE49-F238E27FC236}">
                <a16:creationId xmlns:a16="http://schemas.microsoft.com/office/drawing/2014/main" id="{624C99CF-1398-434B-A40D-00DC974DD8A2}"/>
              </a:ext>
            </a:extLst>
          </p:cNvPr>
          <p:cNvGraphicFramePr>
            <a:graphicFrameLocks noGrp="1"/>
          </p:cNvGraphicFramePr>
          <p:nvPr/>
        </p:nvGraphicFramePr>
        <p:xfrm>
          <a:off x="330440" y="1066228"/>
          <a:ext cx="10928108" cy="4090802"/>
        </p:xfrm>
        <a:graphic>
          <a:graphicData uri="http://schemas.openxmlformats.org/drawingml/2006/table">
            <a:tbl>
              <a:tblPr firstRow="1" bandRow="1">
                <a:tableStyleId>{3B4B98B0-60AC-42C2-AFA5-B58CD77FA1E5}</a:tableStyleId>
              </a:tblPr>
              <a:tblGrid>
                <a:gridCol w="2732027">
                  <a:extLst>
                    <a:ext uri="{9D8B030D-6E8A-4147-A177-3AD203B41FA5}">
                      <a16:colId xmlns:a16="http://schemas.microsoft.com/office/drawing/2014/main" val="2797068980"/>
                    </a:ext>
                  </a:extLst>
                </a:gridCol>
                <a:gridCol w="2732027">
                  <a:extLst>
                    <a:ext uri="{9D8B030D-6E8A-4147-A177-3AD203B41FA5}">
                      <a16:colId xmlns:a16="http://schemas.microsoft.com/office/drawing/2014/main" val="2618438504"/>
                    </a:ext>
                  </a:extLst>
                </a:gridCol>
                <a:gridCol w="2732027">
                  <a:extLst>
                    <a:ext uri="{9D8B030D-6E8A-4147-A177-3AD203B41FA5}">
                      <a16:colId xmlns:a16="http://schemas.microsoft.com/office/drawing/2014/main" val="1963983606"/>
                    </a:ext>
                  </a:extLst>
                </a:gridCol>
                <a:gridCol w="2732027">
                  <a:extLst>
                    <a:ext uri="{9D8B030D-6E8A-4147-A177-3AD203B41FA5}">
                      <a16:colId xmlns:a16="http://schemas.microsoft.com/office/drawing/2014/main" val="3472740084"/>
                    </a:ext>
                  </a:extLst>
                </a:gridCol>
              </a:tblGrid>
              <a:tr h="381571">
                <a:tc>
                  <a:txBody>
                    <a:bodyPr/>
                    <a:lstStyle/>
                    <a:p>
                      <a:pPr algn="l"/>
                      <a:r>
                        <a:rPr lang="en-US" sz="1800">
                          <a:latin typeface="Gill Sans MT" panose="020B0502020104020203" pitchFamily="34" charset="77"/>
                        </a:rPr>
                        <a:t>Application</a:t>
                      </a:r>
                      <a:endParaRPr lang="en-US" sz="1800" dirty="0">
                        <a:latin typeface="Gill Sans MT" panose="020B0502020104020203" pitchFamily="34" charset="77"/>
                      </a:endParaRPr>
                    </a:p>
                  </a:txBody>
                  <a:tcPr/>
                </a:tc>
                <a:tc>
                  <a:txBody>
                    <a:bodyPr/>
                    <a:lstStyle/>
                    <a:p>
                      <a:pPr algn="l"/>
                      <a:r>
                        <a:rPr lang="en-US" sz="1800">
                          <a:latin typeface="Gill Sans MT" panose="020B0502020104020203" pitchFamily="34" charset="77"/>
                        </a:rPr>
                        <a:t>Graph</a:t>
                      </a:r>
                      <a:endParaRPr lang="en-US" sz="1800" dirty="0">
                        <a:latin typeface="Gill Sans MT" panose="020B0502020104020203" pitchFamily="34" charset="77"/>
                      </a:endParaRPr>
                    </a:p>
                  </a:txBody>
                  <a:tcPr/>
                </a:tc>
                <a:tc>
                  <a:txBody>
                    <a:bodyPr/>
                    <a:lstStyle/>
                    <a:p>
                      <a:pPr algn="l"/>
                      <a:r>
                        <a:rPr lang="en-US" sz="1800">
                          <a:latin typeface="Gill Sans MT" panose="020B0502020104020203" pitchFamily="34" charset="77"/>
                        </a:rPr>
                        <a:t>Algorithm</a:t>
                      </a:r>
                      <a:endParaRPr lang="en-US" sz="1800" dirty="0">
                        <a:latin typeface="Gill Sans MT" panose="020B0502020104020203" pitchFamily="34" charset="77"/>
                      </a:endParaRPr>
                    </a:p>
                  </a:txBody>
                  <a:tcPr/>
                </a:tc>
                <a:tc>
                  <a:txBody>
                    <a:bodyPr/>
                    <a:lstStyle/>
                    <a:p>
                      <a:r>
                        <a:rPr lang="en-US" sz="1800" dirty="0">
                          <a:latin typeface="Gill Sans MT" panose="020B0502020104020203" pitchFamily="34" charset="77"/>
                        </a:rPr>
                        <a:t>Usage</a:t>
                      </a:r>
                    </a:p>
                  </a:txBody>
                  <a:tcPr/>
                </a:tc>
                <a:extLst>
                  <a:ext uri="{0D108BD9-81ED-4DB2-BD59-A6C34878D82A}">
                    <a16:rowId xmlns:a16="http://schemas.microsoft.com/office/drawing/2014/main" val="449635989"/>
                  </a:ext>
                </a:extLst>
              </a:tr>
              <a:tr h="1055371">
                <a:tc>
                  <a:txBody>
                    <a:bodyPr/>
                    <a:lstStyle/>
                    <a:p>
                      <a:pPr algn="l"/>
                      <a:r>
                        <a:rPr lang="en-US" sz="1800">
                          <a:latin typeface="Gill Sans MT" panose="020B0502020104020203" pitchFamily="34" charset="77"/>
                        </a:rPr>
                        <a:t>Navigation</a:t>
                      </a:r>
                      <a:endParaRPr lang="en-US" sz="1800" dirty="0">
                        <a:latin typeface="Gill Sans MT" panose="020B0502020104020203" pitchFamily="34" charset="77"/>
                      </a:endParaRPr>
                    </a:p>
                  </a:txBody>
                  <a:tcPr/>
                </a:tc>
                <a:tc>
                  <a:txBody>
                    <a:bodyPr/>
                    <a:lstStyle/>
                    <a:p>
                      <a:pPr algn="l"/>
                      <a:r>
                        <a:rPr lang="en-US" sz="1800">
                          <a:latin typeface="Gill Sans MT" panose="020B0502020104020203" pitchFamily="34" charset="77"/>
                        </a:rPr>
                        <a:t>Road map graph</a:t>
                      </a:r>
                      <a:endParaRPr lang="en-US" sz="1800" dirty="0">
                        <a:latin typeface="Gill Sans MT" panose="020B0502020104020203" pitchFamily="34" charset="77"/>
                      </a:endParaRPr>
                    </a:p>
                  </a:txBody>
                  <a:tcPr anchor="ctr"/>
                </a:tc>
                <a:tc>
                  <a:txBody>
                    <a:bodyPr/>
                    <a:lstStyle/>
                    <a:p>
                      <a:pPr algn="l"/>
                      <a:r>
                        <a:rPr lang="en-US" sz="1800" dirty="0">
                          <a:latin typeface="Gill Sans MT" panose="020B0502020104020203" pitchFamily="34" charset="77"/>
                        </a:rPr>
                        <a:t>Shortest path</a:t>
                      </a:r>
                    </a:p>
                  </a:txBody>
                  <a:tcPr anchor="ctr"/>
                </a:tc>
                <a:tc>
                  <a:txBody>
                    <a:bodyPr/>
                    <a:lstStyle/>
                    <a:p>
                      <a:endParaRPr lang="en-US" sz="1800" dirty="0">
                        <a:latin typeface="Gill Sans MT" panose="020B0502020104020203" pitchFamily="34" charset="77"/>
                      </a:endParaRPr>
                    </a:p>
                  </a:txBody>
                  <a:tcPr/>
                </a:tc>
                <a:extLst>
                  <a:ext uri="{0D108BD9-81ED-4DB2-BD59-A6C34878D82A}">
                    <a16:rowId xmlns:a16="http://schemas.microsoft.com/office/drawing/2014/main" val="104838401"/>
                  </a:ext>
                </a:extLst>
              </a:tr>
              <a:tr h="1506627">
                <a:tc>
                  <a:txBody>
                    <a:bodyPr/>
                    <a:lstStyle/>
                    <a:p>
                      <a:pPr algn="l"/>
                      <a:r>
                        <a:rPr lang="en-US" sz="1800" dirty="0">
                          <a:latin typeface="Gill Sans MT" panose="020B0502020104020203" pitchFamily="34" charset="77"/>
                        </a:rPr>
                        <a:t>Key connector protein identification</a:t>
                      </a:r>
                    </a:p>
                  </a:txBody>
                  <a:tcPr/>
                </a:tc>
                <a:tc>
                  <a:txBody>
                    <a:bodyPr/>
                    <a:lstStyle/>
                    <a:p>
                      <a:pPr algn="l"/>
                      <a:r>
                        <a:rPr lang="en-US" sz="1800" dirty="0">
                          <a:latin typeface="Gill Sans MT" panose="020B0502020104020203" pitchFamily="34" charset="77"/>
                        </a:rPr>
                        <a:t>Protein-protein  interaction graph</a:t>
                      </a:r>
                    </a:p>
                  </a:txBody>
                  <a:tcPr anchor="ctr"/>
                </a:tc>
                <a:tc>
                  <a:txBody>
                    <a:bodyPr/>
                    <a:lstStyle/>
                    <a:p>
                      <a:pPr algn="l"/>
                      <a:r>
                        <a:rPr lang="en-US" sz="1800" dirty="0">
                          <a:latin typeface="Gill Sans MT" panose="020B0502020104020203" pitchFamily="34" charset="77"/>
                        </a:rPr>
                        <a:t>Betweenness centrality</a:t>
                      </a:r>
                    </a:p>
                  </a:txBody>
                  <a:tcPr anchor="ctr"/>
                </a:tc>
                <a:tc>
                  <a:txBody>
                    <a:bodyPr/>
                    <a:lstStyle/>
                    <a:p>
                      <a:endParaRPr lang="en-US" sz="1800" dirty="0">
                        <a:latin typeface="Gill Sans MT" panose="020B0502020104020203" pitchFamily="34" charset="77"/>
                      </a:endParaRPr>
                    </a:p>
                  </a:txBody>
                  <a:tcPr/>
                </a:tc>
                <a:extLst>
                  <a:ext uri="{0D108BD9-81ED-4DB2-BD59-A6C34878D82A}">
                    <a16:rowId xmlns:a16="http://schemas.microsoft.com/office/drawing/2014/main" val="1089344705"/>
                  </a:ext>
                </a:extLst>
              </a:tr>
              <a:tr h="1147233">
                <a:tc>
                  <a:txBody>
                    <a:bodyPr/>
                    <a:lstStyle/>
                    <a:p>
                      <a:pPr algn="l"/>
                      <a:r>
                        <a:rPr lang="en-US" sz="1800" dirty="0">
                          <a:latin typeface="Gill Sans MT" panose="020B0502020104020203" pitchFamily="34" charset="77"/>
                        </a:rPr>
                        <a:t>Friend recommendation</a:t>
                      </a:r>
                    </a:p>
                  </a:txBody>
                  <a:tcPr/>
                </a:tc>
                <a:tc>
                  <a:txBody>
                    <a:bodyPr/>
                    <a:lstStyle/>
                    <a:p>
                      <a:pPr algn="l"/>
                      <a:endParaRPr lang="en-US" sz="1800" dirty="0">
                        <a:latin typeface="Gill Sans MT" panose="020B0502020104020203" pitchFamily="34" charset="77"/>
                      </a:endParaRPr>
                    </a:p>
                  </a:txBody>
                  <a:tcPr anchor="ctr"/>
                </a:tc>
                <a:tc>
                  <a:txBody>
                    <a:bodyPr/>
                    <a:lstStyle/>
                    <a:p>
                      <a:pPr algn="l"/>
                      <a:endParaRPr lang="en-US" sz="1800" dirty="0">
                        <a:latin typeface="Gill Sans MT" panose="020B0502020104020203" pitchFamily="34" charset="77"/>
                      </a:endParaRPr>
                    </a:p>
                  </a:txBody>
                  <a:tcPr anchor="ctr"/>
                </a:tc>
                <a:tc>
                  <a:txBody>
                    <a:bodyPr/>
                    <a:lstStyle/>
                    <a:p>
                      <a:endParaRPr lang="en-US" sz="1800" dirty="0">
                        <a:latin typeface="Gill Sans MT" panose="020B0502020104020203" pitchFamily="34" charset="77"/>
                      </a:endParaRPr>
                    </a:p>
                  </a:txBody>
                  <a:tcPr/>
                </a:tc>
                <a:extLst>
                  <a:ext uri="{0D108BD9-81ED-4DB2-BD59-A6C34878D82A}">
                    <a16:rowId xmlns:a16="http://schemas.microsoft.com/office/drawing/2014/main" val="53838266"/>
                  </a:ext>
                </a:extLst>
              </a:tr>
            </a:tbl>
          </a:graphicData>
        </a:graphic>
      </p:graphicFrame>
      <p:pic>
        <p:nvPicPr>
          <p:cNvPr id="14" name="Picture 2" descr="Making a Fan Page for your Business/Web site on Facebook: The Benefits •  Dom4J.org">
            <a:extLst>
              <a:ext uri="{FF2B5EF4-FFF2-40B4-BE49-F238E27FC236}">
                <a16:creationId xmlns:a16="http://schemas.microsoft.com/office/drawing/2014/main" id="{DA96A4E6-FF34-FA4A-8B22-331AD4B79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439" y="4239933"/>
            <a:ext cx="864077" cy="8640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7133A68-38C2-6642-B5CA-E5CDACCDE03B}"/>
              </a:ext>
            </a:extLst>
          </p:cNvPr>
          <p:cNvPicPr>
            <a:picLocks noChangeAspect="1"/>
          </p:cNvPicPr>
          <p:nvPr/>
        </p:nvPicPr>
        <p:blipFill>
          <a:blip r:embed="rId5"/>
          <a:stretch>
            <a:fillRect/>
          </a:stretch>
        </p:blipFill>
        <p:spPr>
          <a:xfrm>
            <a:off x="980933" y="1733671"/>
            <a:ext cx="864077" cy="864077"/>
          </a:xfrm>
          <a:prstGeom prst="rect">
            <a:avLst/>
          </a:prstGeom>
        </p:spPr>
      </p:pic>
      <p:pic>
        <p:nvPicPr>
          <p:cNvPr id="16" name="Picture 8" descr="Protein - Wikipedia">
            <a:extLst>
              <a:ext uri="{FF2B5EF4-FFF2-40B4-BE49-F238E27FC236}">
                <a16:creationId xmlns:a16="http://schemas.microsoft.com/office/drawing/2014/main" id="{8079E721-8979-074A-96ED-EC6D0E70FA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933" y="3089854"/>
            <a:ext cx="685271" cy="69362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506F67D-07D7-CB42-A104-74115E524932}"/>
              </a:ext>
            </a:extLst>
          </p:cNvPr>
          <p:cNvGrpSpPr/>
          <p:nvPr/>
        </p:nvGrpSpPr>
        <p:grpSpPr>
          <a:xfrm>
            <a:off x="9185378" y="4239933"/>
            <a:ext cx="952515" cy="849378"/>
            <a:chOff x="9185378" y="4239933"/>
            <a:chExt cx="952515" cy="849378"/>
          </a:xfrm>
        </p:grpSpPr>
        <p:sp>
          <p:nvSpPr>
            <p:cNvPr id="53" name="Oval 52">
              <a:extLst>
                <a:ext uri="{FF2B5EF4-FFF2-40B4-BE49-F238E27FC236}">
                  <a16:creationId xmlns:a16="http://schemas.microsoft.com/office/drawing/2014/main" id="{C1CD6120-C83D-E14C-806B-EF1E1436117D}"/>
                </a:ext>
              </a:extLst>
            </p:cNvPr>
            <p:cNvSpPr/>
            <p:nvPr/>
          </p:nvSpPr>
          <p:spPr>
            <a:xfrm>
              <a:off x="9185379" y="4239933"/>
              <a:ext cx="272059" cy="272059"/>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endParaRPr>
            </a:p>
          </p:txBody>
        </p:sp>
        <p:sp>
          <p:nvSpPr>
            <p:cNvPr id="54" name="Oval 53">
              <a:extLst>
                <a:ext uri="{FF2B5EF4-FFF2-40B4-BE49-F238E27FC236}">
                  <a16:creationId xmlns:a16="http://schemas.microsoft.com/office/drawing/2014/main" id="{69334E66-2BC2-1548-9D9B-CFCE2D7AD487}"/>
                </a:ext>
              </a:extLst>
            </p:cNvPr>
            <p:cNvSpPr/>
            <p:nvPr/>
          </p:nvSpPr>
          <p:spPr>
            <a:xfrm>
              <a:off x="9185378" y="4817252"/>
              <a:ext cx="272059" cy="272059"/>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b</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endParaRPr>
            </a:p>
          </p:txBody>
        </p:sp>
        <p:cxnSp>
          <p:nvCxnSpPr>
            <p:cNvPr id="55" name="Straight Arrow Connector 54">
              <a:extLst>
                <a:ext uri="{FF2B5EF4-FFF2-40B4-BE49-F238E27FC236}">
                  <a16:creationId xmlns:a16="http://schemas.microsoft.com/office/drawing/2014/main" id="{F335AA9A-1556-2546-B3CF-7C2E471BFD9A}"/>
                </a:ext>
              </a:extLst>
            </p:cNvPr>
            <p:cNvCxnSpPr>
              <a:cxnSpLocks/>
              <a:stCxn id="57" idx="2"/>
              <a:endCxn id="53" idx="6"/>
            </p:cNvCxnSpPr>
            <p:nvPr/>
          </p:nvCxnSpPr>
          <p:spPr>
            <a:xfrm flipH="1" flipV="1">
              <a:off x="9457438" y="4375963"/>
              <a:ext cx="408397" cy="266929"/>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56" name="Straight Arrow Connector 55">
              <a:extLst>
                <a:ext uri="{FF2B5EF4-FFF2-40B4-BE49-F238E27FC236}">
                  <a16:creationId xmlns:a16="http://schemas.microsoft.com/office/drawing/2014/main" id="{A75C01DC-8294-AF46-8B69-77E97CB03E50}"/>
                </a:ext>
              </a:extLst>
            </p:cNvPr>
            <p:cNvCxnSpPr>
              <a:cxnSpLocks/>
              <a:stCxn id="54" idx="6"/>
              <a:endCxn id="57" idx="2"/>
            </p:cNvCxnSpPr>
            <p:nvPr/>
          </p:nvCxnSpPr>
          <p:spPr>
            <a:xfrm flipV="1">
              <a:off x="9457437" y="4642892"/>
              <a:ext cx="408397" cy="310390"/>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57" name="Oval 56">
              <a:extLst>
                <a:ext uri="{FF2B5EF4-FFF2-40B4-BE49-F238E27FC236}">
                  <a16:creationId xmlns:a16="http://schemas.microsoft.com/office/drawing/2014/main" id="{DB4A53F7-97B8-8F4B-9A05-03C5360A5939}"/>
                </a:ext>
              </a:extLst>
            </p:cNvPr>
            <p:cNvSpPr/>
            <p:nvPr/>
          </p:nvSpPr>
          <p:spPr>
            <a:xfrm>
              <a:off x="9865834" y="4506862"/>
              <a:ext cx="272059" cy="272059"/>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c</a:t>
              </a:r>
            </a:p>
          </p:txBody>
        </p:sp>
      </p:grpSp>
      <p:sp>
        <p:nvSpPr>
          <p:cNvPr id="58" name="TextBox 57">
            <a:extLst>
              <a:ext uri="{FF2B5EF4-FFF2-40B4-BE49-F238E27FC236}">
                <a16:creationId xmlns:a16="http://schemas.microsoft.com/office/drawing/2014/main" id="{9AA7C73C-A2BC-B64D-9C14-734F324F6559}"/>
              </a:ext>
            </a:extLst>
          </p:cNvPr>
          <p:cNvSpPr txBox="1"/>
          <p:nvPr/>
        </p:nvSpPr>
        <p:spPr>
          <a:xfrm>
            <a:off x="10167568" y="4419914"/>
            <a:ext cx="654251" cy="461665"/>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432FF"/>
                </a:solidFill>
                <a:effectLst/>
                <a:uLnTx/>
                <a:uFillTx/>
                <a:latin typeface="Gill Sans MT" panose="020B0502020104020203" pitchFamily="34" charset="77"/>
                <a:ea typeface="+mn-ea"/>
                <a:cs typeface="+mn-cs"/>
              </a:rPr>
              <a:t>Mutual friend</a:t>
            </a:r>
          </a:p>
        </p:txBody>
      </p:sp>
      <p:cxnSp>
        <p:nvCxnSpPr>
          <p:cNvPr id="59" name="Straight Arrow Connector 58">
            <a:extLst>
              <a:ext uri="{FF2B5EF4-FFF2-40B4-BE49-F238E27FC236}">
                <a16:creationId xmlns:a16="http://schemas.microsoft.com/office/drawing/2014/main" id="{BB53F9B2-8DFA-2A4B-859F-24B46B8B4DBF}"/>
              </a:ext>
            </a:extLst>
          </p:cNvPr>
          <p:cNvCxnSpPr>
            <a:cxnSpLocks/>
            <a:stCxn id="54" idx="0"/>
            <a:endCxn id="53" idx="4"/>
          </p:cNvCxnSpPr>
          <p:nvPr/>
        </p:nvCxnSpPr>
        <p:spPr>
          <a:xfrm flipV="1">
            <a:off x="9321408" y="4511992"/>
            <a:ext cx="1" cy="305260"/>
          </a:xfrm>
          <a:prstGeom prst="straightConnector1">
            <a:avLst/>
          </a:prstGeom>
          <a:noFill/>
          <a:ln w="19050" cap="flat" cmpd="sng" algn="ctr">
            <a:solidFill>
              <a:srgbClr val="FF0000"/>
            </a:solidFill>
            <a:prstDash val="dash"/>
            <a:miter lim="800000"/>
            <a:headEnd type="none" w="lg" len="med"/>
            <a:tailEnd type="none" w="lg" len="med"/>
          </a:ln>
          <a:effectLst>
            <a:outerShdw blurRad="38100" dist="20000" sx="1000" sy="1000" rotWithShape="0">
              <a:srgbClr val="000000"/>
            </a:outerShdw>
          </a:effectLst>
        </p:spPr>
      </p:cxnSp>
      <p:sp>
        <p:nvSpPr>
          <p:cNvPr id="60" name="TextBox 59">
            <a:extLst>
              <a:ext uri="{FF2B5EF4-FFF2-40B4-BE49-F238E27FC236}">
                <a16:creationId xmlns:a16="http://schemas.microsoft.com/office/drawing/2014/main" id="{5AFBE655-8903-6141-9EF6-5CDAFB152134}"/>
              </a:ext>
            </a:extLst>
          </p:cNvPr>
          <p:cNvSpPr txBox="1"/>
          <p:nvPr/>
        </p:nvSpPr>
        <p:spPr>
          <a:xfrm>
            <a:off x="8712324" y="4552709"/>
            <a:ext cx="638410" cy="276999"/>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Gill Sans MT" panose="020B0502020104020203" pitchFamily="34" charset="77"/>
                <a:ea typeface="+mn-ea"/>
                <a:cs typeface="+mn-cs"/>
              </a:rPr>
              <a:t>Friend?</a:t>
            </a:r>
          </a:p>
        </p:txBody>
      </p:sp>
      <p:sp>
        <p:nvSpPr>
          <p:cNvPr id="61" name="Oval 60">
            <a:extLst>
              <a:ext uri="{FF2B5EF4-FFF2-40B4-BE49-F238E27FC236}">
                <a16:creationId xmlns:a16="http://schemas.microsoft.com/office/drawing/2014/main" id="{409CBEBC-D7AF-D64E-B7C7-9CD953E16CCD}"/>
              </a:ext>
            </a:extLst>
          </p:cNvPr>
          <p:cNvSpPr/>
          <p:nvPr/>
        </p:nvSpPr>
        <p:spPr>
          <a:xfrm>
            <a:off x="9865833" y="4501732"/>
            <a:ext cx="272059" cy="272059"/>
          </a:xfrm>
          <a:prstGeom prst="ellipse">
            <a:avLst/>
          </a:prstGeom>
          <a:solidFill>
            <a:srgbClr val="FF85FF"/>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c</a:t>
            </a:r>
          </a:p>
        </p:txBody>
      </p:sp>
      <p:sp>
        <p:nvSpPr>
          <p:cNvPr id="138" name="Oval 137">
            <a:extLst>
              <a:ext uri="{FF2B5EF4-FFF2-40B4-BE49-F238E27FC236}">
                <a16:creationId xmlns:a16="http://schemas.microsoft.com/office/drawing/2014/main" id="{89F6A285-A8E3-4A4D-92F8-1C98117567F2}"/>
              </a:ext>
            </a:extLst>
          </p:cNvPr>
          <p:cNvSpPr/>
          <p:nvPr/>
        </p:nvSpPr>
        <p:spPr>
          <a:xfrm>
            <a:off x="8953547" y="2771905"/>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a:t>
            </a:r>
          </a:p>
        </p:txBody>
      </p:sp>
      <p:sp>
        <p:nvSpPr>
          <p:cNvPr id="139" name="Oval 138">
            <a:extLst>
              <a:ext uri="{FF2B5EF4-FFF2-40B4-BE49-F238E27FC236}">
                <a16:creationId xmlns:a16="http://schemas.microsoft.com/office/drawing/2014/main" id="{466FE901-C3CD-6B47-93FD-1EA766ABFA3B}"/>
              </a:ext>
            </a:extLst>
          </p:cNvPr>
          <p:cNvSpPr/>
          <p:nvPr/>
        </p:nvSpPr>
        <p:spPr>
          <a:xfrm>
            <a:off x="8873788" y="3387793"/>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b</a:t>
            </a:r>
          </a:p>
        </p:txBody>
      </p:sp>
      <p:sp>
        <p:nvSpPr>
          <p:cNvPr id="140" name="Oval 139">
            <a:extLst>
              <a:ext uri="{FF2B5EF4-FFF2-40B4-BE49-F238E27FC236}">
                <a16:creationId xmlns:a16="http://schemas.microsoft.com/office/drawing/2014/main" id="{6C8055E6-0507-D340-8DAD-EEA0C1041838}"/>
              </a:ext>
            </a:extLst>
          </p:cNvPr>
          <p:cNvSpPr/>
          <p:nvPr/>
        </p:nvSpPr>
        <p:spPr>
          <a:xfrm>
            <a:off x="9545295" y="3135982"/>
            <a:ext cx="289230" cy="289230"/>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c</a:t>
            </a:r>
          </a:p>
        </p:txBody>
      </p:sp>
      <p:sp>
        <p:nvSpPr>
          <p:cNvPr id="141" name="Oval 140">
            <a:extLst>
              <a:ext uri="{FF2B5EF4-FFF2-40B4-BE49-F238E27FC236}">
                <a16:creationId xmlns:a16="http://schemas.microsoft.com/office/drawing/2014/main" id="{0C724D95-D4B3-BE46-B48C-D3763CFA19E1}"/>
              </a:ext>
            </a:extLst>
          </p:cNvPr>
          <p:cNvSpPr/>
          <p:nvPr/>
        </p:nvSpPr>
        <p:spPr>
          <a:xfrm>
            <a:off x="10656066" y="2729548"/>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e</a:t>
            </a:r>
          </a:p>
        </p:txBody>
      </p:sp>
      <p:sp>
        <p:nvSpPr>
          <p:cNvPr id="142" name="Oval 141">
            <a:extLst>
              <a:ext uri="{FF2B5EF4-FFF2-40B4-BE49-F238E27FC236}">
                <a16:creationId xmlns:a16="http://schemas.microsoft.com/office/drawing/2014/main" id="{11E912FA-1690-A847-BB2D-CC278561EBF2}"/>
              </a:ext>
            </a:extLst>
          </p:cNvPr>
          <p:cNvSpPr/>
          <p:nvPr/>
        </p:nvSpPr>
        <p:spPr>
          <a:xfrm>
            <a:off x="9874762" y="2698595"/>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d</a:t>
            </a:r>
          </a:p>
        </p:txBody>
      </p:sp>
      <p:sp>
        <p:nvSpPr>
          <p:cNvPr id="143" name="Oval 142">
            <a:extLst>
              <a:ext uri="{FF2B5EF4-FFF2-40B4-BE49-F238E27FC236}">
                <a16:creationId xmlns:a16="http://schemas.microsoft.com/office/drawing/2014/main" id="{33EE97E5-3FD3-BB41-A58B-1A89E73201CB}"/>
              </a:ext>
            </a:extLst>
          </p:cNvPr>
          <p:cNvSpPr/>
          <p:nvPr/>
        </p:nvSpPr>
        <p:spPr>
          <a:xfrm>
            <a:off x="10075017" y="3554179"/>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h</a:t>
            </a:r>
          </a:p>
        </p:txBody>
      </p:sp>
      <p:sp>
        <p:nvSpPr>
          <p:cNvPr id="144" name="Oval 143">
            <a:extLst>
              <a:ext uri="{FF2B5EF4-FFF2-40B4-BE49-F238E27FC236}">
                <a16:creationId xmlns:a16="http://schemas.microsoft.com/office/drawing/2014/main" id="{6E9AF515-3468-0A4F-B7DF-725459AD5FC6}"/>
              </a:ext>
            </a:extLst>
          </p:cNvPr>
          <p:cNvSpPr/>
          <p:nvPr/>
        </p:nvSpPr>
        <p:spPr>
          <a:xfrm>
            <a:off x="9441866" y="3551068"/>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g</a:t>
            </a:r>
          </a:p>
        </p:txBody>
      </p:sp>
      <p:cxnSp>
        <p:nvCxnSpPr>
          <p:cNvPr id="145" name="Straight Arrow Connector 144">
            <a:extLst>
              <a:ext uri="{FF2B5EF4-FFF2-40B4-BE49-F238E27FC236}">
                <a16:creationId xmlns:a16="http://schemas.microsoft.com/office/drawing/2014/main" id="{7CABDD2B-1442-8B49-9325-25D6CED61B8D}"/>
              </a:ext>
            </a:extLst>
          </p:cNvPr>
          <p:cNvCxnSpPr>
            <a:cxnSpLocks/>
            <a:stCxn id="140" idx="0"/>
            <a:endCxn id="142" idx="3"/>
          </p:cNvCxnSpPr>
          <p:nvPr/>
        </p:nvCxnSpPr>
        <p:spPr>
          <a:xfrm flipV="1">
            <a:off x="9689911" y="2945468"/>
            <a:ext cx="227209" cy="190514"/>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46" name="Straight Arrow Connector 145">
            <a:extLst>
              <a:ext uri="{FF2B5EF4-FFF2-40B4-BE49-F238E27FC236}">
                <a16:creationId xmlns:a16="http://schemas.microsoft.com/office/drawing/2014/main" id="{BD6A12EA-11AF-FF4E-9C53-6AF4ACB6B37C}"/>
              </a:ext>
            </a:extLst>
          </p:cNvPr>
          <p:cNvCxnSpPr>
            <a:cxnSpLocks/>
            <a:stCxn id="139" idx="0"/>
            <a:endCxn id="138" idx="4"/>
          </p:cNvCxnSpPr>
          <p:nvPr/>
        </p:nvCxnSpPr>
        <p:spPr>
          <a:xfrm flipV="1">
            <a:off x="9018404" y="3061135"/>
            <a:ext cx="79759" cy="326658"/>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47" name="Straight Arrow Connector 146">
            <a:extLst>
              <a:ext uri="{FF2B5EF4-FFF2-40B4-BE49-F238E27FC236}">
                <a16:creationId xmlns:a16="http://schemas.microsoft.com/office/drawing/2014/main" id="{C80DB5A6-6ECA-2C45-8712-ED5E229ACEDD}"/>
              </a:ext>
            </a:extLst>
          </p:cNvPr>
          <p:cNvCxnSpPr>
            <a:cxnSpLocks/>
            <a:stCxn id="140" idx="6"/>
            <a:endCxn id="149" idx="2"/>
          </p:cNvCxnSpPr>
          <p:nvPr/>
        </p:nvCxnSpPr>
        <p:spPr>
          <a:xfrm flipV="1">
            <a:off x="9834525" y="3214410"/>
            <a:ext cx="405501" cy="66188"/>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48" name="Straight Arrow Connector 147">
            <a:extLst>
              <a:ext uri="{FF2B5EF4-FFF2-40B4-BE49-F238E27FC236}">
                <a16:creationId xmlns:a16="http://schemas.microsoft.com/office/drawing/2014/main" id="{10BB22C1-81EC-CB40-AE79-6781C6096FB8}"/>
              </a:ext>
            </a:extLst>
          </p:cNvPr>
          <p:cNvCxnSpPr>
            <a:cxnSpLocks/>
            <a:stCxn id="138" idx="5"/>
            <a:endCxn id="140" idx="1"/>
          </p:cNvCxnSpPr>
          <p:nvPr/>
        </p:nvCxnSpPr>
        <p:spPr>
          <a:xfrm>
            <a:off x="9200420" y="3018778"/>
            <a:ext cx="387232" cy="159561"/>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149" name="Oval 148">
            <a:extLst>
              <a:ext uri="{FF2B5EF4-FFF2-40B4-BE49-F238E27FC236}">
                <a16:creationId xmlns:a16="http://schemas.microsoft.com/office/drawing/2014/main" id="{ED8BD47A-EB65-AE45-81ED-0DA3E3747160}"/>
              </a:ext>
            </a:extLst>
          </p:cNvPr>
          <p:cNvSpPr/>
          <p:nvPr/>
        </p:nvSpPr>
        <p:spPr>
          <a:xfrm>
            <a:off x="10240026" y="3069794"/>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f</a:t>
            </a:r>
          </a:p>
        </p:txBody>
      </p:sp>
      <p:cxnSp>
        <p:nvCxnSpPr>
          <p:cNvPr id="150" name="Straight Arrow Connector 149">
            <a:extLst>
              <a:ext uri="{FF2B5EF4-FFF2-40B4-BE49-F238E27FC236}">
                <a16:creationId xmlns:a16="http://schemas.microsoft.com/office/drawing/2014/main" id="{759A6E41-2B99-3D4A-A745-6A32C2C44EC6}"/>
              </a:ext>
            </a:extLst>
          </p:cNvPr>
          <p:cNvCxnSpPr>
            <a:cxnSpLocks/>
            <a:stCxn id="140" idx="5"/>
            <a:endCxn id="143" idx="1"/>
          </p:cNvCxnSpPr>
          <p:nvPr/>
        </p:nvCxnSpPr>
        <p:spPr>
          <a:xfrm>
            <a:off x="9792168" y="3382855"/>
            <a:ext cx="325206" cy="213681"/>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51" name="Straight Arrow Connector 150">
            <a:extLst>
              <a:ext uri="{FF2B5EF4-FFF2-40B4-BE49-F238E27FC236}">
                <a16:creationId xmlns:a16="http://schemas.microsoft.com/office/drawing/2014/main" id="{5077A630-DC0A-C140-9246-8D46E4940D06}"/>
              </a:ext>
            </a:extLst>
          </p:cNvPr>
          <p:cNvCxnSpPr>
            <a:cxnSpLocks/>
            <a:stCxn id="140" idx="4"/>
            <a:endCxn id="144" idx="0"/>
          </p:cNvCxnSpPr>
          <p:nvPr/>
        </p:nvCxnSpPr>
        <p:spPr>
          <a:xfrm flipH="1">
            <a:off x="9586482" y="3425212"/>
            <a:ext cx="103429" cy="125856"/>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52" name="Straight Arrow Connector 151">
            <a:extLst>
              <a:ext uri="{FF2B5EF4-FFF2-40B4-BE49-F238E27FC236}">
                <a16:creationId xmlns:a16="http://schemas.microsoft.com/office/drawing/2014/main" id="{C045CAA0-0374-ED41-A865-19533936FD4D}"/>
              </a:ext>
            </a:extLst>
          </p:cNvPr>
          <p:cNvCxnSpPr>
            <a:cxnSpLocks/>
            <a:stCxn id="140" idx="2"/>
            <a:endCxn id="139" idx="6"/>
          </p:cNvCxnSpPr>
          <p:nvPr/>
        </p:nvCxnSpPr>
        <p:spPr>
          <a:xfrm flipH="1">
            <a:off x="9163018" y="3280597"/>
            <a:ext cx="382277" cy="251811"/>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53" name="Straight Arrow Connector 152">
            <a:extLst>
              <a:ext uri="{FF2B5EF4-FFF2-40B4-BE49-F238E27FC236}">
                <a16:creationId xmlns:a16="http://schemas.microsoft.com/office/drawing/2014/main" id="{4B1BC0CC-7F32-E345-A4D2-8599FBB7E650}"/>
              </a:ext>
            </a:extLst>
          </p:cNvPr>
          <p:cNvCxnSpPr>
            <a:cxnSpLocks/>
            <a:stCxn id="142" idx="6"/>
            <a:endCxn id="141" idx="2"/>
          </p:cNvCxnSpPr>
          <p:nvPr/>
        </p:nvCxnSpPr>
        <p:spPr>
          <a:xfrm>
            <a:off x="10163993" y="2843211"/>
            <a:ext cx="492073" cy="30953"/>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54" name="Straight Arrow Connector 153">
            <a:extLst>
              <a:ext uri="{FF2B5EF4-FFF2-40B4-BE49-F238E27FC236}">
                <a16:creationId xmlns:a16="http://schemas.microsoft.com/office/drawing/2014/main" id="{D25D9B3E-1276-C44F-A6C7-7D1C3D8F42F5}"/>
              </a:ext>
            </a:extLst>
          </p:cNvPr>
          <p:cNvCxnSpPr>
            <a:cxnSpLocks/>
            <a:stCxn id="143" idx="0"/>
            <a:endCxn id="149" idx="4"/>
          </p:cNvCxnSpPr>
          <p:nvPr/>
        </p:nvCxnSpPr>
        <p:spPr>
          <a:xfrm flipV="1">
            <a:off x="10219633" y="3359025"/>
            <a:ext cx="165009" cy="195154"/>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155" name="TextBox 154">
            <a:extLst>
              <a:ext uri="{FF2B5EF4-FFF2-40B4-BE49-F238E27FC236}">
                <a16:creationId xmlns:a16="http://schemas.microsoft.com/office/drawing/2014/main" id="{74148777-46FC-9D4D-BC0E-281ED18A1E9B}"/>
              </a:ext>
            </a:extLst>
          </p:cNvPr>
          <p:cNvSpPr txBox="1"/>
          <p:nvPr/>
        </p:nvSpPr>
        <p:spPr>
          <a:xfrm>
            <a:off x="9417510" y="2832955"/>
            <a:ext cx="442542" cy="276999"/>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432FF"/>
                </a:solidFill>
                <a:effectLst/>
                <a:uLnTx/>
                <a:uFillTx/>
                <a:latin typeface="Gill Sans MT" panose="020B0502020104020203" pitchFamily="34" charset="77"/>
                <a:ea typeface="+mn-ea"/>
                <a:cs typeface="+mn-cs"/>
              </a:rPr>
              <a:t>Key</a:t>
            </a:r>
            <a:endParaRPr kumimoji="0" lang="en-US" sz="1800" i="0" u="none" strike="noStrike" kern="1200" cap="none" spc="0" normalizeH="0" baseline="0" noProof="0" dirty="0">
              <a:ln>
                <a:noFill/>
              </a:ln>
              <a:solidFill>
                <a:srgbClr val="0432FF"/>
              </a:solidFill>
              <a:effectLst/>
              <a:uLnTx/>
              <a:uFillTx/>
              <a:latin typeface="Gill Sans MT" panose="020B0502020104020203" pitchFamily="34" charset="77"/>
              <a:ea typeface="+mn-ea"/>
              <a:cs typeface="+mn-cs"/>
            </a:endParaRPr>
          </a:p>
        </p:txBody>
      </p:sp>
      <p:sp>
        <p:nvSpPr>
          <p:cNvPr id="156" name="Oval 155">
            <a:extLst>
              <a:ext uri="{FF2B5EF4-FFF2-40B4-BE49-F238E27FC236}">
                <a16:creationId xmlns:a16="http://schemas.microsoft.com/office/drawing/2014/main" id="{2EEDAC2B-49CC-EB44-8B18-8CBF1A04C7D7}"/>
              </a:ext>
            </a:extLst>
          </p:cNvPr>
          <p:cNvSpPr/>
          <p:nvPr/>
        </p:nvSpPr>
        <p:spPr>
          <a:xfrm>
            <a:off x="9544502" y="3136982"/>
            <a:ext cx="289230" cy="289230"/>
          </a:xfrm>
          <a:prstGeom prst="ellipse">
            <a:avLst/>
          </a:prstGeom>
          <a:solidFill>
            <a:srgbClr val="00FDFF"/>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c</a:t>
            </a:r>
          </a:p>
        </p:txBody>
      </p:sp>
      <p:grpSp>
        <p:nvGrpSpPr>
          <p:cNvPr id="157" name="Group 156">
            <a:extLst>
              <a:ext uri="{FF2B5EF4-FFF2-40B4-BE49-F238E27FC236}">
                <a16:creationId xmlns:a16="http://schemas.microsoft.com/office/drawing/2014/main" id="{04EEBD2C-8D38-C94B-A2A9-D48802B780AB}"/>
              </a:ext>
            </a:extLst>
          </p:cNvPr>
          <p:cNvGrpSpPr/>
          <p:nvPr/>
        </p:nvGrpSpPr>
        <p:grpSpPr>
          <a:xfrm>
            <a:off x="8739578" y="1482826"/>
            <a:ext cx="2435255" cy="916091"/>
            <a:chOff x="8922676" y="3439990"/>
            <a:chExt cx="2435255" cy="916091"/>
          </a:xfrm>
        </p:grpSpPr>
        <p:sp>
          <p:nvSpPr>
            <p:cNvPr id="158" name="Oval 157">
              <a:extLst>
                <a:ext uri="{FF2B5EF4-FFF2-40B4-BE49-F238E27FC236}">
                  <a16:creationId xmlns:a16="http://schemas.microsoft.com/office/drawing/2014/main" id="{29A59A51-D37B-B749-8DFE-C79A7BCBAC37}"/>
                </a:ext>
              </a:extLst>
            </p:cNvPr>
            <p:cNvSpPr/>
            <p:nvPr/>
          </p:nvSpPr>
          <p:spPr>
            <a:xfrm>
              <a:off x="9945655" y="406431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d</a:t>
              </a:r>
            </a:p>
          </p:txBody>
        </p:sp>
        <p:sp>
          <p:nvSpPr>
            <p:cNvPr id="159" name="Oval 158">
              <a:extLst>
                <a:ext uri="{FF2B5EF4-FFF2-40B4-BE49-F238E27FC236}">
                  <a16:creationId xmlns:a16="http://schemas.microsoft.com/office/drawing/2014/main" id="{B1B83E3F-EE4C-A646-A4FD-E3D8CC9954EB}"/>
                </a:ext>
              </a:extLst>
            </p:cNvPr>
            <p:cNvSpPr/>
            <p:nvPr/>
          </p:nvSpPr>
          <p:spPr>
            <a:xfrm>
              <a:off x="9660346" y="360274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b</a:t>
              </a:r>
            </a:p>
          </p:txBody>
        </p:sp>
        <p:sp>
          <p:nvSpPr>
            <p:cNvPr id="160" name="Oval 159">
              <a:extLst>
                <a:ext uri="{FF2B5EF4-FFF2-40B4-BE49-F238E27FC236}">
                  <a16:creationId xmlns:a16="http://schemas.microsoft.com/office/drawing/2014/main" id="{E8B106C5-86A9-2841-A95A-0E8F04300EF0}"/>
                </a:ext>
              </a:extLst>
            </p:cNvPr>
            <p:cNvSpPr/>
            <p:nvPr/>
          </p:nvSpPr>
          <p:spPr>
            <a:xfrm>
              <a:off x="10237422" y="359410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c</a:t>
              </a:r>
            </a:p>
          </p:txBody>
        </p:sp>
        <p:cxnSp>
          <p:nvCxnSpPr>
            <p:cNvPr id="161" name="Straight Arrow Connector 160">
              <a:extLst>
                <a:ext uri="{FF2B5EF4-FFF2-40B4-BE49-F238E27FC236}">
                  <a16:creationId xmlns:a16="http://schemas.microsoft.com/office/drawing/2014/main" id="{21A54901-27C0-0848-8FD3-E14C2A9B3DE8}"/>
                </a:ext>
              </a:extLst>
            </p:cNvPr>
            <p:cNvCxnSpPr>
              <a:stCxn id="159" idx="6"/>
              <a:endCxn id="160" idx="2"/>
            </p:cNvCxnSpPr>
            <p:nvPr/>
          </p:nvCxnSpPr>
          <p:spPr>
            <a:xfrm flipV="1">
              <a:off x="9952113" y="3739988"/>
              <a:ext cx="285309" cy="8640"/>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162" name="Straight Arrow Connector 161">
              <a:extLst>
                <a:ext uri="{FF2B5EF4-FFF2-40B4-BE49-F238E27FC236}">
                  <a16:creationId xmlns:a16="http://schemas.microsoft.com/office/drawing/2014/main" id="{6D6F56C6-3F83-7247-B960-E0C859945B93}"/>
                </a:ext>
              </a:extLst>
            </p:cNvPr>
            <p:cNvCxnSpPr>
              <a:cxnSpLocks/>
              <a:stCxn id="158" idx="0"/>
              <a:endCxn id="160" idx="3"/>
            </p:cNvCxnSpPr>
            <p:nvPr/>
          </p:nvCxnSpPr>
          <p:spPr>
            <a:xfrm flipV="1">
              <a:off x="10091539" y="3843142"/>
              <a:ext cx="188611" cy="221172"/>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63" name="Straight Arrow Connector 162">
              <a:extLst>
                <a:ext uri="{FF2B5EF4-FFF2-40B4-BE49-F238E27FC236}">
                  <a16:creationId xmlns:a16="http://schemas.microsoft.com/office/drawing/2014/main" id="{C220F643-3AC2-DB49-983A-CC358004CFE6}"/>
                </a:ext>
              </a:extLst>
            </p:cNvPr>
            <p:cNvCxnSpPr>
              <a:cxnSpLocks/>
              <a:stCxn id="158" idx="0"/>
              <a:endCxn id="159" idx="5"/>
            </p:cNvCxnSpPr>
            <p:nvPr/>
          </p:nvCxnSpPr>
          <p:spPr>
            <a:xfrm flipH="1" flipV="1">
              <a:off x="9909384" y="3851782"/>
              <a:ext cx="182155" cy="212532"/>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164" name="Oval 163">
              <a:extLst>
                <a:ext uri="{FF2B5EF4-FFF2-40B4-BE49-F238E27FC236}">
                  <a16:creationId xmlns:a16="http://schemas.microsoft.com/office/drawing/2014/main" id="{BB83F8D6-D81C-9743-82BB-007EFF5EB915}"/>
                </a:ext>
              </a:extLst>
            </p:cNvPr>
            <p:cNvSpPr/>
            <p:nvPr/>
          </p:nvSpPr>
          <p:spPr>
            <a:xfrm>
              <a:off x="9030254" y="3797875"/>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endParaRPr>
            </a:p>
          </p:txBody>
        </p:sp>
        <p:sp>
          <p:nvSpPr>
            <p:cNvPr id="165" name="Oval 164">
              <a:extLst>
                <a:ext uri="{FF2B5EF4-FFF2-40B4-BE49-F238E27FC236}">
                  <a16:creationId xmlns:a16="http://schemas.microsoft.com/office/drawing/2014/main" id="{1BE22E70-741A-F648-BDEB-DA5672DC61F7}"/>
                </a:ext>
              </a:extLst>
            </p:cNvPr>
            <p:cNvSpPr/>
            <p:nvPr/>
          </p:nvSpPr>
          <p:spPr>
            <a:xfrm>
              <a:off x="10870317" y="3797875"/>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f</a:t>
              </a:r>
            </a:p>
          </p:txBody>
        </p:sp>
        <p:cxnSp>
          <p:nvCxnSpPr>
            <p:cNvPr id="166" name="Straight Arrow Connector 165">
              <a:extLst>
                <a:ext uri="{FF2B5EF4-FFF2-40B4-BE49-F238E27FC236}">
                  <a16:creationId xmlns:a16="http://schemas.microsoft.com/office/drawing/2014/main" id="{46B7D530-B53E-B844-8B43-BD79BD150BB8}"/>
                </a:ext>
              </a:extLst>
            </p:cNvPr>
            <p:cNvCxnSpPr>
              <a:cxnSpLocks/>
              <a:stCxn id="164" idx="6"/>
              <a:endCxn id="159" idx="2"/>
            </p:cNvCxnSpPr>
            <p:nvPr/>
          </p:nvCxnSpPr>
          <p:spPr>
            <a:xfrm flipV="1">
              <a:off x="9322020" y="3748628"/>
              <a:ext cx="338326" cy="195131"/>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167" name="Straight Arrow Connector 166">
              <a:extLst>
                <a:ext uri="{FF2B5EF4-FFF2-40B4-BE49-F238E27FC236}">
                  <a16:creationId xmlns:a16="http://schemas.microsoft.com/office/drawing/2014/main" id="{DEC4EFE3-32B6-2443-AC23-12531672A0B3}"/>
                </a:ext>
              </a:extLst>
            </p:cNvPr>
            <p:cNvCxnSpPr>
              <a:cxnSpLocks/>
              <a:stCxn id="164" idx="6"/>
              <a:endCxn id="158" idx="2"/>
            </p:cNvCxnSpPr>
            <p:nvPr/>
          </p:nvCxnSpPr>
          <p:spPr>
            <a:xfrm>
              <a:off x="9322020" y="3943759"/>
              <a:ext cx="623635" cy="266439"/>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68" name="Straight Arrow Connector 167">
              <a:extLst>
                <a:ext uri="{FF2B5EF4-FFF2-40B4-BE49-F238E27FC236}">
                  <a16:creationId xmlns:a16="http://schemas.microsoft.com/office/drawing/2014/main" id="{CA6153BE-DB61-FC48-9851-5DACCBC7A0E9}"/>
                </a:ext>
              </a:extLst>
            </p:cNvPr>
            <p:cNvCxnSpPr>
              <a:cxnSpLocks/>
              <a:stCxn id="160" idx="6"/>
              <a:endCxn id="165" idx="2"/>
            </p:cNvCxnSpPr>
            <p:nvPr/>
          </p:nvCxnSpPr>
          <p:spPr>
            <a:xfrm>
              <a:off x="10529189" y="3739988"/>
              <a:ext cx="341128" cy="203770"/>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169" name="Straight Arrow Connector 168">
              <a:extLst>
                <a:ext uri="{FF2B5EF4-FFF2-40B4-BE49-F238E27FC236}">
                  <a16:creationId xmlns:a16="http://schemas.microsoft.com/office/drawing/2014/main" id="{2043F61B-0EB1-F94C-BEA0-B862A87D676D}"/>
                </a:ext>
              </a:extLst>
            </p:cNvPr>
            <p:cNvCxnSpPr>
              <a:cxnSpLocks/>
              <a:stCxn id="158" idx="6"/>
              <a:endCxn id="165" idx="2"/>
            </p:cNvCxnSpPr>
            <p:nvPr/>
          </p:nvCxnSpPr>
          <p:spPr>
            <a:xfrm flipV="1">
              <a:off x="10237422" y="3943758"/>
              <a:ext cx="632895" cy="266440"/>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170" name="TextBox 169">
              <a:extLst>
                <a:ext uri="{FF2B5EF4-FFF2-40B4-BE49-F238E27FC236}">
                  <a16:creationId xmlns:a16="http://schemas.microsoft.com/office/drawing/2014/main" id="{C2AF9DBD-A8F7-7743-9CE3-21E36B446C02}"/>
                </a:ext>
              </a:extLst>
            </p:cNvPr>
            <p:cNvSpPr txBox="1"/>
            <p:nvPr/>
          </p:nvSpPr>
          <p:spPr>
            <a:xfrm>
              <a:off x="8922676" y="3459286"/>
              <a:ext cx="569553" cy="307777"/>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432FF"/>
                  </a:solidFill>
                  <a:effectLst/>
                  <a:uLnTx/>
                  <a:uFillTx/>
                  <a:latin typeface="Calibri" panose="020F0502020204030204"/>
                  <a:ea typeface="+mn-ea"/>
                  <a:cs typeface="+mn-cs"/>
                </a:rPr>
                <a:t>Src</a:t>
              </a:r>
              <a:endParaRPr kumimoji="0" lang="en-US" sz="1400" b="0" i="0" u="none" strike="noStrike" kern="1200" cap="none" spc="0" normalizeH="0" baseline="0" noProof="0" dirty="0">
                <a:ln>
                  <a:noFill/>
                </a:ln>
                <a:solidFill>
                  <a:srgbClr val="0432FF"/>
                </a:solidFill>
                <a:effectLst/>
                <a:uLnTx/>
                <a:uFillTx/>
                <a:latin typeface="Calibri" panose="020F0502020204030204"/>
                <a:ea typeface="+mn-ea"/>
                <a:cs typeface="+mn-cs"/>
              </a:endParaRPr>
            </a:p>
          </p:txBody>
        </p:sp>
        <p:sp>
          <p:nvSpPr>
            <p:cNvPr id="171" name="TextBox 170">
              <a:extLst>
                <a:ext uri="{FF2B5EF4-FFF2-40B4-BE49-F238E27FC236}">
                  <a16:creationId xmlns:a16="http://schemas.microsoft.com/office/drawing/2014/main" id="{5167BA90-6C42-8344-9FA3-ED3CEFDED88A}"/>
                </a:ext>
              </a:extLst>
            </p:cNvPr>
            <p:cNvSpPr txBox="1"/>
            <p:nvPr/>
          </p:nvSpPr>
          <p:spPr>
            <a:xfrm>
              <a:off x="10788378" y="3439990"/>
              <a:ext cx="569553" cy="307777"/>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432FF"/>
                  </a:solidFill>
                  <a:effectLst/>
                  <a:uLnTx/>
                  <a:uFillTx/>
                  <a:latin typeface="Calibri" panose="020F0502020204030204"/>
                  <a:ea typeface="+mn-ea"/>
                  <a:cs typeface="+mn-cs"/>
                </a:rPr>
                <a:t>Dst</a:t>
              </a:r>
              <a:endParaRPr kumimoji="0" lang="en-US" sz="1400" b="0" i="0" u="none" strike="noStrike" kern="1200" cap="none" spc="0" normalizeH="0" baseline="0" noProof="0" dirty="0">
                <a:ln>
                  <a:noFill/>
                </a:ln>
                <a:solidFill>
                  <a:srgbClr val="0432FF"/>
                </a:solidFill>
                <a:effectLst/>
                <a:uLnTx/>
                <a:uFillTx/>
                <a:latin typeface="Calibri" panose="020F0502020204030204"/>
                <a:ea typeface="+mn-ea"/>
                <a:cs typeface="+mn-cs"/>
              </a:endParaRPr>
            </a:p>
          </p:txBody>
        </p:sp>
        <p:sp>
          <p:nvSpPr>
            <p:cNvPr id="172" name="TextBox 171">
              <a:extLst>
                <a:ext uri="{FF2B5EF4-FFF2-40B4-BE49-F238E27FC236}">
                  <a16:creationId xmlns:a16="http://schemas.microsoft.com/office/drawing/2014/main" id="{7A476BAC-47B3-9B4A-8A44-1CB94F39DA29}"/>
                </a:ext>
              </a:extLst>
            </p:cNvPr>
            <p:cNvSpPr txBox="1"/>
            <p:nvPr/>
          </p:nvSpPr>
          <p:spPr>
            <a:xfrm>
              <a:off x="9353336" y="3628556"/>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73" name="TextBox 172">
              <a:extLst>
                <a:ext uri="{FF2B5EF4-FFF2-40B4-BE49-F238E27FC236}">
                  <a16:creationId xmlns:a16="http://schemas.microsoft.com/office/drawing/2014/main" id="{7A1AB1FC-EAD3-244E-AC4C-41092F2DCD6B}"/>
                </a:ext>
              </a:extLst>
            </p:cNvPr>
            <p:cNvSpPr txBox="1"/>
            <p:nvPr/>
          </p:nvSpPr>
          <p:spPr>
            <a:xfrm>
              <a:off x="9967094" y="3487853"/>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74" name="TextBox 173">
              <a:extLst>
                <a:ext uri="{FF2B5EF4-FFF2-40B4-BE49-F238E27FC236}">
                  <a16:creationId xmlns:a16="http://schemas.microsoft.com/office/drawing/2014/main" id="{840D3C91-F0D9-EF40-9F5C-C69FB13A1959}"/>
                </a:ext>
              </a:extLst>
            </p:cNvPr>
            <p:cNvSpPr txBox="1"/>
            <p:nvPr/>
          </p:nvSpPr>
          <p:spPr>
            <a:xfrm>
              <a:off x="10571917" y="3578156"/>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75" name="TextBox 174">
              <a:extLst>
                <a:ext uri="{FF2B5EF4-FFF2-40B4-BE49-F238E27FC236}">
                  <a16:creationId xmlns:a16="http://schemas.microsoft.com/office/drawing/2014/main" id="{614EB9C5-DE1A-B64F-832D-54E5814B3C03}"/>
                </a:ext>
              </a:extLst>
            </p:cNvPr>
            <p:cNvSpPr txBox="1"/>
            <p:nvPr/>
          </p:nvSpPr>
          <p:spPr>
            <a:xfrm>
              <a:off x="9498974" y="3996229"/>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76" name="TextBox 175">
              <a:extLst>
                <a:ext uri="{FF2B5EF4-FFF2-40B4-BE49-F238E27FC236}">
                  <a16:creationId xmlns:a16="http://schemas.microsoft.com/office/drawing/2014/main" id="{B370FA00-1358-9F40-B7C1-5F90CF69488A}"/>
                </a:ext>
              </a:extLst>
            </p:cNvPr>
            <p:cNvSpPr txBox="1"/>
            <p:nvPr/>
          </p:nvSpPr>
          <p:spPr>
            <a:xfrm>
              <a:off x="10473178" y="3989026"/>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77" name="TextBox 176">
              <a:extLst>
                <a:ext uri="{FF2B5EF4-FFF2-40B4-BE49-F238E27FC236}">
                  <a16:creationId xmlns:a16="http://schemas.microsoft.com/office/drawing/2014/main" id="{12B1C40C-1395-1B48-8892-35270B66B3FE}"/>
                </a:ext>
              </a:extLst>
            </p:cNvPr>
            <p:cNvSpPr txBox="1"/>
            <p:nvPr/>
          </p:nvSpPr>
          <p:spPr>
            <a:xfrm>
              <a:off x="9819569" y="3815755"/>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78" name="TextBox 177">
              <a:extLst>
                <a:ext uri="{FF2B5EF4-FFF2-40B4-BE49-F238E27FC236}">
                  <a16:creationId xmlns:a16="http://schemas.microsoft.com/office/drawing/2014/main" id="{D3EFA82C-2D4E-A34A-90D4-CACD84C5543A}"/>
                </a:ext>
              </a:extLst>
            </p:cNvPr>
            <p:cNvSpPr txBox="1"/>
            <p:nvPr/>
          </p:nvSpPr>
          <p:spPr>
            <a:xfrm>
              <a:off x="10140101" y="3815755"/>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179" name="Group 178">
            <a:extLst>
              <a:ext uri="{FF2B5EF4-FFF2-40B4-BE49-F238E27FC236}">
                <a16:creationId xmlns:a16="http://schemas.microsoft.com/office/drawing/2014/main" id="{453EC726-FAAF-6D4C-9A68-81D6A1C713D2}"/>
              </a:ext>
            </a:extLst>
          </p:cNvPr>
          <p:cNvGrpSpPr/>
          <p:nvPr/>
        </p:nvGrpSpPr>
        <p:grpSpPr>
          <a:xfrm>
            <a:off x="8848038" y="1634998"/>
            <a:ext cx="2131830" cy="495538"/>
            <a:chOff x="8843317" y="1636759"/>
            <a:chExt cx="2131830" cy="495538"/>
          </a:xfrm>
        </p:grpSpPr>
        <p:sp>
          <p:nvSpPr>
            <p:cNvPr id="180" name="Oval 179">
              <a:extLst>
                <a:ext uri="{FF2B5EF4-FFF2-40B4-BE49-F238E27FC236}">
                  <a16:creationId xmlns:a16="http://schemas.microsoft.com/office/drawing/2014/main" id="{9C148A07-AF8D-6A4E-8B62-9388D31080A8}"/>
                </a:ext>
              </a:extLst>
            </p:cNvPr>
            <p:cNvSpPr/>
            <p:nvPr/>
          </p:nvSpPr>
          <p:spPr>
            <a:xfrm>
              <a:off x="9473409" y="1645399"/>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b</a:t>
              </a:r>
            </a:p>
          </p:txBody>
        </p:sp>
        <p:sp>
          <p:nvSpPr>
            <p:cNvPr id="181" name="Oval 180">
              <a:extLst>
                <a:ext uri="{FF2B5EF4-FFF2-40B4-BE49-F238E27FC236}">
                  <a16:creationId xmlns:a16="http://schemas.microsoft.com/office/drawing/2014/main" id="{0F9052BC-DD00-064B-B857-167E87FB5125}"/>
                </a:ext>
              </a:extLst>
            </p:cNvPr>
            <p:cNvSpPr/>
            <p:nvPr/>
          </p:nvSpPr>
          <p:spPr>
            <a:xfrm>
              <a:off x="10050485" y="1636759"/>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c</a:t>
              </a:r>
            </a:p>
          </p:txBody>
        </p:sp>
        <p:cxnSp>
          <p:nvCxnSpPr>
            <p:cNvPr id="182" name="Straight Arrow Connector 181">
              <a:extLst>
                <a:ext uri="{FF2B5EF4-FFF2-40B4-BE49-F238E27FC236}">
                  <a16:creationId xmlns:a16="http://schemas.microsoft.com/office/drawing/2014/main" id="{D2C95898-500E-834C-9E39-A00F4AC230BC}"/>
                </a:ext>
              </a:extLst>
            </p:cNvPr>
            <p:cNvCxnSpPr>
              <a:stCxn id="180" idx="6"/>
              <a:endCxn id="181" idx="2"/>
            </p:cNvCxnSpPr>
            <p:nvPr/>
          </p:nvCxnSpPr>
          <p:spPr>
            <a:xfrm flipV="1">
              <a:off x="9765176" y="1782643"/>
              <a:ext cx="285309" cy="8640"/>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sp>
          <p:nvSpPr>
            <p:cNvPr id="183" name="Oval 182">
              <a:extLst>
                <a:ext uri="{FF2B5EF4-FFF2-40B4-BE49-F238E27FC236}">
                  <a16:creationId xmlns:a16="http://schemas.microsoft.com/office/drawing/2014/main" id="{604AB289-A27C-EF43-9FD8-684201281EC4}"/>
                </a:ext>
              </a:extLst>
            </p:cNvPr>
            <p:cNvSpPr/>
            <p:nvPr/>
          </p:nvSpPr>
          <p:spPr>
            <a:xfrm>
              <a:off x="8843317" y="1840530"/>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endParaRPr>
            </a:p>
          </p:txBody>
        </p:sp>
        <p:sp>
          <p:nvSpPr>
            <p:cNvPr id="184" name="Oval 183">
              <a:extLst>
                <a:ext uri="{FF2B5EF4-FFF2-40B4-BE49-F238E27FC236}">
                  <a16:creationId xmlns:a16="http://schemas.microsoft.com/office/drawing/2014/main" id="{D44B6878-D681-9F40-AA1A-313533AF8A77}"/>
                </a:ext>
              </a:extLst>
            </p:cNvPr>
            <p:cNvSpPr/>
            <p:nvPr/>
          </p:nvSpPr>
          <p:spPr>
            <a:xfrm>
              <a:off x="10683380" y="1840530"/>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f</a:t>
              </a:r>
            </a:p>
          </p:txBody>
        </p:sp>
        <p:cxnSp>
          <p:nvCxnSpPr>
            <p:cNvPr id="185" name="Straight Arrow Connector 184">
              <a:extLst>
                <a:ext uri="{FF2B5EF4-FFF2-40B4-BE49-F238E27FC236}">
                  <a16:creationId xmlns:a16="http://schemas.microsoft.com/office/drawing/2014/main" id="{019E7C83-2274-814B-B804-9BACC2E6D881}"/>
                </a:ext>
              </a:extLst>
            </p:cNvPr>
            <p:cNvCxnSpPr>
              <a:cxnSpLocks/>
              <a:stCxn id="183" idx="6"/>
              <a:endCxn id="180" idx="2"/>
            </p:cNvCxnSpPr>
            <p:nvPr/>
          </p:nvCxnSpPr>
          <p:spPr>
            <a:xfrm flipV="1">
              <a:off x="9135083" y="1791283"/>
              <a:ext cx="338326" cy="195131"/>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cxnSp>
          <p:nvCxnSpPr>
            <p:cNvPr id="186" name="Straight Arrow Connector 185">
              <a:extLst>
                <a:ext uri="{FF2B5EF4-FFF2-40B4-BE49-F238E27FC236}">
                  <a16:creationId xmlns:a16="http://schemas.microsoft.com/office/drawing/2014/main" id="{867413BA-7AC0-8649-A347-63880ED1AAE7}"/>
                </a:ext>
              </a:extLst>
            </p:cNvPr>
            <p:cNvCxnSpPr>
              <a:cxnSpLocks/>
              <a:stCxn id="181" idx="6"/>
              <a:endCxn id="184" idx="2"/>
            </p:cNvCxnSpPr>
            <p:nvPr/>
          </p:nvCxnSpPr>
          <p:spPr>
            <a:xfrm>
              <a:off x="10342252" y="1782643"/>
              <a:ext cx="341128" cy="203770"/>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grpSp>
      <p:sp>
        <p:nvSpPr>
          <p:cNvPr id="66" name="TextBox 65">
            <a:extLst>
              <a:ext uri="{FF2B5EF4-FFF2-40B4-BE49-F238E27FC236}">
                <a16:creationId xmlns:a16="http://schemas.microsoft.com/office/drawing/2014/main" id="{36EB8600-8A37-9A4B-9AE5-A4570CF9ACDE}"/>
              </a:ext>
            </a:extLst>
          </p:cNvPr>
          <p:cNvSpPr txBox="1"/>
          <p:nvPr/>
        </p:nvSpPr>
        <p:spPr>
          <a:xfrm>
            <a:off x="3103120" y="4397008"/>
            <a:ext cx="176258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414141"/>
                </a:solidFill>
                <a:effectLst/>
                <a:uFillTx/>
                <a:latin typeface="Gill Sans MT" panose="020B0502020104020203" pitchFamily="34" charset="77"/>
                <a:sym typeface="Palatino"/>
              </a:rPr>
              <a:t>Friendship graph</a:t>
            </a:r>
          </a:p>
        </p:txBody>
      </p:sp>
      <p:sp>
        <p:nvSpPr>
          <p:cNvPr id="67" name="TextBox 66">
            <a:extLst>
              <a:ext uri="{FF2B5EF4-FFF2-40B4-BE49-F238E27FC236}">
                <a16:creationId xmlns:a16="http://schemas.microsoft.com/office/drawing/2014/main" id="{4C72D67A-F19C-1E4A-A009-2680C4B1F2F7}"/>
              </a:ext>
            </a:extLst>
          </p:cNvPr>
          <p:cNvSpPr txBox="1"/>
          <p:nvPr/>
        </p:nvSpPr>
        <p:spPr>
          <a:xfrm>
            <a:off x="5831584" y="4397008"/>
            <a:ext cx="2064446"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414141"/>
                </a:solidFill>
                <a:effectLst/>
                <a:uFillTx/>
                <a:latin typeface="Gill Sans MT" panose="020B0502020104020203" pitchFamily="34" charset="77"/>
                <a:sym typeface="Palatino"/>
              </a:rPr>
              <a:t>Triangle</a:t>
            </a:r>
            <a:r>
              <a:rPr kumimoji="0" lang="en-US" sz="1800" b="0" i="0" u="none" strike="noStrike" cap="none" spc="0" normalizeH="0" dirty="0">
                <a:ln>
                  <a:noFill/>
                </a:ln>
                <a:solidFill>
                  <a:srgbClr val="414141"/>
                </a:solidFill>
                <a:effectLst/>
                <a:uFillTx/>
                <a:latin typeface="Gill Sans MT" panose="020B0502020104020203" pitchFamily="34" charset="77"/>
                <a:sym typeface="Palatino"/>
              </a:rPr>
              <a:t> completing</a:t>
            </a:r>
            <a:endParaRPr kumimoji="0" lang="en-US" sz="1800" b="0" i="0" u="none" strike="noStrike" cap="none" spc="0" normalizeH="0" baseline="0" dirty="0">
              <a:ln>
                <a:noFill/>
              </a:ln>
              <a:solidFill>
                <a:srgbClr val="414141"/>
              </a:solidFill>
              <a:effectLst/>
              <a:uFillTx/>
              <a:latin typeface="Gill Sans MT" panose="020B0502020104020203" pitchFamily="34" charset="77"/>
              <a:sym typeface="Palatino"/>
            </a:endParaRPr>
          </a:p>
        </p:txBody>
      </p:sp>
    </p:spTree>
    <p:custDataLst>
      <p:tags r:id="rId1"/>
    </p:custDataLst>
    <p:extLst>
      <p:ext uri="{BB962C8B-B14F-4D97-AF65-F5344CB8AC3E}">
        <p14:creationId xmlns:p14="http://schemas.microsoft.com/office/powerpoint/2010/main" val="3613076332"/>
      </p:ext>
    </p:extLst>
  </p:cSld>
  <p:clrMapOvr>
    <a:masterClrMapping/>
  </p:clrMapOvr>
  <p:transition spd="med" advTm="1777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dissolve">
                                      <p:cBhvr>
                                        <p:cTn id="7" dur="500"/>
                                        <p:tgtEl>
                                          <p:spTgt spid="6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dissolve">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dissolve">
                                      <p:cBhvr>
                                        <p:cTn id="20" dur="500"/>
                                        <p:tgtEl>
                                          <p:spTgt spid="61"/>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dissolve">
                                      <p:cBhvr>
                                        <p:cTn id="23" dur="500"/>
                                        <p:tgtEl>
                                          <p:spTgt spid="58"/>
                                        </p:tgtEl>
                                      </p:cBhvr>
                                    </p:animEffect>
                                  </p:childTnLst>
                                </p:cTn>
                              </p:par>
                            </p:childTnLst>
                          </p:cTn>
                        </p:par>
                        <p:par>
                          <p:cTn id="24" fill="hold">
                            <p:stCondLst>
                              <p:cond delay="500"/>
                            </p:stCondLst>
                            <p:childTnLst>
                              <p:par>
                                <p:cTn id="25" presetID="9" presetClass="entr" presetSubtype="0" fill="hold" grpId="0"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dissolve">
                                      <p:cBhvr>
                                        <p:cTn id="27" dur="500"/>
                                        <p:tgtEl>
                                          <p:spTgt spid="60"/>
                                        </p:tgtEl>
                                      </p:cBhvr>
                                    </p:animEffect>
                                  </p:childTnLst>
                                </p:cTn>
                              </p:par>
                              <p:par>
                                <p:cTn id="28" presetID="9" presetClass="entr" presetSubtype="0"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dissolve">
                                      <p:cBhvr>
                                        <p:cTn id="3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P spid="61" grpId="0" animBg="1"/>
      <p:bldP spid="66" grpId="0"/>
      <p:bldP spid="6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A38DA-2518-CE44-AAF8-DBF844BBCEDB}"/>
              </a:ext>
            </a:extLst>
          </p:cNvPr>
          <p:cNvSpPr>
            <a:spLocks noGrp="1"/>
          </p:cNvSpPr>
          <p:nvPr>
            <p:ph type="title"/>
          </p:nvPr>
        </p:nvSpPr>
        <p:spPr/>
        <p:txBody>
          <a:bodyPr>
            <a:normAutofit/>
          </a:bodyPr>
          <a:lstStyle/>
          <a:p>
            <a:r>
              <a:rPr lang="en-US" sz="4400" dirty="0"/>
              <a:t>Graph in Real Applications</a:t>
            </a:r>
          </a:p>
        </p:txBody>
      </p:sp>
      <p:sp>
        <p:nvSpPr>
          <p:cNvPr id="4" name="Slide Number Placeholder 3">
            <a:extLst>
              <a:ext uri="{FF2B5EF4-FFF2-40B4-BE49-F238E27FC236}">
                <a16:creationId xmlns:a16="http://schemas.microsoft.com/office/drawing/2014/main" id="{2FD00D0F-C082-1C4C-A11E-F1FAF020C29C}"/>
              </a:ext>
            </a:extLst>
          </p:cNvPr>
          <p:cNvSpPr>
            <a:spLocks noGrp="1"/>
          </p:cNvSpPr>
          <p:nvPr>
            <p:ph type="sldNum" sz="quarter" idx="2"/>
          </p:nvPr>
        </p:nvSpPr>
        <p:spPr/>
        <p:txBody>
          <a:bodyPr/>
          <a:lstStyle/>
          <a:p>
            <a:fld id="{86CB4B4D-7CA3-9044-876B-883B54F8677D}" type="slidenum">
              <a:rPr lang="en-US" smtClean="0"/>
              <a:pPr/>
              <a:t>8</a:t>
            </a:fld>
            <a:endParaRPr lang="en-US" dirty="0"/>
          </a:p>
        </p:txBody>
      </p:sp>
      <p:graphicFrame>
        <p:nvGraphicFramePr>
          <p:cNvPr id="5" name="Table 5">
            <a:extLst>
              <a:ext uri="{FF2B5EF4-FFF2-40B4-BE49-F238E27FC236}">
                <a16:creationId xmlns:a16="http://schemas.microsoft.com/office/drawing/2014/main" id="{18AFA336-FAB1-3940-BCC7-EBEECC96583B}"/>
              </a:ext>
            </a:extLst>
          </p:cNvPr>
          <p:cNvGraphicFramePr>
            <a:graphicFrameLocks noGrp="1"/>
          </p:cNvGraphicFramePr>
          <p:nvPr/>
        </p:nvGraphicFramePr>
        <p:xfrm>
          <a:off x="330440" y="1066228"/>
          <a:ext cx="10928108" cy="5592442"/>
        </p:xfrm>
        <a:graphic>
          <a:graphicData uri="http://schemas.openxmlformats.org/drawingml/2006/table">
            <a:tbl>
              <a:tblPr firstRow="1" bandRow="1">
                <a:tableStyleId>{3B4B98B0-60AC-42C2-AFA5-B58CD77FA1E5}</a:tableStyleId>
              </a:tblPr>
              <a:tblGrid>
                <a:gridCol w="2732027">
                  <a:extLst>
                    <a:ext uri="{9D8B030D-6E8A-4147-A177-3AD203B41FA5}">
                      <a16:colId xmlns:a16="http://schemas.microsoft.com/office/drawing/2014/main" val="2797068980"/>
                    </a:ext>
                  </a:extLst>
                </a:gridCol>
                <a:gridCol w="2732027">
                  <a:extLst>
                    <a:ext uri="{9D8B030D-6E8A-4147-A177-3AD203B41FA5}">
                      <a16:colId xmlns:a16="http://schemas.microsoft.com/office/drawing/2014/main" val="2618438504"/>
                    </a:ext>
                  </a:extLst>
                </a:gridCol>
                <a:gridCol w="2729020">
                  <a:extLst>
                    <a:ext uri="{9D8B030D-6E8A-4147-A177-3AD203B41FA5}">
                      <a16:colId xmlns:a16="http://schemas.microsoft.com/office/drawing/2014/main" val="1963983606"/>
                    </a:ext>
                  </a:extLst>
                </a:gridCol>
                <a:gridCol w="2735034">
                  <a:extLst>
                    <a:ext uri="{9D8B030D-6E8A-4147-A177-3AD203B41FA5}">
                      <a16:colId xmlns:a16="http://schemas.microsoft.com/office/drawing/2014/main" val="3472740084"/>
                    </a:ext>
                  </a:extLst>
                </a:gridCol>
              </a:tblGrid>
              <a:tr h="381571">
                <a:tc>
                  <a:txBody>
                    <a:bodyPr/>
                    <a:lstStyle/>
                    <a:p>
                      <a:pPr algn="l"/>
                      <a:r>
                        <a:rPr lang="en-US" sz="1800">
                          <a:latin typeface="Gill Sans MT" panose="020B0502020104020203" pitchFamily="34" charset="77"/>
                        </a:rPr>
                        <a:t>Application</a:t>
                      </a:r>
                      <a:endParaRPr lang="en-US" sz="1800" dirty="0">
                        <a:latin typeface="Gill Sans MT" panose="020B0502020104020203" pitchFamily="34" charset="77"/>
                      </a:endParaRPr>
                    </a:p>
                  </a:txBody>
                  <a:tcPr/>
                </a:tc>
                <a:tc>
                  <a:txBody>
                    <a:bodyPr/>
                    <a:lstStyle/>
                    <a:p>
                      <a:pPr algn="l"/>
                      <a:r>
                        <a:rPr lang="en-US" sz="1800">
                          <a:latin typeface="Gill Sans MT" panose="020B0502020104020203" pitchFamily="34" charset="77"/>
                        </a:rPr>
                        <a:t>Graph</a:t>
                      </a:r>
                      <a:endParaRPr lang="en-US" sz="1800" dirty="0">
                        <a:latin typeface="Gill Sans MT" panose="020B0502020104020203" pitchFamily="34" charset="77"/>
                      </a:endParaRPr>
                    </a:p>
                  </a:txBody>
                  <a:tcPr/>
                </a:tc>
                <a:tc>
                  <a:txBody>
                    <a:bodyPr/>
                    <a:lstStyle/>
                    <a:p>
                      <a:pPr algn="l"/>
                      <a:r>
                        <a:rPr lang="en-US" sz="1800" dirty="0">
                          <a:latin typeface="Gill Sans MT" panose="020B0502020104020203" pitchFamily="34" charset="77"/>
                        </a:rPr>
                        <a:t>Algorithm</a:t>
                      </a:r>
                    </a:p>
                  </a:txBody>
                  <a:tcPr/>
                </a:tc>
                <a:tc>
                  <a:txBody>
                    <a:bodyPr/>
                    <a:lstStyle/>
                    <a:p>
                      <a:pPr marL="0" marR="0" lvl="0" indent="0" algn="ctr" defTabSz="412750" eaLnBrk="1" fontAlgn="auto" latinLnBrk="0" hangingPunct="1">
                        <a:lnSpc>
                          <a:spcPct val="100000"/>
                        </a:lnSpc>
                        <a:spcBef>
                          <a:spcPts val="0"/>
                        </a:spcBef>
                        <a:spcAft>
                          <a:spcPts val="0"/>
                        </a:spcAft>
                        <a:buClrTx/>
                        <a:buSzTx/>
                        <a:buFontTx/>
                        <a:buNone/>
                        <a:tabLst/>
                        <a:defRPr/>
                      </a:pPr>
                      <a:r>
                        <a:rPr lang="en-US" sz="1800" dirty="0">
                          <a:latin typeface="Gill Sans MT" panose="020B0502020104020203" pitchFamily="34" charset="77"/>
                        </a:rPr>
                        <a:t>Usage</a:t>
                      </a:r>
                    </a:p>
                  </a:txBody>
                  <a:tcPr/>
                </a:tc>
                <a:extLst>
                  <a:ext uri="{0D108BD9-81ED-4DB2-BD59-A6C34878D82A}">
                    <a16:rowId xmlns:a16="http://schemas.microsoft.com/office/drawing/2014/main" val="449635989"/>
                  </a:ext>
                </a:extLst>
              </a:tr>
              <a:tr h="1055371">
                <a:tc>
                  <a:txBody>
                    <a:bodyPr/>
                    <a:lstStyle/>
                    <a:p>
                      <a:pPr algn="l"/>
                      <a:r>
                        <a:rPr lang="en-US" sz="1800" dirty="0">
                          <a:latin typeface="Gill Sans MT" panose="020B0502020104020203" pitchFamily="34" charset="77"/>
                        </a:rPr>
                        <a:t>Navigation</a:t>
                      </a:r>
                    </a:p>
                  </a:txBody>
                  <a:tcPr/>
                </a:tc>
                <a:tc>
                  <a:txBody>
                    <a:bodyPr/>
                    <a:lstStyle/>
                    <a:p>
                      <a:pPr algn="l"/>
                      <a:r>
                        <a:rPr lang="en-US" sz="1800">
                          <a:latin typeface="Gill Sans MT" panose="020B0502020104020203" pitchFamily="34" charset="77"/>
                        </a:rPr>
                        <a:t>Road map graph</a:t>
                      </a:r>
                      <a:endParaRPr lang="en-US" sz="1800" dirty="0">
                        <a:latin typeface="Gill Sans MT" panose="020B0502020104020203" pitchFamily="34" charset="77"/>
                      </a:endParaRPr>
                    </a:p>
                  </a:txBody>
                  <a:tcPr anchor="ctr"/>
                </a:tc>
                <a:tc>
                  <a:txBody>
                    <a:bodyPr/>
                    <a:lstStyle/>
                    <a:p>
                      <a:pPr algn="l"/>
                      <a:r>
                        <a:rPr lang="en-US" sz="1800" dirty="0">
                          <a:latin typeface="Gill Sans MT" panose="020B0502020104020203" pitchFamily="34" charset="77"/>
                        </a:rPr>
                        <a:t>Shortest path</a:t>
                      </a:r>
                    </a:p>
                  </a:txBody>
                  <a:tcPr anchor="ctr"/>
                </a:tc>
                <a:tc>
                  <a:txBody>
                    <a:bodyPr/>
                    <a:lstStyle/>
                    <a:p>
                      <a:endParaRPr lang="en-US" sz="1800" dirty="0">
                        <a:latin typeface="Gill Sans MT" panose="020B0502020104020203" pitchFamily="34" charset="77"/>
                      </a:endParaRPr>
                    </a:p>
                  </a:txBody>
                  <a:tcPr/>
                </a:tc>
                <a:extLst>
                  <a:ext uri="{0D108BD9-81ED-4DB2-BD59-A6C34878D82A}">
                    <a16:rowId xmlns:a16="http://schemas.microsoft.com/office/drawing/2014/main" val="104838401"/>
                  </a:ext>
                </a:extLst>
              </a:tr>
              <a:tr h="1506627">
                <a:tc>
                  <a:txBody>
                    <a:bodyPr/>
                    <a:lstStyle/>
                    <a:p>
                      <a:pPr algn="l"/>
                      <a:r>
                        <a:rPr lang="en-US" sz="1800" dirty="0">
                          <a:latin typeface="Gill Sans MT" panose="020B0502020104020203" pitchFamily="34" charset="77"/>
                        </a:rPr>
                        <a:t>Key connector protein identification</a:t>
                      </a:r>
                    </a:p>
                  </a:txBody>
                  <a:tcPr/>
                </a:tc>
                <a:tc>
                  <a:txBody>
                    <a:bodyPr/>
                    <a:lstStyle/>
                    <a:p>
                      <a:pPr algn="l"/>
                      <a:r>
                        <a:rPr lang="en-US" sz="1800" dirty="0">
                          <a:latin typeface="Gill Sans MT" panose="020B0502020104020203" pitchFamily="34" charset="77"/>
                        </a:rPr>
                        <a:t>Protein-protein  interaction graph</a:t>
                      </a:r>
                    </a:p>
                  </a:txBody>
                  <a:tcPr anchor="ctr"/>
                </a:tc>
                <a:tc>
                  <a:txBody>
                    <a:bodyPr/>
                    <a:lstStyle/>
                    <a:p>
                      <a:pPr algn="l"/>
                      <a:r>
                        <a:rPr lang="en-US" sz="1800" dirty="0">
                          <a:latin typeface="Gill Sans MT" panose="020B0502020104020203" pitchFamily="34" charset="77"/>
                        </a:rPr>
                        <a:t>Betweenness centrality</a:t>
                      </a:r>
                    </a:p>
                  </a:txBody>
                  <a:tcPr anchor="ctr"/>
                </a:tc>
                <a:tc>
                  <a:txBody>
                    <a:bodyPr/>
                    <a:lstStyle/>
                    <a:p>
                      <a:endParaRPr lang="en-US" sz="1800" dirty="0">
                        <a:latin typeface="Gill Sans MT" panose="020B0502020104020203" pitchFamily="34" charset="77"/>
                      </a:endParaRPr>
                    </a:p>
                  </a:txBody>
                  <a:tcPr/>
                </a:tc>
                <a:extLst>
                  <a:ext uri="{0D108BD9-81ED-4DB2-BD59-A6C34878D82A}">
                    <a16:rowId xmlns:a16="http://schemas.microsoft.com/office/drawing/2014/main" val="1089344705"/>
                  </a:ext>
                </a:extLst>
              </a:tr>
              <a:tr h="1147233">
                <a:tc>
                  <a:txBody>
                    <a:bodyPr/>
                    <a:lstStyle/>
                    <a:p>
                      <a:pPr algn="l"/>
                      <a:r>
                        <a:rPr lang="en-US" sz="1800" dirty="0">
                          <a:latin typeface="Gill Sans MT" panose="020B0502020104020203" pitchFamily="34" charset="77"/>
                        </a:rPr>
                        <a:t>Friend recommendation</a:t>
                      </a:r>
                    </a:p>
                  </a:txBody>
                  <a:tcPr/>
                </a:tc>
                <a:tc>
                  <a:txBody>
                    <a:bodyPr/>
                    <a:lstStyle/>
                    <a:p>
                      <a:pPr algn="l"/>
                      <a:r>
                        <a:rPr lang="en-US" sz="1800" dirty="0">
                          <a:latin typeface="Gill Sans MT" panose="020B0502020104020203" pitchFamily="34" charset="77"/>
                        </a:rPr>
                        <a:t>Friendship graph</a:t>
                      </a:r>
                    </a:p>
                  </a:txBody>
                  <a:tcPr anchor="ctr"/>
                </a:tc>
                <a:tc>
                  <a:txBody>
                    <a:bodyPr/>
                    <a:lstStyle/>
                    <a:p>
                      <a:pPr algn="l"/>
                      <a:r>
                        <a:rPr lang="en-US" sz="1800" dirty="0">
                          <a:latin typeface="Gill Sans MT" panose="020B0502020104020203" pitchFamily="34" charset="77"/>
                        </a:rPr>
                        <a:t>Triangle completing</a:t>
                      </a:r>
                    </a:p>
                  </a:txBody>
                  <a:tcPr anchor="ctr"/>
                </a:tc>
                <a:tc>
                  <a:txBody>
                    <a:bodyPr/>
                    <a:lstStyle/>
                    <a:p>
                      <a:endParaRPr lang="en-US" sz="1800" dirty="0">
                        <a:latin typeface="Gill Sans MT" panose="020B0502020104020203" pitchFamily="34" charset="77"/>
                      </a:endParaRPr>
                    </a:p>
                  </a:txBody>
                  <a:tcPr/>
                </a:tc>
                <a:extLst>
                  <a:ext uri="{0D108BD9-81ED-4DB2-BD59-A6C34878D82A}">
                    <a16:rowId xmlns:a16="http://schemas.microsoft.com/office/drawing/2014/main" val="53838266"/>
                  </a:ext>
                </a:extLst>
              </a:tr>
              <a:tr h="1501640">
                <a:tc>
                  <a:txBody>
                    <a:bodyPr/>
                    <a:lstStyle/>
                    <a:p>
                      <a:pPr algn="l"/>
                      <a:endParaRPr lang="en-US" sz="1800" dirty="0">
                        <a:latin typeface="Gill Sans MT" panose="020B0502020104020203" pitchFamily="34" charset="77"/>
                      </a:endParaRPr>
                    </a:p>
                    <a:p>
                      <a:pPr algn="l"/>
                      <a:r>
                        <a:rPr lang="en-US" sz="1800" dirty="0">
                          <a:latin typeface="Gill Sans MT" panose="020B0502020104020203" pitchFamily="34" charset="77"/>
                        </a:rPr>
                        <a:t>Vulnerability detection</a:t>
                      </a:r>
                    </a:p>
                  </a:txBody>
                  <a:tcPr/>
                </a:tc>
                <a:tc>
                  <a:txBody>
                    <a:bodyPr/>
                    <a:lstStyle/>
                    <a:p>
                      <a:pPr algn="l"/>
                      <a:endParaRPr lang="en-US" sz="1800" dirty="0">
                        <a:latin typeface="Gill Sans MT" panose="020B0502020104020203" pitchFamily="34" charset="77"/>
                      </a:endParaRPr>
                    </a:p>
                  </a:txBody>
                  <a:tcPr anchor="ctr"/>
                </a:tc>
                <a:tc>
                  <a:txBody>
                    <a:bodyPr/>
                    <a:lstStyle/>
                    <a:p>
                      <a:pPr algn="l"/>
                      <a:endParaRPr lang="en-US" sz="1800" dirty="0">
                        <a:latin typeface="Gill Sans MT" panose="020B0502020104020203" pitchFamily="34" charset="77"/>
                      </a:endParaRPr>
                    </a:p>
                  </a:txBody>
                  <a:tcPr anchor="ctr"/>
                </a:tc>
                <a:tc>
                  <a:txBody>
                    <a:bodyPr/>
                    <a:lstStyle/>
                    <a:p>
                      <a:endParaRPr lang="en-US" sz="1800" dirty="0">
                        <a:latin typeface="Gill Sans MT" panose="020B0502020104020203" pitchFamily="34" charset="77"/>
                      </a:endParaRPr>
                    </a:p>
                  </a:txBody>
                  <a:tcPr/>
                </a:tc>
                <a:extLst>
                  <a:ext uri="{0D108BD9-81ED-4DB2-BD59-A6C34878D82A}">
                    <a16:rowId xmlns:a16="http://schemas.microsoft.com/office/drawing/2014/main" val="1615699268"/>
                  </a:ext>
                </a:extLst>
              </a:tr>
            </a:tbl>
          </a:graphicData>
        </a:graphic>
      </p:graphicFrame>
      <p:pic>
        <p:nvPicPr>
          <p:cNvPr id="7" name="Picture 2" descr="Making a Fan Page for your Business/Web site on Facebook: The Benefits •  Dom4J.org">
            <a:extLst>
              <a:ext uri="{FF2B5EF4-FFF2-40B4-BE49-F238E27FC236}">
                <a16:creationId xmlns:a16="http://schemas.microsoft.com/office/drawing/2014/main" id="{79330AC3-B6C6-834F-90E4-2872C935C3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439" y="4239933"/>
            <a:ext cx="864077" cy="8640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0171969-CEBA-E74B-B955-D3C576E1C762}"/>
              </a:ext>
            </a:extLst>
          </p:cNvPr>
          <p:cNvPicPr>
            <a:picLocks noChangeAspect="1"/>
          </p:cNvPicPr>
          <p:nvPr/>
        </p:nvPicPr>
        <p:blipFill>
          <a:blip r:embed="rId5"/>
          <a:stretch>
            <a:fillRect/>
          </a:stretch>
        </p:blipFill>
        <p:spPr>
          <a:xfrm>
            <a:off x="980933" y="1733671"/>
            <a:ext cx="864077" cy="864077"/>
          </a:xfrm>
          <a:prstGeom prst="rect">
            <a:avLst/>
          </a:prstGeom>
        </p:spPr>
      </p:pic>
      <p:pic>
        <p:nvPicPr>
          <p:cNvPr id="6152" name="Picture 8" descr="Protein - Wikipedia">
            <a:extLst>
              <a:ext uri="{FF2B5EF4-FFF2-40B4-BE49-F238E27FC236}">
                <a16:creationId xmlns:a16="http://schemas.microsoft.com/office/drawing/2014/main" id="{ABB7BEF8-3846-1F4A-A1EF-E01738B99C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933" y="3089854"/>
            <a:ext cx="685271" cy="69362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How to Detect Malware On Your Website">
            <a:extLst>
              <a:ext uri="{FF2B5EF4-FFF2-40B4-BE49-F238E27FC236}">
                <a16:creationId xmlns:a16="http://schemas.microsoft.com/office/drawing/2014/main" id="{9B240597-DF12-7C4E-82DE-023B171173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3946" y="5817172"/>
            <a:ext cx="901064" cy="6253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5DDFE2A-AB7D-FA4D-9D43-3E02E0174CAB}"/>
              </a:ext>
            </a:extLst>
          </p:cNvPr>
          <p:cNvGrpSpPr/>
          <p:nvPr/>
        </p:nvGrpSpPr>
        <p:grpSpPr>
          <a:xfrm>
            <a:off x="8778008" y="5479543"/>
            <a:ext cx="956236" cy="1147135"/>
            <a:chOff x="8778008" y="5479543"/>
            <a:chExt cx="956236" cy="1147135"/>
          </a:xfrm>
        </p:grpSpPr>
        <p:sp>
          <p:nvSpPr>
            <p:cNvPr id="44" name="TextBox 43">
              <a:extLst>
                <a:ext uri="{FF2B5EF4-FFF2-40B4-BE49-F238E27FC236}">
                  <a16:creationId xmlns:a16="http://schemas.microsoft.com/office/drawing/2014/main" id="{B8F4180A-2AB0-0742-BBC0-E6BF3C8F7BAE}"/>
                </a:ext>
              </a:extLst>
            </p:cNvPr>
            <p:cNvSpPr txBox="1"/>
            <p:nvPr/>
          </p:nvSpPr>
          <p:spPr>
            <a:xfrm>
              <a:off x="8778008" y="6165013"/>
              <a:ext cx="956236" cy="46166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Vulnerability template</a:t>
              </a:r>
            </a:p>
          </p:txBody>
        </p:sp>
        <p:sp>
          <p:nvSpPr>
            <p:cNvPr id="54" name="Oval 53">
              <a:extLst>
                <a:ext uri="{FF2B5EF4-FFF2-40B4-BE49-F238E27FC236}">
                  <a16:creationId xmlns:a16="http://schemas.microsoft.com/office/drawing/2014/main" id="{7E48201E-33B5-A144-AB31-1673D601718E}"/>
                </a:ext>
              </a:extLst>
            </p:cNvPr>
            <p:cNvSpPr/>
            <p:nvPr/>
          </p:nvSpPr>
          <p:spPr>
            <a:xfrm>
              <a:off x="9104831" y="5875217"/>
              <a:ext cx="245517" cy="245517"/>
            </a:xfrm>
            <a:prstGeom prst="ellipse">
              <a:avLst/>
            </a:prstGeom>
            <a:solidFill>
              <a:srgbClr val="FFE1FD"/>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c</a:t>
              </a:r>
            </a:p>
          </p:txBody>
        </p:sp>
        <p:sp>
          <p:nvSpPr>
            <p:cNvPr id="59" name="Oval 58">
              <a:extLst>
                <a:ext uri="{FF2B5EF4-FFF2-40B4-BE49-F238E27FC236}">
                  <a16:creationId xmlns:a16="http://schemas.microsoft.com/office/drawing/2014/main" id="{1B82C7BD-5555-9D44-93D8-1536A310E158}"/>
                </a:ext>
              </a:extLst>
            </p:cNvPr>
            <p:cNvSpPr/>
            <p:nvPr/>
          </p:nvSpPr>
          <p:spPr>
            <a:xfrm>
              <a:off x="8864747" y="5490770"/>
              <a:ext cx="245517" cy="245517"/>
            </a:xfrm>
            <a:prstGeom prst="ellipse">
              <a:avLst/>
            </a:prstGeom>
            <a:solidFill>
              <a:srgbClr val="FFE1FD"/>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a:t>
              </a:r>
            </a:p>
          </p:txBody>
        </p:sp>
        <p:sp>
          <p:nvSpPr>
            <p:cNvPr id="60" name="Oval 59">
              <a:extLst>
                <a:ext uri="{FF2B5EF4-FFF2-40B4-BE49-F238E27FC236}">
                  <a16:creationId xmlns:a16="http://schemas.microsoft.com/office/drawing/2014/main" id="{71843DB1-2890-F244-9C5C-721874A9BC08}"/>
                </a:ext>
              </a:extLst>
            </p:cNvPr>
            <p:cNvSpPr/>
            <p:nvPr/>
          </p:nvSpPr>
          <p:spPr>
            <a:xfrm>
              <a:off x="9350348" y="5479543"/>
              <a:ext cx="245517" cy="245517"/>
            </a:xfrm>
            <a:prstGeom prst="ellipse">
              <a:avLst/>
            </a:prstGeom>
            <a:solidFill>
              <a:srgbClr val="FFE1FD"/>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b</a:t>
              </a:r>
            </a:p>
          </p:txBody>
        </p:sp>
        <p:cxnSp>
          <p:nvCxnSpPr>
            <p:cNvPr id="61" name="Straight Arrow Connector 60">
              <a:extLst>
                <a:ext uri="{FF2B5EF4-FFF2-40B4-BE49-F238E27FC236}">
                  <a16:creationId xmlns:a16="http://schemas.microsoft.com/office/drawing/2014/main" id="{0E76EC83-B250-754B-9306-E49A447E22CC}"/>
                </a:ext>
              </a:extLst>
            </p:cNvPr>
            <p:cNvCxnSpPr/>
            <p:nvPr/>
          </p:nvCxnSpPr>
          <p:spPr>
            <a:xfrm flipV="1">
              <a:off x="9110265" y="5602302"/>
              <a:ext cx="240083" cy="11228"/>
            </a:xfrm>
            <a:prstGeom prst="straightConnector1">
              <a:avLst/>
            </a:prstGeom>
            <a:noFill/>
            <a:ln w="12700" cap="flat" cmpd="sng" algn="ctr">
              <a:solidFill>
                <a:srgbClr val="000000"/>
              </a:solidFill>
              <a:prstDash val="solid"/>
              <a:miter lim="800000"/>
              <a:headEnd type="none" w="lg" len="med"/>
              <a:tailEnd type="triangle" w="lg" len="med"/>
            </a:ln>
            <a:effectLst>
              <a:outerShdw sx="1000" sy="1000" rotWithShape="0">
                <a:srgbClr val="000000"/>
              </a:outerShdw>
            </a:effectLst>
          </p:spPr>
        </p:cxnSp>
        <p:cxnSp>
          <p:nvCxnSpPr>
            <p:cNvPr id="62" name="Straight Arrow Connector 61">
              <a:extLst>
                <a:ext uri="{FF2B5EF4-FFF2-40B4-BE49-F238E27FC236}">
                  <a16:creationId xmlns:a16="http://schemas.microsoft.com/office/drawing/2014/main" id="{035763BD-4CDE-F844-98FF-455098FE5BF2}"/>
                </a:ext>
              </a:extLst>
            </p:cNvPr>
            <p:cNvCxnSpPr/>
            <p:nvPr/>
          </p:nvCxnSpPr>
          <p:spPr>
            <a:xfrm flipV="1">
              <a:off x="9314392" y="5725060"/>
              <a:ext cx="158714" cy="186113"/>
            </a:xfrm>
            <a:prstGeom prst="straightConnector1">
              <a:avLst/>
            </a:prstGeom>
            <a:noFill/>
            <a:ln w="12700" cap="flat" cmpd="sng" algn="ctr">
              <a:solidFill>
                <a:srgbClr val="000000"/>
              </a:solidFill>
              <a:prstDash val="solid"/>
              <a:miter lim="800000"/>
              <a:headEnd type="triangle" w="lg" len="med"/>
              <a:tailEnd type="none" w="lg" len="med"/>
            </a:ln>
            <a:effectLst>
              <a:outerShdw sx="1000" sy="1000" rotWithShape="0">
                <a:srgbClr val="000000"/>
              </a:outerShdw>
            </a:effectLst>
          </p:spPr>
        </p:cxnSp>
        <p:cxnSp>
          <p:nvCxnSpPr>
            <p:cNvPr id="63" name="Straight Arrow Connector 62">
              <a:extLst>
                <a:ext uri="{FF2B5EF4-FFF2-40B4-BE49-F238E27FC236}">
                  <a16:creationId xmlns:a16="http://schemas.microsoft.com/office/drawing/2014/main" id="{130E0785-8B79-3440-9472-B2A659E64E85}"/>
                </a:ext>
              </a:extLst>
            </p:cNvPr>
            <p:cNvCxnSpPr/>
            <p:nvPr/>
          </p:nvCxnSpPr>
          <p:spPr>
            <a:xfrm flipH="1" flipV="1">
              <a:off x="8987506" y="5736288"/>
              <a:ext cx="153280" cy="174885"/>
            </a:xfrm>
            <a:prstGeom prst="straightConnector1">
              <a:avLst/>
            </a:prstGeom>
            <a:noFill/>
            <a:ln w="12700" cap="flat" cmpd="sng" algn="ctr">
              <a:solidFill>
                <a:srgbClr val="000000"/>
              </a:solidFill>
              <a:prstDash val="solid"/>
              <a:miter lim="800000"/>
              <a:headEnd type="triangle" w="lg" len="med"/>
              <a:tailEnd type="none" w="lg" len="med"/>
            </a:ln>
            <a:effectLst>
              <a:outerShdw sx="1000" sy="1000" rotWithShape="0">
                <a:srgbClr val="000000"/>
              </a:outerShdw>
            </a:effectLst>
          </p:spPr>
        </p:cxnSp>
      </p:grpSp>
      <p:grpSp>
        <p:nvGrpSpPr>
          <p:cNvPr id="6" name="Group 5">
            <a:extLst>
              <a:ext uri="{FF2B5EF4-FFF2-40B4-BE49-F238E27FC236}">
                <a16:creationId xmlns:a16="http://schemas.microsoft.com/office/drawing/2014/main" id="{4CADD6B0-C6C8-4E43-B1E0-6FD728210259}"/>
              </a:ext>
            </a:extLst>
          </p:cNvPr>
          <p:cNvGrpSpPr/>
          <p:nvPr/>
        </p:nvGrpSpPr>
        <p:grpSpPr>
          <a:xfrm>
            <a:off x="9832042" y="5305206"/>
            <a:ext cx="1573711" cy="1393635"/>
            <a:chOff x="9832042" y="5305206"/>
            <a:chExt cx="1573711" cy="1393635"/>
          </a:xfrm>
        </p:grpSpPr>
        <p:sp>
          <p:nvSpPr>
            <p:cNvPr id="45" name="TextBox 44">
              <a:extLst>
                <a:ext uri="{FF2B5EF4-FFF2-40B4-BE49-F238E27FC236}">
                  <a16:creationId xmlns:a16="http://schemas.microsoft.com/office/drawing/2014/main" id="{B17BE4EB-BB21-1142-B851-12F9254691EA}"/>
                </a:ext>
              </a:extLst>
            </p:cNvPr>
            <p:cNvSpPr txBox="1"/>
            <p:nvPr/>
          </p:nvSpPr>
          <p:spPr>
            <a:xfrm>
              <a:off x="9881449" y="6421842"/>
              <a:ext cx="1524304" cy="276999"/>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Unknown software</a:t>
              </a:r>
            </a:p>
          </p:txBody>
        </p:sp>
        <p:sp>
          <p:nvSpPr>
            <p:cNvPr id="47" name="Oval 46">
              <a:extLst>
                <a:ext uri="{FF2B5EF4-FFF2-40B4-BE49-F238E27FC236}">
                  <a16:creationId xmlns:a16="http://schemas.microsoft.com/office/drawing/2014/main" id="{CDB433DA-00D7-CF42-BE2F-125F6AAE6DE8}"/>
                </a:ext>
              </a:extLst>
            </p:cNvPr>
            <p:cNvSpPr/>
            <p:nvPr/>
          </p:nvSpPr>
          <p:spPr>
            <a:xfrm>
              <a:off x="9854284" y="5305206"/>
              <a:ext cx="245517" cy="245517"/>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h</a:t>
              </a:r>
            </a:p>
          </p:txBody>
        </p:sp>
        <p:sp>
          <p:nvSpPr>
            <p:cNvPr id="48" name="Oval 47">
              <a:extLst>
                <a:ext uri="{FF2B5EF4-FFF2-40B4-BE49-F238E27FC236}">
                  <a16:creationId xmlns:a16="http://schemas.microsoft.com/office/drawing/2014/main" id="{C0271375-7F48-E249-B730-C4FC0144787A}"/>
                </a:ext>
              </a:extLst>
            </p:cNvPr>
            <p:cNvSpPr/>
            <p:nvPr/>
          </p:nvSpPr>
          <p:spPr>
            <a:xfrm>
              <a:off x="9832042" y="5731076"/>
              <a:ext cx="245517" cy="245517"/>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b</a:t>
              </a:r>
            </a:p>
          </p:txBody>
        </p:sp>
        <p:sp>
          <p:nvSpPr>
            <p:cNvPr id="49" name="Oval 48">
              <a:extLst>
                <a:ext uri="{FF2B5EF4-FFF2-40B4-BE49-F238E27FC236}">
                  <a16:creationId xmlns:a16="http://schemas.microsoft.com/office/drawing/2014/main" id="{A3855CD4-F388-2544-B1A1-0F9B3DB2AD35}"/>
                </a:ext>
              </a:extLst>
            </p:cNvPr>
            <p:cNvSpPr/>
            <p:nvPr/>
          </p:nvSpPr>
          <p:spPr>
            <a:xfrm>
              <a:off x="10356598" y="5614258"/>
              <a:ext cx="245517" cy="245517"/>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a:t>
              </a:r>
            </a:p>
          </p:txBody>
        </p:sp>
        <p:sp>
          <p:nvSpPr>
            <p:cNvPr id="50" name="Oval 49">
              <a:extLst>
                <a:ext uri="{FF2B5EF4-FFF2-40B4-BE49-F238E27FC236}">
                  <a16:creationId xmlns:a16="http://schemas.microsoft.com/office/drawing/2014/main" id="{7A35F713-0068-B541-9E53-E081A2331B2C}"/>
                </a:ext>
              </a:extLst>
            </p:cNvPr>
            <p:cNvSpPr/>
            <p:nvPr/>
          </p:nvSpPr>
          <p:spPr>
            <a:xfrm>
              <a:off x="9908364" y="6123799"/>
              <a:ext cx="245517" cy="245517"/>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e</a:t>
              </a:r>
            </a:p>
          </p:txBody>
        </p:sp>
        <p:sp>
          <p:nvSpPr>
            <p:cNvPr id="51" name="Oval 50">
              <a:extLst>
                <a:ext uri="{FF2B5EF4-FFF2-40B4-BE49-F238E27FC236}">
                  <a16:creationId xmlns:a16="http://schemas.microsoft.com/office/drawing/2014/main" id="{721883B2-C27D-AD4B-A4F7-D62C9B382782}"/>
                </a:ext>
              </a:extLst>
            </p:cNvPr>
            <p:cNvSpPr/>
            <p:nvPr/>
          </p:nvSpPr>
          <p:spPr>
            <a:xfrm>
              <a:off x="10773786" y="5969250"/>
              <a:ext cx="245517" cy="245517"/>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c</a:t>
              </a:r>
            </a:p>
          </p:txBody>
        </p:sp>
        <p:sp>
          <p:nvSpPr>
            <p:cNvPr id="52" name="Oval 51">
              <a:extLst>
                <a:ext uri="{FF2B5EF4-FFF2-40B4-BE49-F238E27FC236}">
                  <a16:creationId xmlns:a16="http://schemas.microsoft.com/office/drawing/2014/main" id="{2350D3EA-2BA3-BE4E-8897-51C22E312A1D}"/>
                </a:ext>
              </a:extLst>
            </p:cNvPr>
            <p:cNvSpPr/>
            <p:nvPr/>
          </p:nvSpPr>
          <p:spPr>
            <a:xfrm>
              <a:off x="10361073" y="6110506"/>
              <a:ext cx="245517" cy="245517"/>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f</a:t>
              </a:r>
            </a:p>
          </p:txBody>
        </p:sp>
        <p:cxnSp>
          <p:nvCxnSpPr>
            <p:cNvPr id="53" name="Straight Arrow Connector 52">
              <a:extLst>
                <a:ext uri="{FF2B5EF4-FFF2-40B4-BE49-F238E27FC236}">
                  <a16:creationId xmlns:a16="http://schemas.microsoft.com/office/drawing/2014/main" id="{BB892370-7667-C849-B6EF-140E771FBA99}"/>
                </a:ext>
              </a:extLst>
            </p:cNvPr>
            <p:cNvCxnSpPr>
              <a:cxnSpLocks/>
              <a:stCxn id="48" idx="0"/>
              <a:endCxn id="47" idx="4"/>
            </p:cNvCxnSpPr>
            <p:nvPr/>
          </p:nvCxnSpPr>
          <p:spPr>
            <a:xfrm flipV="1">
              <a:off x="9954801" y="5550723"/>
              <a:ext cx="22242" cy="180353"/>
            </a:xfrm>
            <a:prstGeom prst="straightConnector1">
              <a:avLst/>
            </a:prstGeom>
            <a:noFill/>
            <a:ln w="12700" cap="flat" cmpd="sng" algn="ctr">
              <a:solidFill>
                <a:srgbClr val="000000"/>
              </a:solidFill>
              <a:prstDash val="solid"/>
              <a:miter lim="800000"/>
              <a:headEnd type="triangle" w="lg" len="med"/>
              <a:tailEnd type="none" w="lg" len="med"/>
            </a:ln>
            <a:effectLst>
              <a:outerShdw sx="1000" sy="1000" rotWithShape="0">
                <a:srgbClr val="000000"/>
              </a:outerShdw>
            </a:effectLst>
          </p:spPr>
        </p:cxnSp>
        <p:cxnSp>
          <p:nvCxnSpPr>
            <p:cNvPr id="55" name="Straight Arrow Connector 54">
              <a:extLst>
                <a:ext uri="{FF2B5EF4-FFF2-40B4-BE49-F238E27FC236}">
                  <a16:creationId xmlns:a16="http://schemas.microsoft.com/office/drawing/2014/main" id="{07913353-5C53-EF42-A58A-6358C0B5B3DA}"/>
                </a:ext>
              </a:extLst>
            </p:cNvPr>
            <p:cNvCxnSpPr>
              <a:cxnSpLocks/>
              <a:stCxn id="49" idx="7"/>
              <a:endCxn id="57" idx="2"/>
            </p:cNvCxnSpPr>
            <p:nvPr/>
          </p:nvCxnSpPr>
          <p:spPr>
            <a:xfrm flipV="1">
              <a:off x="10566159" y="5555559"/>
              <a:ext cx="211250" cy="94654"/>
            </a:xfrm>
            <a:prstGeom prst="straightConnector1">
              <a:avLst/>
            </a:prstGeom>
            <a:noFill/>
            <a:ln w="12700" cap="flat" cmpd="sng" algn="ctr">
              <a:solidFill>
                <a:srgbClr val="000000"/>
              </a:solidFill>
              <a:prstDash val="solid"/>
              <a:miter lim="800000"/>
              <a:headEnd type="none" w="lg" len="med"/>
              <a:tailEnd type="triangle" w="lg" len="med"/>
            </a:ln>
            <a:effectLst>
              <a:outerShdw sx="1000" sy="1000" rotWithShape="0">
                <a:srgbClr val="000000"/>
              </a:outerShdw>
            </a:effectLst>
          </p:spPr>
        </p:cxnSp>
        <p:cxnSp>
          <p:nvCxnSpPr>
            <p:cNvPr id="56" name="Straight Arrow Connector 55">
              <a:extLst>
                <a:ext uri="{FF2B5EF4-FFF2-40B4-BE49-F238E27FC236}">
                  <a16:creationId xmlns:a16="http://schemas.microsoft.com/office/drawing/2014/main" id="{9B5DA237-7A3F-4447-9AD9-25396203B87A}"/>
                </a:ext>
              </a:extLst>
            </p:cNvPr>
            <p:cNvCxnSpPr>
              <a:cxnSpLocks/>
              <a:stCxn id="47" idx="5"/>
              <a:endCxn id="49" idx="1"/>
            </p:cNvCxnSpPr>
            <p:nvPr/>
          </p:nvCxnSpPr>
          <p:spPr>
            <a:xfrm>
              <a:off x="10063846" y="5514768"/>
              <a:ext cx="328707" cy="135446"/>
            </a:xfrm>
            <a:prstGeom prst="straightConnector1">
              <a:avLst/>
            </a:prstGeom>
            <a:noFill/>
            <a:ln w="12700" cap="flat" cmpd="sng" algn="ctr">
              <a:solidFill>
                <a:srgbClr val="000000"/>
              </a:solidFill>
              <a:prstDash val="solid"/>
              <a:miter lim="800000"/>
              <a:headEnd type="none" w="lg" len="med"/>
              <a:tailEnd type="triangle" w="lg" len="med"/>
            </a:ln>
            <a:effectLst>
              <a:outerShdw sx="1000" sy="1000" rotWithShape="0">
                <a:srgbClr val="000000"/>
              </a:outerShdw>
            </a:effectLst>
          </p:spPr>
        </p:cxnSp>
        <p:sp>
          <p:nvSpPr>
            <p:cNvPr id="57" name="Oval 56">
              <a:extLst>
                <a:ext uri="{FF2B5EF4-FFF2-40B4-BE49-F238E27FC236}">
                  <a16:creationId xmlns:a16="http://schemas.microsoft.com/office/drawing/2014/main" id="{2B072EC9-7E8C-2244-9554-0E16E922B9D2}"/>
                </a:ext>
              </a:extLst>
            </p:cNvPr>
            <p:cNvSpPr/>
            <p:nvPr/>
          </p:nvSpPr>
          <p:spPr>
            <a:xfrm>
              <a:off x="10777409" y="5432800"/>
              <a:ext cx="245517" cy="245517"/>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b</a:t>
              </a:r>
            </a:p>
          </p:txBody>
        </p:sp>
        <p:cxnSp>
          <p:nvCxnSpPr>
            <p:cNvPr id="58" name="Straight Arrow Connector 57">
              <a:extLst>
                <a:ext uri="{FF2B5EF4-FFF2-40B4-BE49-F238E27FC236}">
                  <a16:creationId xmlns:a16="http://schemas.microsoft.com/office/drawing/2014/main" id="{0717D180-AA9B-7043-B18E-A1B89F3F8639}"/>
                </a:ext>
              </a:extLst>
            </p:cNvPr>
            <p:cNvCxnSpPr/>
            <p:nvPr/>
          </p:nvCxnSpPr>
          <p:spPr>
            <a:xfrm>
              <a:off x="10566159" y="5823820"/>
              <a:ext cx="276055" cy="181386"/>
            </a:xfrm>
            <a:prstGeom prst="straightConnector1">
              <a:avLst/>
            </a:prstGeom>
            <a:noFill/>
            <a:ln w="12700" cap="flat" cmpd="sng" algn="ctr">
              <a:solidFill>
                <a:srgbClr val="000000"/>
              </a:solidFill>
              <a:prstDash val="solid"/>
              <a:miter lim="800000"/>
              <a:headEnd type="none" w="lg" len="med"/>
              <a:tailEnd type="triangle" w="lg" len="med"/>
            </a:ln>
            <a:effectLst>
              <a:outerShdw sx="1000" sy="1000" rotWithShape="0">
                <a:srgbClr val="000000"/>
              </a:outerShdw>
            </a:effectLst>
          </p:spPr>
        </p:cxnSp>
        <p:cxnSp>
          <p:nvCxnSpPr>
            <p:cNvPr id="64" name="Straight Arrow Connector 63">
              <a:extLst>
                <a:ext uri="{FF2B5EF4-FFF2-40B4-BE49-F238E27FC236}">
                  <a16:creationId xmlns:a16="http://schemas.microsoft.com/office/drawing/2014/main" id="{2D5CB1F7-C835-0742-9D94-C60976380907}"/>
                </a:ext>
              </a:extLst>
            </p:cNvPr>
            <p:cNvCxnSpPr/>
            <p:nvPr/>
          </p:nvCxnSpPr>
          <p:spPr>
            <a:xfrm>
              <a:off x="10479357" y="5859775"/>
              <a:ext cx="15720" cy="249948"/>
            </a:xfrm>
            <a:prstGeom prst="straightConnector1">
              <a:avLst/>
            </a:prstGeom>
            <a:noFill/>
            <a:ln w="12700" cap="flat" cmpd="sng" algn="ctr">
              <a:solidFill>
                <a:srgbClr val="000000"/>
              </a:solidFill>
              <a:prstDash val="solid"/>
              <a:miter lim="800000"/>
              <a:headEnd type="none" w="lg" len="med"/>
              <a:tailEnd type="triangle" w="lg" len="med"/>
            </a:ln>
            <a:effectLst>
              <a:outerShdw sx="1000" sy="1000" rotWithShape="0">
                <a:srgbClr val="000000"/>
              </a:outerShdw>
            </a:effectLst>
          </p:spPr>
        </p:cxnSp>
        <p:cxnSp>
          <p:nvCxnSpPr>
            <p:cNvPr id="65" name="Straight Arrow Connector 64">
              <a:extLst>
                <a:ext uri="{FF2B5EF4-FFF2-40B4-BE49-F238E27FC236}">
                  <a16:creationId xmlns:a16="http://schemas.microsoft.com/office/drawing/2014/main" id="{46BFFABA-FC20-F14E-898F-7AD4795FD678}"/>
                </a:ext>
              </a:extLst>
            </p:cNvPr>
            <p:cNvCxnSpPr>
              <a:cxnSpLocks/>
              <a:stCxn id="50" idx="6"/>
              <a:endCxn id="52" idx="2"/>
            </p:cNvCxnSpPr>
            <p:nvPr/>
          </p:nvCxnSpPr>
          <p:spPr>
            <a:xfrm flipV="1">
              <a:off x="10153881" y="6233265"/>
              <a:ext cx="207192" cy="13292"/>
            </a:xfrm>
            <a:prstGeom prst="straightConnector1">
              <a:avLst/>
            </a:prstGeom>
            <a:noFill/>
            <a:ln w="12700" cap="flat" cmpd="sng" algn="ctr">
              <a:solidFill>
                <a:srgbClr val="000000"/>
              </a:solidFill>
              <a:prstDash val="solid"/>
              <a:miter lim="800000"/>
              <a:headEnd type="none" w="lg" len="med"/>
              <a:tailEnd type="triangle" w="lg" len="med"/>
            </a:ln>
            <a:effectLst>
              <a:outerShdw sx="1000" sy="1000" rotWithShape="0">
                <a:srgbClr val="000000"/>
              </a:outerShdw>
            </a:effectLst>
          </p:spPr>
        </p:cxnSp>
        <p:cxnSp>
          <p:nvCxnSpPr>
            <p:cNvPr id="66" name="Straight Arrow Connector 65">
              <a:extLst>
                <a:ext uri="{FF2B5EF4-FFF2-40B4-BE49-F238E27FC236}">
                  <a16:creationId xmlns:a16="http://schemas.microsoft.com/office/drawing/2014/main" id="{724A8D3F-D310-124D-8114-6A70CBEBEDA9}"/>
                </a:ext>
              </a:extLst>
            </p:cNvPr>
            <p:cNvCxnSpPr>
              <a:cxnSpLocks/>
              <a:stCxn id="49" idx="2"/>
              <a:endCxn id="48" idx="6"/>
            </p:cNvCxnSpPr>
            <p:nvPr/>
          </p:nvCxnSpPr>
          <p:spPr>
            <a:xfrm flipH="1">
              <a:off x="10077559" y="5737017"/>
              <a:ext cx="279038" cy="116818"/>
            </a:xfrm>
            <a:prstGeom prst="straightConnector1">
              <a:avLst/>
            </a:prstGeom>
            <a:noFill/>
            <a:ln w="12700" cap="flat" cmpd="sng" algn="ctr">
              <a:solidFill>
                <a:srgbClr val="000000"/>
              </a:solidFill>
              <a:prstDash val="solid"/>
              <a:miter lim="800000"/>
              <a:headEnd type="none" w="lg" len="med"/>
              <a:tailEnd type="triangle" w="lg" len="med"/>
            </a:ln>
            <a:effectLst>
              <a:outerShdw sx="1000" sy="1000" rotWithShape="0">
                <a:srgbClr val="000000"/>
              </a:outerShdw>
            </a:effectLst>
          </p:spPr>
        </p:cxnSp>
        <p:cxnSp>
          <p:nvCxnSpPr>
            <p:cNvPr id="67" name="Straight Arrow Connector 66">
              <a:extLst>
                <a:ext uri="{FF2B5EF4-FFF2-40B4-BE49-F238E27FC236}">
                  <a16:creationId xmlns:a16="http://schemas.microsoft.com/office/drawing/2014/main" id="{BAFC9CE8-2B71-934C-9BF4-48B5764E0BA8}"/>
                </a:ext>
              </a:extLst>
            </p:cNvPr>
            <p:cNvCxnSpPr>
              <a:cxnSpLocks/>
              <a:stCxn id="48" idx="4"/>
              <a:endCxn id="50" idx="0"/>
            </p:cNvCxnSpPr>
            <p:nvPr/>
          </p:nvCxnSpPr>
          <p:spPr>
            <a:xfrm>
              <a:off x="9954801" y="5976593"/>
              <a:ext cx="76322" cy="147205"/>
            </a:xfrm>
            <a:prstGeom prst="straightConnector1">
              <a:avLst/>
            </a:prstGeom>
            <a:noFill/>
            <a:ln w="12700" cap="flat" cmpd="sng" algn="ctr">
              <a:solidFill>
                <a:srgbClr val="000000"/>
              </a:solidFill>
              <a:prstDash val="solid"/>
              <a:miter lim="800000"/>
              <a:headEnd type="none" w="lg" len="med"/>
              <a:tailEnd type="triangle" w="lg" len="med"/>
            </a:ln>
            <a:effectLst>
              <a:outerShdw sx="1000" sy="1000" rotWithShape="0">
                <a:srgbClr val="000000"/>
              </a:outerShdw>
            </a:effectLst>
          </p:spPr>
        </p:cxnSp>
        <p:cxnSp>
          <p:nvCxnSpPr>
            <p:cNvPr id="68" name="Straight Arrow Connector 67">
              <a:extLst>
                <a:ext uri="{FF2B5EF4-FFF2-40B4-BE49-F238E27FC236}">
                  <a16:creationId xmlns:a16="http://schemas.microsoft.com/office/drawing/2014/main" id="{9A9BDA7A-32DF-664C-9413-849AE7C2814C}"/>
                </a:ext>
              </a:extLst>
            </p:cNvPr>
            <p:cNvCxnSpPr>
              <a:cxnSpLocks/>
              <a:stCxn id="51" idx="0"/>
              <a:endCxn id="57" idx="4"/>
            </p:cNvCxnSpPr>
            <p:nvPr/>
          </p:nvCxnSpPr>
          <p:spPr>
            <a:xfrm flipV="1">
              <a:off x="10896545" y="5678317"/>
              <a:ext cx="3623" cy="290933"/>
            </a:xfrm>
            <a:prstGeom prst="straightConnector1">
              <a:avLst/>
            </a:prstGeom>
            <a:noFill/>
            <a:ln w="12700" cap="flat" cmpd="sng" algn="ctr">
              <a:solidFill>
                <a:srgbClr val="000000"/>
              </a:solidFill>
              <a:prstDash val="solid"/>
              <a:miter lim="800000"/>
              <a:headEnd type="triangle" w="lg" len="med"/>
              <a:tailEnd type="none" w="lg" len="med"/>
            </a:ln>
            <a:effectLst>
              <a:outerShdw sx="1000" sy="1000" rotWithShape="0">
                <a:srgbClr val="000000"/>
              </a:outerShdw>
            </a:effectLst>
          </p:spPr>
        </p:cxnSp>
      </p:grpSp>
      <p:grpSp>
        <p:nvGrpSpPr>
          <p:cNvPr id="3" name="Group 2">
            <a:extLst>
              <a:ext uri="{FF2B5EF4-FFF2-40B4-BE49-F238E27FC236}">
                <a16:creationId xmlns:a16="http://schemas.microsoft.com/office/drawing/2014/main" id="{A8B24EBC-5531-054F-BC50-E5CA00AD6BCC}"/>
              </a:ext>
            </a:extLst>
          </p:cNvPr>
          <p:cNvGrpSpPr/>
          <p:nvPr/>
        </p:nvGrpSpPr>
        <p:grpSpPr>
          <a:xfrm>
            <a:off x="9479209" y="5076917"/>
            <a:ext cx="2030311" cy="1174464"/>
            <a:chOff x="9486656" y="5106769"/>
            <a:chExt cx="2030311" cy="1174464"/>
          </a:xfrm>
        </p:grpSpPr>
        <p:sp>
          <p:nvSpPr>
            <p:cNvPr id="69" name="Oval 68">
              <a:extLst>
                <a:ext uri="{FF2B5EF4-FFF2-40B4-BE49-F238E27FC236}">
                  <a16:creationId xmlns:a16="http://schemas.microsoft.com/office/drawing/2014/main" id="{4BAD549A-4FEC-1147-9943-FBA1CABDC4A8}"/>
                </a:ext>
              </a:extLst>
            </p:cNvPr>
            <p:cNvSpPr/>
            <p:nvPr/>
          </p:nvSpPr>
          <p:spPr>
            <a:xfrm rot="19869045">
              <a:off x="10398719" y="5320146"/>
              <a:ext cx="757641" cy="961087"/>
            </a:xfrm>
            <a:prstGeom prst="ellipse">
              <a:avLst/>
            </a:prstGeom>
            <a:noFill/>
            <a:ln w="12700" cap="flat" cmpd="sng" algn="ctr">
              <a:solidFill>
                <a:srgbClr val="FF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77"/>
                <a:ea typeface="+mn-ea"/>
                <a:cs typeface="+mn-cs"/>
              </a:endParaRPr>
            </a:p>
          </p:txBody>
        </p:sp>
        <p:sp>
          <p:nvSpPr>
            <p:cNvPr id="70" name="TextBox 69">
              <a:extLst>
                <a:ext uri="{FF2B5EF4-FFF2-40B4-BE49-F238E27FC236}">
                  <a16:creationId xmlns:a16="http://schemas.microsoft.com/office/drawing/2014/main" id="{71985138-6B34-0244-B985-B2046EE1BCB5}"/>
                </a:ext>
              </a:extLst>
            </p:cNvPr>
            <p:cNvSpPr txBox="1"/>
            <p:nvPr/>
          </p:nvSpPr>
          <p:spPr>
            <a:xfrm>
              <a:off x="10650310" y="5106769"/>
              <a:ext cx="866657" cy="276999"/>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Gill Sans MT" panose="020B0502020104020203" pitchFamily="34" charset="77"/>
                  <a:ea typeface="+mn-ea"/>
                  <a:cs typeface="+mn-cs"/>
                </a:rPr>
                <a:t>Alarm!</a:t>
              </a:r>
            </a:p>
          </p:txBody>
        </p:sp>
        <p:sp>
          <p:nvSpPr>
            <p:cNvPr id="71" name="Curved Up Arrow 70">
              <a:extLst>
                <a:ext uri="{FF2B5EF4-FFF2-40B4-BE49-F238E27FC236}">
                  <a16:creationId xmlns:a16="http://schemas.microsoft.com/office/drawing/2014/main" id="{FD18AB77-D4E4-204E-AD42-DDEA858C5603}"/>
                </a:ext>
              </a:extLst>
            </p:cNvPr>
            <p:cNvSpPr/>
            <p:nvPr/>
          </p:nvSpPr>
          <p:spPr>
            <a:xfrm>
              <a:off x="9486656" y="5769518"/>
              <a:ext cx="938370" cy="249948"/>
            </a:xfrm>
            <a:prstGeom prst="curvedUpArrow">
              <a:avLst>
                <a:gd name="adj1" fmla="val 25000"/>
                <a:gd name="adj2" fmla="val 84206"/>
                <a:gd name="adj3" fmla="val 28771"/>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pitchFamily="34" charset="77"/>
                <a:ea typeface="+mn-ea"/>
                <a:cs typeface="+mn-cs"/>
              </a:endParaRPr>
            </a:p>
          </p:txBody>
        </p:sp>
      </p:grpSp>
      <p:sp>
        <p:nvSpPr>
          <p:cNvPr id="72" name="Oval 71">
            <a:extLst>
              <a:ext uri="{FF2B5EF4-FFF2-40B4-BE49-F238E27FC236}">
                <a16:creationId xmlns:a16="http://schemas.microsoft.com/office/drawing/2014/main" id="{F3CF8765-3662-A74E-AC28-342AD420CCEC}"/>
              </a:ext>
            </a:extLst>
          </p:cNvPr>
          <p:cNvSpPr/>
          <p:nvPr/>
        </p:nvSpPr>
        <p:spPr>
          <a:xfrm>
            <a:off x="9185379" y="4239933"/>
            <a:ext cx="272059" cy="272059"/>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endParaRPr>
          </a:p>
        </p:txBody>
      </p:sp>
      <p:sp>
        <p:nvSpPr>
          <p:cNvPr id="73" name="Oval 72">
            <a:extLst>
              <a:ext uri="{FF2B5EF4-FFF2-40B4-BE49-F238E27FC236}">
                <a16:creationId xmlns:a16="http://schemas.microsoft.com/office/drawing/2014/main" id="{5676FCE8-7E7A-3848-AFFD-D934ACBF61CF}"/>
              </a:ext>
            </a:extLst>
          </p:cNvPr>
          <p:cNvSpPr/>
          <p:nvPr/>
        </p:nvSpPr>
        <p:spPr>
          <a:xfrm>
            <a:off x="9185378" y="4817252"/>
            <a:ext cx="272059" cy="272059"/>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b</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endParaRPr>
          </a:p>
        </p:txBody>
      </p:sp>
      <p:cxnSp>
        <p:nvCxnSpPr>
          <p:cNvPr id="74" name="Straight Arrow Connector 73">
            <a:extLst>
              <a:ext uri="{FF2B5EF4-FFF2-40B4-BE49-F238E27FC236}">
                <a16:creationId xmlns:a16="http://schemas.microsoft.com/office/drawing/2014/main" id="{2E2E6A54-0DF8-194B-89E2-A7BCABE9F971}"/>
              </a:ext>
            </a:extLst>
          </p:cNvPr>
          <p:cNvCxnSpPr>
            <a:cxnSpLocks/>
            <a:stCxn id="77" idx="2"/>
            <a:endCxn id="72" idx="6"/>
          </p:cNvCxnSpPr>
          <p:nvPr/>
        </p:nvCxnSpPr>
        <p:spPr>
          <a:xfrm flipH="1" flipV="1">
            <a:off x="9457438" y="4375963"/>
            <a:ext cx="408397" cy="266929"/>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75" name="Straight Arrow Connector 74">
            <a:extLst>
              <a:ext uri="{FF2B5EF4-FFF2-40B4-BE49-F238E27FC236}">
                <a16:creationId xmlns:a16="http://schemas.microsoft.com/office/drawing/2014/main" id="{9DCC26EB-F430-1D4B-ADF0-567078F36CF3}"/>
              </a:ext>
            </a:extLst>
          </p:cNvPr>
          <p:cNvCxnSpPr>
            <a:cxnSpLocks/>
            <a:stCxn id="73" idx="6"/>
            <a:endCxn id="77" idx="2"/>
          </p:cNvCxnSpPr>
          <p:nvPr/>
        </p:nvCxnSpPr>
        <p:spPr>
          <a:xfrm flipV="1">
            <a:off x="9457437" y="4642892"/>
            <a:ext cx="408397" cy="310390"/>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77" name="Oval 76">
            <a:extLst>
              <a:ext uri="{FF2B5EF4-FFF2-40B4-BE49-F238E27FC236}">
                <a16:creationId xmlns:a16="http://schemas.microsoft.com/office/drawing/2014/main" id="{AE264EBF-F963-A647-999D-01EA4AB2DE2B}"/>
              </a:ext>
            </a:extLst>
          </p:cNvPr>
          <p:cNvSpPr/>
          <p:nvPr/>
        </p:nvSpPr>
        <p:spPr>
          <a:xfrm>
            <a:off x="9865834" y="4506862"/>
            <a:ext cx="272059" cy="272059"/>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c</a:t>
            </a:r>
          </a:p>
        </p:txBody>
      </p:sp>
      <p:sp>
        <p:nvSpPr>
          <p:cNvPr id="78" name="TextBox 77">
            <a:extLst>
              <a:ext uri="{FF2B5EF4-FFF2-40B4-BE49-F238E27FC236}">
                <a16:creationId xmlns:a16="http://schemas.microsoft.com/office/drawing/2014/main" id="{D1D41BD2-B425-7C48-AF33-64454D1FE6DF}"/>
              </a:ext>
            </a:extLst>
          </p:cNvPr>
          <p:cNvSpPr txBox="1"/>
          <p:nvPr/>
        </p:nvSpPr>
        <p:spPr>
          <a:xfrm>
            <a:off x="10167568" y="4419914"/>
            <a:ext cx="654251" cy="461665"/>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432FF"/>
                </a:solidFill>
                <a:effectLst/>
                <a:uLnTx/>
                <a:uFillTx/>
                <a:latin typeface="Gill Sans MT" panose="020B0502020104020203" pitchFamily="34" charset="77"/>
                <a:ea typeface="+mn-ea"/>
                <a:cs typeface="+mn-cs"/>
              </a:rPr>
              <a:t>Mutual friend</a:t>
            </a:r>
          </a:p>
        </p:txBody>
      </p:sp>
      <p:cxnSp>
        <p:nvCxnSpPr>
          <p:cNvPr id="79" name="Straight Arrow Connector 78">
            <a:extLst>
              <a:ext uri="{FF2B5EF4-FFF2-40B4-BE49-F238E27FC236}">
                <a16:creationId xmlns:a16="http://schemas.microsoft.com/office/drawing/2014/main" id="{D823D94D-4276-EC4F-BA31-8018CDA4D016}"/>
              </a:ext>
            </a:extLst>
          </p:cNvPr>
          <p:cNvCxnSpPr>
            <a:cxnSpLocks/>
            <a:stCxn id="73" idx="0"/>
            <a:endCxn id="72" idx="4"/>
          </p:cNvCxnSpPr>
          <p:nvPr/>
        </p:nvCxnSpPr>
        <p:spPr>
          <a:xfrm flipV="1">
            <a:off x="9321408" y="4511992"/>
            <a:ext cx="1" cy="305260"/>
          </a:xfrm>
          <a:prstGeom prst="straightConnector1">
            <a:avLst/>
          </a:prstGeom>
          <a:noFill/>
          <a:ln w="19050" cap="flat" cmpd="sng" algn="ctr">
            <a:solidFill>
              <a:srgbClr val="FF0000"/>
            </a:solidFill>
            <a:prstDash val="dash"/>
            <a:miter lim="800000"/>
            <a:headEnd type="none" w="lg" len="med"/>
            <a:tailEnd type="none" w="lg" len="med"/>
          </a:ln>
          <a:effectLst>
            <a:outerShdw blurRad="38100" dist="20000" sx="1000" sy="1000" rotWithShape="0">
              <a:srgbClr val="000000"/>
            </a:outerShdw>
          </a:effectLst>
        </p:spPr>
      </p:cxnSp>
      <p:sp>
        <p:nvSpPr>
          <p:cNvPr id="80" name="TextBox 79">
            <a:extLst>
              <a:ext uri="{FF2B5EF4-FFF2-40B4-BE49-F238E27FC236}">
                <a16:creationId xmlns:a16="http://schemas.microsoft.com/office/drawing/2014/main" id="{2240C3A6-2651-8447-AE23-A12C1F900F35}"/>
              </a:ext>
            </a:extLst>
          </p:cNvPr>
          <p:cNvSpPr txBox="1"/>
          <p:nvPr/>
        </p:nvSpPr>
        <p:spPr>
          <a:xfrm>
            <a:off x="8712324" y="4552709"/>
            <a:ext cx="638410" cy="276999"/>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Gill Sans MT" panose="020B0502020104020203" pitchFamily="34" charset="77"/>
                <a:ea typeface="+mn-ea"/>
                <a:cs typeface="+mn-cs"/>
              </a:rPr>
              <a:t>Friend?</a:t>
            </a:r>
          </a:p>
        </p:txBody>
      </p:sp>
      <p:sp>
        <p:nvSpPr>
          <p:cNvPr id="81" name="Oval 80">
            <a:extLst>
              <a:ext uri="{FF2B5EF4-FFF2-40B4-BE49-F238E27FC236}">
                <a16:creationId xmlns:a16="http://schemas.microsoft.com/office/drawing/2014/main" id="{EF7EB1CF-93BC-8945-A1B3-1DFADCFB9FDD}"/>
              </a:ext>
            </a:extLst>
          </p:cNvPr>
          <p:cNvSpPr/>
          <p:nvPr/>
        </p:nvSpPr>
        <p:spPr>
          <a:xfrm>
            <a:off x="9866184" y="4506862"/>
            <a:ext cx="272059" cy="272059"/>
          </a:xfrm>
          <a:prstGeom prst="ellipse">
            <a:avLst/>
          </a:prstGeom>
          <a:solidFill>
            <a:srgbClr val="FF85FF"/>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c</a:t>
            </a:r>
          </a:p>
        </p:txBody>
      </p:sp>
      <p:sp>
        <p:nvSpPr>
          <p:cNvPr id="82" name="Oval 81">
            <a:extLst>
              <a:ext uri="{FF2B5EF4-FFF2-40B4-BE49-F238E27FC236}">
                <a16:creationId xmlns:a16="http://schemas.microsoft.com/office/drawing/2014/main" id="{7D2E6D3E-B24D-704F-B6B9-9C4494324DF8}"/>
              </a:ext>
            </a:extLst>
          </p:cNvPr>
          <p:cNvSpPr/>
          <p:nvPr/>
        </p:nvSpPr>
        <p:spPr>
          <a:xfrm>
            <a:off x="8953547" y="2771905"/>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a:t>
            </a:r>
          </a:p>
        </p:txBody>
      </p:sp>
      <p:sp>
        <p:nvSpPr>
          <p:cNvPr id="83" name="Oval 82">
            <a:extLst>
              <a:ext uri="{FF2B5EF4-FFF2-40B4-BE49-F238E27FC236}">
                <a16:creationId xmlns:a16="http://schemas.microsoft.com/office/drawing/2014/main" id="{C7F03D8D-E092-B345-84DE-102BFDAB8CDB}"/>
              </a:ext>
            </a:extLst>
          </p:cNvPr>
          <p:cNvSpPr/>
          <p:nvPr/>
        </p:nvSpPr>
        <p:spPr>
          <a:xfrm>
            <a:off x="8873788" y="3387793"/>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b</a:t>
            </a:r>
          </a:p>
        </p:txBody>
      </p:sp>
      <p:sp>
        <p:nvSpPr>
          <p:cNvPr id="84" name="Oval 83">
            <a:extLst>
              <a:ext uri="{FF2B5EF4-FFF2-40B4-BE49-F238E27FC236}">
                <a16:creationId xmlns:a16="http://schemas.microsoft.com/office/drawing/2014/main" id="{948EDC5E-FC96-FD4E-BB71-2E3FA8FBE982}"/>
              </a:ext>
            </a:extLst>
          </p:cNvPr>
          <p:cNvSpPr/>
          <p:nvPr/>
        </p:nvSpPr>
        <p:spPr>
          <a:xfrm>
            <a:off x="9545295" y="3135982"/>
            <a:ext cx="289230" cy="289230"/>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c</a:t>
            </a:r>
          </a:p>
        </p:txBody>
      </p:sp>
      <p:sp>
        <p:nvSpPr>
          <p:cNvPr id="85" name="Oval 84">
            <a:extLst>
              <a:ext uri="{FF2B5EF4-FFF2-40B4-BE49-F238E27FC236}">
                <a16:creationId xmlns:a16="http://schemas.microsoft.com/office/drawing/2014/main" id="{E015A94F-4324-2741-AEB1-81E795103585}"/>
              </a:ext>
            </a:extLst>
          </p:cNvPr>
          <p:cNvSpPr/>
          <p:nvPr/>
        </p:nvSpPr>
        <p:spPr>
          <a:xfrm>
            <a:off x="10656066" y="2729548"/>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e</a:t>
            </a:r>
          </a:p>
        </p:txBody>
      </p:sp>
      <p:sp>
        <p:nvSpPr>
          <p:cNvPr id="86" name="Oval 85">
            <a:extLst>
              <a:ext uri="{FF2B5EF4-FFF2-40B4-BE49-F238E27FC236}">
                <a16:creationId xmlns:a16="http://schemas.microsoft.com/office/drawing/2014/main" id="{8C886814-087E-CD4E-BC60-B6841CA903B3}"/>
              </a:ext>
            </a:extLst>
          </p:cNvPr>
          <p:cNvSpPr/>
          <p:nvPr/>
        </p:nvSpPr>
        <p:spPr>
          <a:xfrm>
            <a:off x="9874762" y="2698595"/>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d</a:t>
            </a:r>
          </a:p>
        </p:txBody>
      </p:sp>
      <p:sp>
        <p:nvSpPr>
          <p:cNvPr id="87" name="Oval 86">
            <a:extLst>
              <a:ext uri="{FF2B5EF4-FFF2-40B4-BE49-F238E27FC236}">
                <a16:creationId xmlns:a16="http://schemas.microsoft.com/office/drawing/2014/main" id="{9A2D3CD1-16DB-414D-B995-5D5A38BD4A6D}"/>
              </a:ext>
            </a:extLst>
          </p:cNvPr>
          <p:cNvSpPr/>
          <p:nvPr/>
        </p:nvSpPr>
        <p:spPr>
          <a:xfrm>
            <a:off x="10075017" y="3554179"/>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h</a:t>
            </a:r>
          </a:p>
        </p:txBody>
      </p:sp>
      <p:sp>
        <p:nvSpPr>
          <p:cNvPr id="88" name="Oval 87">
            <a:extLst>
              <a:ext uri="{FF2B5EF4-FFF2-40B4-BE49-F238E27FC236}">
                <a16:creationId xmlns:a16="http://schemas.microsoft.com/office/drawing/2014/main" id="{071D011A-4AE7-EE4B-884E-E7756AB0291E}"/>
              </a:ext>
            </a:extLst>
          </p:cNvPr>
          <p:cNvSpPr/>
          <p:nvPr/>
        </p:nvSpPr>
        <p:spPr>
          <a:xfrm>
            <a:off x="9441866" y="3551068"/>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g</a:t>
            </a:r>
          </a:p>
        </p:txBody>
      </p:sp>
      <p:cxnSp>
        <p:nvCxnSpPr>
          <p:cNvPr id="89" name="Straight Arrow Connector 88">
            <a:extLst>
              <a:ext uri="{FF2B5EF4-FFF2-40B4-BE49-F238E27FC236}">
                <a16:creationId xmlns:a16="http://schemas.microsoft.com/office/drawing/2014/main" id="{FB65B8FD-92B5-554F-A2CB-3266D07B8DA2}"/>
              </a:ext>
            </a:extLst>
          </p:cNvPr>
          <p:cNvCxnSpPr>
            <a:cxnSpLocks/>
            <a:stCxn id="84" idx="0"/>
            <a:endCxn id="86" idx="3"/>
          </p:cNvCxnSpPr>
          <p:nvPr/>
        </p:nvCxnSpPr>
        <p:spPr>
          <a:xfrm flipV="1">
            <a:off x="9689911" y="2945468"/>
            <a:ext cx="227209" cy="190514"/>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90" name="Straight Arrow Connector 89">
            <a:extLst>
              <a:ext uri="{FF2B5EF4-FFF2-40B4-BE49-F238E27FC236}">
                <a16:creationId xmlns:a16="http://schemas.microsoft.com/office/drawing/2014/main" id="{C2659434-5D8D-3544-AA47-D72FCEFED4C5}"/>
              </a:ext>
            </a:extLst>
          </p:cNvPr>
          <p:cNvCxnSpPr>
            <a:cxnSpLocks/>
            <a:stCxn id="83" idx="0"/>
            <a:endCxn id="82" idx="4"/>
          </p:cNvCxnSpPr>
          <p:nvPr/>
        </p:nvCxnSpPr>
        <p:spPr>
          <a:xfrm flipV="1">
            <a:off x="9018404" y="3061135"/>
            <a:ext cx="79759" cy="326658"/>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91" name="Straight Arrow Connector 90">
            <a:extLst>
              <a:ext uri="{FF2B5EF4-FFF2-40B4-BE49-F238E27FC236}">
                <a16:creationId xmlns:a16="http://schemas.microsoft.com/office/drawing/2014/main" id="{22AD7E5C-F0F4-B848-95B0-07B22D542BB6}"/>
              </a:ext>
            </a:extLst>
          </p:cNvPr>
          <p:cNvCxnSpPr>
            <a:cxnSpLocks/>
            <a:stCxn id="84" idx="6"/>
            <a:endCxn id="93" idx="2"/>
          </p:cNvCxnSpPr>
          <p:nvPr/>
        </p:nvCxnSpPr>
        <p:spPr>
          <a:xfrm flipV="1">
            <a:off x="9834525" y="3214410"/>
            <a:ext cx="405501" cy="66188"/>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92" name="Straight Arrow Connector 91">
            <a:extLst>
              <a:ext uri="{FF2B5EF4-FFF2-40B4-BE49-F238E27FC236}">
                <a16:creationId xmlns:a16="http://schemas.microsoft.com/office/drawing/2014/main" id="{0DF80D35-F51E-8B47-814E-B5E6F7EA3AA7}"/>
              </a:ext>
            </a:extLst>
          </p:cNvPr>
          <p:cNvCxnSpPr>
            <a:cxnSpLocks/>
            <a:stCxn id="82" idx="5"/>
            <a:endCxn id="84" idx="1"/>
          </p:cNvCxnSpPr>
          <p:nvPr/>
        </p:nvCxnSpPr>
        <p:spPr>
          <a:xfrm>
            <a:off x="9200420" y="3018778"/>
            <a:ext cx="387232" cy="159561"/>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93" name="Oval 92">
            <a:extLst>
              <a:ext uri="{FF2B5EF4-FFF2-40B4-BE49-F238E27FC236}">
                <a16:creationId xmlns:a16="http://schemas.microsoft.com/office/drawing/2014/main" id="{F7CD2390-ECF3-424C-A310-69AB04384F74}"/>
              </a:ext>
            </a:extLst>
          </p:cNvPr>
          <p:cNvSpPr/>
          <p:nvPr/>
        </p:nvSpPr>
        <p:spPr>
          <a:xfrm>
            <a:off x="10240026" y="3069794"/>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f</a:t>
            </a:r>
          </a:p>
        </p:txBody>
      </p:sp>
      <p:cxnSp>
        <p:nvCxnSpPr>
          <p:cNvPr id="94" name="Straight Arrow Connector 93">
            <a:extLst>
              <a:ext uri="{FF2B5EF4-FFF2-40B4-BE49-F238E27FC236}">
                <a16:creationId xmlns:a16="http://schemas.microsoft.com/office/drawing/2014/main" id="{376265C4-F7AB-1244-AF58-0961FF070908}"/>
              </a:ext>
            </a:extLst>
          </p:cNvPr>
          <p:cNvCxnSpPr>
            <a:cxnSpLocks/>
            <a:stCxn id="84" idx="5"/>
            <a:endCxn id="87" idx="1"/>
          </p:cNvCxnSpPr>
          <p:nvPr/>
        </p:nvCxnSpPr>
        <p:spPr>
          <a:xfrm>
            <a:off x="9792168" y="3382855"/>
            <a:ext cx="325206" cy="213681"/>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95" name="Straight Arrow Connector 94">
            <a:extLst>
              <a:ext uri="{FF2B5EF4-FFF2-40B4-BE49-F238E27FC236}">
                <a16:creationId xmlns:a16="http://schemas.microsoft.com/office/drawing/2014/main" id="{79A1D831-3870-5844-9DFF-BBEFB24982DA}"/>
              </a:ext>
            </a:extLst>
          </p:cNvPr>
          <p:cNvCxnSpPr>
            <a:cxnSpLocks/>
            <a:stCxn id="84" idx="4"/>
            <a:endCxn id="88" idx="0"/>
          </p:cNvCxnSpPr>
          <p:nvPr/>
        </p:nvCxnSpPr>
        <p:spPr>
          <a:xfrm flipH="1">
            <a:off x="9586482" y="3425212"/>
            <a:ext cx="103429" cy="125856"/>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96" name="Straight Arrow Connector 95">
            <a:extLst>
              <a:ext uri="{FF2B5EF4-FFF2-40B4-BE49-F238E27FC236}">
                <a16:creationId xmlns:a16="http://schemas.microsoft.com/office/drawing/2014/main" id="{026EB891-4269-A44D-B75A-160AF25FA838}"/>
              </a:ext>
            </a:extLst>
          </p:cNvPr>
          <p:cNvCxnSpPr>
            <a:cxnSpLocks/>
            <a:stCxn id="84" idx="2"/>
            <a:endCxn id="83" idx="6"/>
          </p:cNvCxnSpPr>
          <p:nvPr/>
        </p:nvCxnSpPr>
        <p:spPr>
          <a:xfrm flipH="1">
            <a:off x="9163018" y="3280597"/>
            <a:ext cx="382277" cy="251811"/>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97" name="Straight Arrow Connector 96">
            <a:extLst>
              <a:ext uri="{FF2B5EF4-FFF2-40B4-BE49-F238E27FC236}">
                <a16:creationId xmlns:a16="http://schemas.microsoft.com/office/drawing/2014/main" id="{F95F66A1-3FA7-2448-9278-D4007B6E499D}"/>
              </a:ext>
            </a:extLst>
          </p:cNvPr>
          <p:cNvCxnSpPr>
            <a:cxnSpLocks/>
            <a:stCxn id="86" idx="6"/>
            <a:endCxn id="85" idx="2"/>
          </p:cNvCxnSpPr>
          <p:nvPr/>
        </p:nvCxnSpPr>
        <p:spPr>
          <a:xfrm>
            <a:off x="10163993" y="2843211"/>
            <a:ext cx="492073" cy="30953"/>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98" name="Straight Arrow Connector 97">
            <a:extLst>
              <a:ext uri="{FF2B5EF4-FFF2-40B4-BE49-F238E27FC236}">
                <a16:creationId xmlns:a16="http://schemas.microsoft.com/office/drawing/2014/main" id="{C4ADC976-ACEA-9D42-B150-82EC58180A8C}"/>
              </a:ext>
            </a:extLst>
          </p:cNvPr>
          <p:cNvCxnSpPr>
            <a:cxnSpLocks/>
            <a:stCxn id="87" idx="0"/>
            <a:endCxn id="93" idx="4"/>
          </p:cNvCxnSpPr>
          <p:nvPr/>
        </p:nvCxnSpPr>
        <p:spPr>
          <a:xfrm flipV="1">
            <a:off x="10219633" y="3359025"/>
            <a:ext cx="165009" cy="195154"/>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99" name="TextBox 98">
            <a:extLst>
              <a:ext uri="{FF2B5EF4-FFF2-40B4-BE49-F238E27FC236}">
                <a16:creationId xmlns:a16="http://schemas.microsoft.com/office/drawing/2014/main" id="{2A0A3B0D-0EE4-7D49-A472-A98A30B58290}"/>
              </a:ext>
            </a:extLst>
          </p:cNvPr>
          <p:cNvSpPr txBox="1"/>
          <p:nvPr/>
        </p:nvSpPr>
        <p:spPr>
          <a:xfrm>
            <a:off x="9417510" y="2832955"/>
            <a:ext cx="442542" cy="276999"/>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432FF"/>
                </a:solidFill>
                <a:effectLst/>
                <a:uLnTx/>
                <a:uFillTx/>
                <a:latin typeface="Gill Sans MT" panose="020B0502020104020203" pitchFamily="34" charset="77"/>
                <a:ea typeface="+mn-ea"/>
                <a:cs typeface="+mn-cs"/>
              </a:rPr>
              <a:t>Key</a:t>
            </a:r>
            <a:endParaRPr kumimoji="0" lang="en-US" sz="1800" i="0" u="none" strike="noStrike" kern="1200" cap="none" spc="0" normalizeH="0" baseline="0" noProof="0" dirty="0">
              <a:ln>
                <a:noFill/>
              </a:ln>
              <a:solidFill>
                <a:srgbClr val="0432FF"/>
              </a:solidFill>
              <a:effectLst/>
              <a:uLnTx/>
              <a:uFillTx/>
              <a:latin typeface="Gill Sans MT" panose="020B0502020104020203" pitchFamily="34" charset="77"/>
              <a:ea typeface="+mn-ea"/>
              <a:cs typeface="+mn-cs"/>
            </a:endParaRPr>
          </a:p>
        </p:txBody>
      </p:sp>
      <p:sp>
        <p:nvSpPr>
          <p:cNvPr id="100" name="Oval 99">
            <a:extLst>
              <a:ext uri="{FF2B5EF4-FFF2-40B4-BE49-F238E27FC236}">
                <a16:creationId xmlns:a16="http://schemas.microsoft.com/office/drawing/2014/main" id="{47BDAE0D-D81E-6943-86B0-709130672CD3}"/>
              </a:ext>
            </a:extLst>
          </p:cNvPr>
          <p:cNvSpPr/>
          <p:nvPr/>
        </p:nvSpPr>
        <p:spPr>
          <a:xfrm>
            <a:off x="9544502" y="3136982"/>
            <a:ext cx="289230" cy="289230"/>
          </a:xfrm>
          <a:prstGeom prst="ellipse">
            <a:avLst/>
          </a:prstGeom>
          <a:solidFill>
            <a:srgbClr val="00FDFF"/>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c</a:t>
            </a:r>
          </a:p>
        </p:txBody>
      </p:sp>
      <p:grpSp>
        <p:nvGrpSpPr>
          <p:cNvPr id="101" name="Group 100">
            <a:extLst>
              <a:ext uri="{FF2B5EF4-FFF2-40B4-BE49-F238E27FC236}">
                <a16:creationId xmlns:a16="http://schemas.microsoft.com/office/drawing/2014/main" id="{0AF49CB6-60D9-2741-8BB0-829CD4CF3172}"/>
              </a:ext>
            </a:extLst>
          </p:cNvPr>
          <p:cNvGrpSpPr/>
          <p:nvPr/>
        </p:nvGrpSpPr>
        <p:grpSpPr>
          <a:xfrm>
            <a:off x="8739578" y="1482826"/>
            <a:ext cx="2435255" cy="916091"/>
            <a:chOff x="8922676" y="3439990"/>
            <a:chExt cx="2435255" cy="916091"/>
          </a:xfrm>
        </p:grpSpPr>
        <p:sp>
          <p:nvSpPr>
            <p:cNvPr id="102" name="Oval 101">
              <a:extLst>
                <a:ext uri="{FF2B5EF4-FFF2-40B4-BE49-F238E27FC236}">
                  <a16:creationId xmlns:a16="http://schemas.microsoft.com/office/drawing/2014/main" id="{76F1D498-78F5-0E45-9617-2F07F6E67F23}"/>
                </a:ext>
              </a:extLst>
            </p:cNvPr>
            <p:cNvSpPr/>
            <p:nvPr/>
          </p:nvSpPr>
          <p:spPr>
            <a:xfrm>
              <a:off x="9945655" y="406431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d</a:t>
              </a:r>
            </a:p>
          </p:txBody>
        </p:sp>
        <p:sp>
          <p:nvSpPr>
            <p:cNvPr id="103" name="Oval 102">
              <a:extLst>
                <a:ext uri="{FF2B5EF4-FFF2-40B4-BE49-F238E27FC236}">
                  <a16:creationId xmlns:a16="http://schemas.microsoft.com/office/drawing/2014/main" id="{CEC7A2A1-BC8B-7343-ABA6-CC9E8A8AC659}"/>
                </a:ext>
              </a:extLst>
            </p:cNvPr>
            <p:cNvSpPr/>
            <p:nvPr/>
          </p:nvSpPr>
          <p:spPr>
            <a:xfrm>
              <a:off x="9660346" y="360274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b</a:t>
              </a:r>
            </a:p>
          </p:txBody>
        </p:sp>
        <p:sp>
          <p:nvSpPr>
            <p:cNvPr id="104" name="Oval 103">
              <a:extLst>
                <a:ext uri="{FF2B5EF4-FFF2-40B4-BE49-F238E27FC236}">
                  <a16:creationId xmlns:a16="http://schemas.microsoft.com/office/drawing/2014/main" id="{D6BA71AE-749B-424C-BF23-8F14A445A8C4}"/>
                </a:ext>
              </a:extLst>
            </p:cNvPr>
            <p:cNvSpPr/>
            <p:nvPr/>
          </p:nvSpPr>
          <p:spPr>
            <a:xfrm>
              <a:off x="10237422" y="359410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c</a:t>
              </a:r>
            </a:p>
          </p:txBody>
        </p:sp>
        <p:cxnSp>
          <p:nvCxnSpPr>
            <p:cNvPr id="105" name="Straight Arrow Connector 104">
              <a:extLst>
                <a:ext uri="{FF2B5EF4-FFF2-40B4-BE49-F238E27FC236}">
                  <a16:creationId xmlns:a16="http://schemas.microsoft.com/office/drawing/2014/main" id="{6BF401F3-5EA4-3F40-A948-F13757061A4C}"/>
                </a:ext>
              </a:extLst>
            </p:cNvPr>
            <p:cNvCxnSpPr>
              <a:stCxn id="103" idx="6"/>
              <a:endCxn id="104" idx="2"/>
            </p:cNvCxnSpPr>
            <p:nvPr/>
          </p:nvCxnSpPr>
          <p:spPr>
            <a:xfrm flipV="1">
              <a:off x="9952113" y="3739988"/>
              <a:ext cx="285309" cy="8640"/>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106" name="Straight Arrow Connector 105">
              <a:extLst>
                <a:ext uri="{FF2B5EF4-FFF2-40B4-BE49-F238E27FC236}">
                  <a16:creationId xmlns:a16="http://schemas.microsoft.com/office/drawing/2014/main" id="{CA4E232A-EA1A-144A-A582-523DD51B3088}"/>
                </a:ext>
              </a:extLst>
            </p:cNvPr>
            <p:cNvCxnSpPr>
              <a:cxnSpLocks/>
              <a:stCxn id="102" idx="0"/>
              <a:endCxn id="104" idx="3"/>
            </p:cNvCxnSpPr>
            <p:nvPr/>
          </p:nvCxnSpPr>
          <p:spPr>
            <a:xfrm flipV="1">
              <a:off x="10091539" y="3843142"/>
              <a:ext cx="188611" cy="221172"/>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07" name="Straight Arrow Connector 106">
              <a:extLst>
                <a:ext uri="{FF2B5EF4-FFF2-40B4-BE49-F238E27FC236}">
                  <a16:creationId xmlns:a16="http://schemas.microsoft.com/office/drawing/2014/main" id="{966C4DCF-8021-9643-81F8-E3BA039FD8CC}"/>
                </a:ext>
              </a:extLst>
            </p:cNvPr>
            <p:cNvCxnSpPr>
              <a:cxnSpLocks/>
              <a:stCxn id="102" idx="0"/>
              <a:endCxn id="103" idx="5"/>
            </p:cNvCxnSpPr>
            <p:nvPr/>
          </p:nvCxnSpPr>
          <p:spPr>
            <a:xfrm flipH="1" flipV="1">
              <a:off x="9909384" y="3851782"/>
              <a:ext cx="182155" cy="212532"/>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108" name="Oval 107">
              <a:extLst>
                <a:ext uri="{FF2B5EF4-FFF2-40B4-BE49-F238E27FC236}">
                  <a16:creationId xmlns:a16="http://schemas.microsoft.com/office/drawing/2014/main" id="{8729EFE2-C588-D94E-A564-6C0247C38C4D}"/>
                </a:ext>
              </a:extLst>
            </p:cNvPr>
            <p:cNvSpPr/>
            <p:nvPr/>
          </p:nvSpPr>
          <p:spPr>
            <a:xfrm>
              <a:off x="9030254" y="3797875"/>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endParaRPr>
            </a:p>
          </p:txBody>
        </p:sp>
        <p:sp>
          <p:nvSpPr>
            <p:cNvPr id="109" name="Oval 108">
              <a:extLst>
                <a:ext uri="{FF2B5EF4-FFF2-40B4-BE49-F238E27FC236}">
                  <a16:creationId xmlns:a16="http://schemas.microsoft.com/office/drawing/2014/main" id="{1F34A79B-1B9B-BD47-AD39-1002E0C1991C}"/>
                </a:ext>
              </a:extLst>
            </p:cNvPr>
            <p:cNvSpPr/>
            <p:nvPr/>
          </p:nvSpPr>
          <p:spPr>
            <a:xfrm>
              <a:off x="10870317" y="3797875"/>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f</a:t>
              </a:r>
            </a:p>
          </p:txBody>
        </p:sp>
        <p:cxnSp>
          <p:nvCxnSpPr>
            <p:cNvPr id="110" name="Straight Arrow Connector 109">
              <a:extLst>
                <a:ext uri="{FF2B5EF4-FFF2-40B4-BE49-F238E27FC236}">
                  <a16:creationId xmlns:a16="http://schemas.microsoft.com/office/drawing/2014/main" id="{03022E89-7DBD-6941-8C10-315AFD2E2516}"/>
                </a:ext>
              </a:extLst>
            </p:cNvPr>
            <p:cNvCxnSpPr>
              <a:cxnSpLocks/>
              <a:stCxn id="108" idx="6"/>
              <a:endCxn id="103" idx="2"/>
            </p:cNvCxnSpPr>
            <p:nvPr/>
          </p:nvCxnSpPr>
          <p:spPr>
            <a:xfrm flipV="1">
              <a:off x="9322020" y="3748628"/>
              <a:ext cx="338326" cy="195131"/>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111" name="Straight Arrow Connector 110">
              <a:extLst>
                <a:ext uri="{FF2B5EF4-FFF2-40B4-BE49-F238E27FC236}">
                  <a16:creationId xmlns:a16="http://schemas.microsoft.com/office/drawing/2014/main" id="{D65C7E1D-7140-7745-9016-3105D2661127}"/>
                </a:ext>
              </a:extLst>
            </p:cNvPr>
            <p:cNvCxnSpPr>
              <a:cxnSpLocks/>
              <a:stCxn id="108" idx="6"/>
              <a:endCxn id="102" idx="2"/>
            </p:cNvCxnSpPr>
            <p:nvPr/>
          </p:nvCxnSpPr>
          <p:spPr>
            <a:xfrm>
              <a:off x="9322020" y="3943759"/>
              <a:ext cx="623635" cy="266439"/>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12" name="Straight Arrow Connector 111">
              <a:extLst>
                <a:ext uri="{FF2B5EF4-FFF2-40B4-BE49-F238E27FC236}">
                  <a16:creationId xmlns:a16="http://schemas.microsoft.com/office/drawing/2014/main" id="{87DC791D-3489-584A-9BAA-C0E7094662CC}"/>
                </a:ext>
              </a:extLst>
            </p:cNvPr>
            <p:cNvCxnSpPr>
              <a:cxnSpLocks/>
              <a:stCxn id="104" idx="6"/>
              <a:endCxn id="109" idx="2"/>
            </p:cNvCxnSpPr>
            <p:nvPr/>
          </p:nvCxnSpPr>
          <p:spPr>
            <a:xfrm>
              <a:off x="10529189" y="3739988"/>
              <a:ext cx="341128" cy="203770"/>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113" name="Straight Arrow Connector 112">
              <a:extLst>
                <a:ext uri="{FF2B5EF4-FFF2-40B4-BE49-F238E27FC236}">
                  <a16:creationId xmlns:a16="http://schemas.microsoft.com/office/drawing/2014/main" id="{240FDBFF-EF32-CB40-A419-31D7D623F191}"/>
                </a:ext>
              </a:extLst>
            </p:cNvPr>
            <p:cNvCxnSpPr>
              <a:cxnSpLocks/>
              <a:stCxn id="102" idx="6"/>
              <a:endCxn id="109" idx="2"/>
            </p:cNvCxnSpPr>
            <p:nvPr/>
          </p:nvCxnSpPr>
          <p:spPr>
            <a:xfrm flipV="1">
              <a:off x="10237422" y="3943758"/>
              <a:ext cx="632895" cy="266440"/>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114" name="TextBox 113">
              <a:extLst>
                <a:ext uri="{FF2B5EF4-FFF2-40B4-BE49-F238E27FC236}">
                  <a16:creationId xmlns:a16="http://schemas.microsoft.com/office/drawing/2014/main" id="{7F6D3DB7-4AA8-B744-B691-499E65BA9020}"/>
                </a:ext>
              </a:extLst>
            </p:cNvPr>
            <p:cNvSpPr txBox="1"/>
            <p:nvPr/>
          </p:nvSpPr>
          <p:spPr>
            <a:xfrm>
              <a:off x="8922676" y="3459286"/>
              <a:ext cx="569553" cy="307777"/>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432FF"/>
                  </a:solidFill>
                  <a:effectLst/>
                  <a:uLnTx/>
                  <a:uFillTx/>
                  <a:latin typeface="Calibri" panose="020F0502020204030204"/>
                  <a:ea typeface="+mn-ea"/>
                  <a:cs typeface="+mn-cs"/>
                </a:rPr>
                <a:t>Src</a:t>
              </a:r>
              <a:endParaRPr kumimoji="0" lang="en-US" sz="1400" b="0" i="0" u="none" strike="noStrike" kern="1200" cap="none" spc="0" normalizeH="0" baseline="0" noProof="0" dirty="0">
                <a:ln>
                  <a:noFill/>
                </a:ln>
                <a:solidFill>
                  <a:srgbClr val="0432FF"/>
                </a:solidFill>
                <a:effectLst/>
                <a:uLnTx/>
                <a:uFillTx/>
                <a:latin typeface="Calibri" panose="020F0502020204030204"/>
                <a:ea typeface="+mn-ea"/>
                <a:cs typeface="+mn-cs"/>
              </a:endParaRPr>
            </a:p>
          </p:txBody>
        </p:sp>
        <p:sp>
          <p:nvSpPr>
            <p:cNvPr id="115" name="TextBox 114">
              <a:extLst>
                <a:ext uri="{FF2B5EF4-FFF2-40B4-BE49-F238E27FC236}">
                  <a16:creationId xmlns:a16="http://schemas.microsoft.com/office/drawing/2014/main" id="{FC3EBC61-D62E-114C-A026-542159E99AF9}"/>
                </a:ext>
              </a:extLst>
            </p:cNvPr>
            <p:cNvSpPr txBox="1"/>
            <p:nvPr/>
          </p:nvSpPr>
          <p:spPr>
            <a:xfrm>
              <a:off x="10788378" y="3439990"/>
              <a:ext cx="569553" cy="307777"/>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432FF"/>
                  </a:solidFill>
                  <a:effectLst/>
                  <a:uLnTx/>
                  <a:uFillTx/>
                  <a:latin typeface="Calibri" panose="020F0502020204030204"/>
                  <a:ea typeface="+mn-ea"/>
                  <a:cs typeface="+mn-cs"/>
                </a:rPr>
                <a:t>Dst</a:t>
              </a:r>
              <a:endParaRPr kumimoji="0" lang="en-US" sz="1400" b="0" i="0" u="none" strike="noStrike" kern="1200" cap="none" spc="0" normalizeH="0" baseline="0" noProof="0" dirty="0">
                <a:ln>
                  <a:noFill/>
                </a:ln>
                <a:solidFill>
                  <a:srgbClr val="0432FF"/>
                </a:solidFill>
                <a:effectLst/>
                <a:uLnTx/>
                <a:uFillTx/>
                <a:latin typeface="Calibri" panose="020F0502020204030204"/>
                <a:ea typeface="+mn-ea"/>
                <a:cs typeface="+mn-cs"/>
              </a:endParaRPr>
            </a:p>
          </p:txBody>
        </p:sp>
        <p:sp>
          <p:nvSpPr>
            <p:cNvPr id="116" name="TextBox 115">
              <a:extLst>
                <a:ext uri="{FF2B5EF4-FFF2-40B4-BE49-F238E27FC236}">
                  <a16:creationId xmlns:a16="http://schemas.microsoft.com/office/drawing/2014/main" id="{08090565-F93C-3045-92F6-96BEEF6FEC75}"/>
                </a:ext>
              </a:extLst>
            </p:cNvPr>
            <p:cNvSpPr txBox="1"/>
            <p:nvPr/>
          </p:nvSpPr>
          <p:spPr>
            <a:xfrm>
              <a:off x="9353336" y="3628556"/>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17" name="TextBox 116">
              <a:extLst>
                <a:ext uri="{FF2B5EF4-FFF2-40B4-BE49-F238E27FC236}">
                  <a16:creationId xmlns:a16="http://schemas.microsoft.com/office/drawing/2014/main" id="{7DB45968-DA7F-0B45-A63D-6B69E6171D3F}"/>
                </a:ext>
              </a:extLst>
            </p:cNvPr>
            <p:cNvSpPr txBox="1"/>
            <p:nvPr/>
          </p:nvSpPr>
          <p:spPr>
            <a:xfrm>
              <a:off x="9967094" y="3487853"/>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18" name="TextBox 117">
              <a:extLst>
                <a:ext uri="{FF2B5EF4-FFF2-40B4-BE49-F238E27FC236}">
                  <a16:creationId xmlns:a16="http://schemas.microsoft.com/office/drawing/2014/main" id="{233F871E-9824-BA45-95C3-36BB60504619}"/>
                </a:ext>
              </a:extLst>
            </p:cNvPr>
            <p:cNvSpPr txBox="1"/>
            <p:nvPr/>
          </p:nvSpPr>
          <p:spPr>
            <a:xfrm>
              <a:off x="10571917" y="3578156"/>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19" name="TextBox 118">
              <a:extLst>
                <a:ext uri="{FF2B5EF4-FFF2-40B4-BE49-F238E27FC236}">
                  <a16:creationId xmlns:a16="http://schemas.microsoft.com/office/drawing/2014/main" id="{8A897AD7-F9C8-984B-B9EF-20770A1E891D}"/>
                </a:ext>
              </a:extLst>
            </p:cNvPr>
            <p:cNvSpPr txBox="1"/>
            <p:nvPr/>
          </p:nvSpPr>
          <p:spPr>
            <a:xfrm>
              <a:off x="9498974" y="3996229"/>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20" name="TextBox 119">
              <a:extLst>
                <a:ext uri="{FF2B5EF4-FFF2-40B4-BE49-F238E27FC236}">
                  <a16:creationId xmlns:a16="http://schemas.microsoft.com/office/drawing/2014/main" id="{1B94C9A7-93CD-EC45-92A0-07D6C298880D}"/>
                </a:ext>
              </a:extLst>
            </p:cNvPr>
            <p:cNvSpPr txBox="1"/>
            <p:nvPr/>
          </p:nvSpPr>
          <p:spPr>
            <a:xfrm>
              <a:off x="10473178" y="3989026"/>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21" name="TextBox 120">
              <a:extLst>
                <a:ext uri="{FF2B5EF4-FFF2-40B4-BE49-F238E27FC236}">
                  <a16:creationId xmlns:a16="http://schemas.microsoft.com/office/drawing/2014/main" id="{902D0111-F97A-B948-8E68-E3FFFF4249F7}"/>
                </a:ext>
              </a:extLst>
            </p:cNvPr>
            <p:cNvSpPr txBox="1"/>
            <p:nvPr/>
          </p:nvSpPr>
          <p:spPr>
            <a:xfrm>
              <a:off x="9819569" y="3815755"/>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22" name="TextBox 121">
              <a:extLst>
                <a:ext uri="{FF2B5EF4-FFF2-40B4-BE49-F238E27FC236}">
                  <a16:creationId xmlns:a16="http://schemas.microsoft.com/office/drawing/2014/main" id="{C66200DF-5977-3E4B-9066-782FC7009857}"/>
                </a:ext>
              </a:extLst>
            </p:cNvPr>
            <p:cNvSpPr txBox="1"/>
            <p:nvPr/>
          </p:nvSpPr>
          <p:spPr>
            <a:xfrm>
              <a:off x="10140101" y="3815755"/>
              <a:ext cx="218524" cy="338554"/>
            </a:xfrm>
            <a:prstGeom prst="rect">
              <a:avLst/>
            </a:prstGeom>
            <a:noFill/>
          </p:spPr>
          <p:txBody>
            <a:bodyPr wrap="square" rtlCol="0">
              <a:spAutoFit/>
            </a:bodyP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123" name="Group 122">
            <a:extLst>
              <a:ext uri="{FF2B5EF4-FFF2-40B4-BE49-F238E27FC236}">
                <a16:creationId xmlns:a16="http://schemas.microsoft.com/office/drawing/2014/main" id="{96F0ED47-A3DF-DB46-B8B1-667A9759F1DE}"/>
              </a:ext>
            </a:extLst>
          </p:cNvPr>
          <p:cNvGrpSpPr/>
          <p:nvPr/>
        </p:nvGrpSpPr>
        <p:grpSpPr>
          <a:xfrm>
            <a:off x="8848038" y="1634998"/>
            <a:ext cx="2131830" cy="495538"/>
            <a:chOff x="8843317" y="1636759"/>
            <a:chExt cx="2131830" cy="495538"/>
          </a:xfrm>
        </p:grpSpPr>
        <p:sp>
          <p:nvSpPr>
            <p:cNvPr id="124" name="Oval 123">
              <a:extLst>
                <a:ext uri="{FF2B5EF4-FFF2-40B4-BE49-F238E27FC236}">
                  <a16:creationId xmlns:a16="http://schemas.microsoft.com/office/drawing/2014/main" id="{75A1045B-EAC9-2B40-B466-8384219266A7}"/>
                </a:ext>
              </a:extLst>
            </p:cNvPr>
            <p:cNvSpPr/>
            <p:nvPr/>
          </p:nvSpPr>
          <p:spPr>
            <a:xfrm>
              <a:off x="9473409" y="1645399"/>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b</a:t>
              </a:r>
            </a:p>
          </p:txBody>
        </p:sp>
        <p:sp>
          <p:nvSpPr>
            <p:cNvPr id="125" name="Oval 124">
              <a:extLst>
                <a:ext uri="{FF2B5EF4-FFF2-40B4-BE49-F238E27FC236}">
                  <a16:creationId xmlns:a16="http://schemas.microsoft.com/office/drawing/2014/main" id="{8DD1E00A-90F4-354E-89DB-34222FB2FD2E}"/>
                </a:ext>
              </a:extLst>
            </p:cNvPr>
            <p:cNvSpPr/>
            <p:nvPr/>
          </p:nvSpPr>
          <p:spPr>
            <a:xfrm>
              <a:off x="10050485" y="1636759"/>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c</a:t>
              </a:r>
            </a:p>
          </p:txBody>
        </p:sp>
        <p:cxnSp>
          <p:nvCxnSpPr>
            <p:cNvPr id="126" name="Straight Arrow Connector 125">
              <a:extLst>
                <a:ext uri="{FF2B5EF4-FFF2-40B4-BE49-F238E27FC236}">
                  <a16:creationId xmlns:a16="http://schemas.microsoft.com/office/drawing/2014/main" id="{62B79E75-D016-3E4B-B3E5-8AEF5BE15FA4}"/>
                </a:ext>
              </a:extLst>
            </p:cNvPr>
            <p:cNvCxnSpPr>
              <a:stCxn id="124" idx="6"/>
              <a:endCxn id="125" idx="2"/>
            </p:cNvCxnSpPr>
            <p:nvPr/>
          </p:nvCxnSpPr>
          <p:spPr>
            <a:xfrm flipV="1">
              <a:off x="9765176" y="1782643"/>
              <a:ext cx="285309" cy="8640"/>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sp>
          <p:nvSpPr>
            <p:cNvPr id="127" name="Oval 126">
              <a:extLst>
                <a:ext uri="{FF2B5EF4-FFF2-40B4-BE49-F238E27FC236}">
                  <a16:creationId xmlns:a16="http://schemas.microsoft.com/office/drawing/2014/main" id="{0DBB212B-6BF4-174A-8024-55BDDFDCA3B6}"/>
                </a:ext>
              </a:extLst>
            </p:cNvPr>
            <p:cNvSpPr/>
            <p:nvPr/>
          </p:nvSpPr>
          <p:spPr>
            <a:xfrm>
              <a:off x="8843317" y="1840530"/>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endParaRPr>
            </a:p>
          </p:txBody>
        </p:sp>
        <p:sp>
          <p:nvSpPr>
            <p:cNvPr id="128" name="Oval 127">
              <a:extLst>
                <a:ext uri="{FF2B5EF4-FFF2-40B4-BE49-F238E27FC236}">
                  <a16:creationId xmlns:a16="http://schemas.microsoft.com/office/drawing/2014/main" id="{E26A9482-41D4-0046-AECE-D03735C4AD43}"/>
                </a:ext>
              </a:extLst>
            </p:cNvPr>
            <p:cNvSpPr/>
            <p:nvPr/>
          </p:nvSpPr>
          <p:spPr>
            <a:xfrm>
              <a:off x="10683380" y="1840530"/>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f</a:t>
              </a:r>
            </a:p>
          </p:txBody>
        </p:sp>
        <p:cxnSp>
          <p:nvCxnSpPr>
            <p:cNvPr id="129" name="Straight Arrow Connector 128">
              <a:extLst>
                <a:ext uri="{FF2B5EF4-FFF2-40B4-BE49-F238E27FC236}">
                  <a16:creationId xmlns:a16="http://schemas.microsoft.com/office/drawing/2014/main" id="{2D549F21-DFCD-4B45-BC2D-EB8863BB45F4}"/>
                </a:ext>
              </a:extLst>
            </p:cNvPr>
            <p:cNvCxnSpPr>
              <a:cxnSpLocks/>
              <a:stCxn id="127" idx="6"/>
              <a:endCxn id="124" idx="2"/>
            </p:cNvCxnSpPr>
            <p:nvPr/>
          </p:nvCxnSpPr>
          <p:spPr>
            <a:xfrm flipV="1">
              <a:off x="9135083" y="1791283"/>
              <a:ext cx="338326" cy="195131"/>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cxnSp>
          <p:nvCxnSpPr>
            <p:cNvPr id="130" name="Straight Arrow Connector 129">
              <a:extLst>
                <a:ext uri="{FF2B5EF4-FFF2-40B4-BE49-F238E27FC236}">
                  <a16:creationId xmlns:a16="http://schemas.microsoft.com/office/drawing/2014/main" id="{628BAA91-CD20-124A-B3BE-0681E699678A}"/>
                </a:ext>
              </a:extLst>
            </p:cNvPr>
            <p:cNvCxnSpPr>
              <a:cxnSpLocks/>
              <a:stCxn id="125" idx="6"/>
              <a:endCxn id="128" idx="2"/>
            </p:cNvCxnSpPr>
            <p:nvPr/>
          </p:nvCxnSpPr>
          <p:spPr>
            <a:xfrm>
              <a:off x="10342252" y="1782643"/>
              <a:ext cx="341128" cy="203770"/>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grpSp>
      <p:sp>
        <p:nvSpPr>
          <p:cNvPr id="131" name="TextBox 130">
            <a:extLst>
              <a:ext uri="{FF2B5EF4-FFF2-40B4-BE49-F238E27FC236}">
                <a16:creationId xmlns:a16="http://schemas.microsoft.com/office/drawing/2014/main" id="{B1337824-8569-5B41-A2DC-AB731F29D5B1}"/>
              </a:ext>
            </a:extLst>
          </p:cNvPr>
          <p:cNvSpPr txBox="1"/>
          <p:nvPr/>
        </p:nvSpPr>
        <p:spPr>
          <a:xfrm>
            <a:off x="3077805" y="5725060"/>
            <a:ext cx="201670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414141"/>
                </a:solidFill>
                <a:effectLst/>
                <a:uFillTx/>
                <a:latin typeface="Gill Sans MT" panose="020B0502020104020203" pitchFamily="34" charset="77"/>
                <a:sym typeface="Palatino"/>
              </a:rPr>
              <a:t>Control flow graph</a:t>
            </a:r>
          </a:p>
        </p:txBody>
      </p:sp>
      <p:sp>
        <p:nvSpPr>
          <p:cNvPr id="132" name="TextBox 131">
            <a:extLst>
              <a:ext uri="{FF2B5EF4-FFF2-40B4-BE49-F238E27FC236}">
                <a16:creationId xmlns:a16="http://schemas.microsoft.com/office/drawing/2014/main" id="{951B5CE9-88E4-A545-88DC-6E3C4B76AE9F}"/>
              </a:ext>
            </a:extLst>
          </p:cNvPr>
          <p:cNvSpPr txBox="1"/>
          <p:nvPr/>
        </p:nvSpPr>
        <p:spPr>
          <a:xfrm>
            <a:off x="5843679" y="5724576"/>
            <a:ext cx="249186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414141"/>
                </a:solidFill>
                <a:effectLst/>
                <a:uFillTx/>
                <a:latin typeface="Gill Sans MT" panose="020B0502020104020203" pitchFamily="34" charset="77"/>
                <a:sym typeface="Palatino"/>
              </a:rPr>
              <a:t>Subgraph</a:t>
            </a:r>
            <a:r>
              <a:rPr kumimoji="0" lang="en-US" sz="1800" b="0" i="0" u="none" strike="noStrike" cap="none" spc="0" normalizeH="0" dirty="0">
                <a:ln>
                  <a:noFill/>
                </a:ln>
                <a:solidFill>
                  <a:srgbClr val="414141"/>
                </a:solidFill>
                <a:effectLst/>
                <a:uFillTx/>
                <a:latin typeface="Gill Sans MT" panose="020B0502020104020203" pitchFamily="34" charset="77"/>
                <a:sym typeface="Palatino"/>
              </a:rPr>
              <a:t> isomorphism</a:t>
            </a:r>
            <a:endParaRPr kumimoji="0" lang="en-US" sz="1800" b="0" i="0" u="none" strike="noStrike" cap="none" spc="0" normalizeH="0" baseline="0" dirty="0">
              <a:ln>
                <a:noFill/>
              </a:ln>
              <a:solidFill>
                <a:srgbClr val="414141"/>
              </a:solidFill>
              <a:effectLst/>
              <a:uFillTx/>
              <a:latin typeface="Gill Sans MT" panose="020B0502020104020203" pitchFamily="34" charset="77"/>
              <a:sym typeface="Palatino"/>
            </a:endParaRPr>
          </a:p>
        </p:txBody>
      </p:sp>
    </p:spTree>
    <p:custDataLst>
      <p:tags r:id="rId1"/>
    </p:custDataLst>
    <p:extLst>
      <p:ext uri="{BB962C8B-B14F-4D97-AF65-F5344CB8AC3E}">
        <p14:creationId xmlns:p14="http://schemas.microsoft.com/office/powerpoint/2010/main" val="2056334535"/>
      </p:ext>
    </p:extLst>
  </p:cSld>
  <p:clrMapOvr>
    <a:masterClrMapping/>
  </p:clrMapOvr>
  <p:transition spd="med" advTm="2797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dissolve">
                                      <p:cBhvr>
                                        <p:cTn id="7" dur="500"/>
                                        <p:tgtEl>
                                          <p:spTgt spid="13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132"/>
                                        </p:tgtEl>
                                        <p:attrNameLst>
                                          <p:attrName>style.visibility</p:attrName>
                                        </p:attrNameLst>
                                      </p:cBhvr>
                                      <p:to>
                                        <p:strVal val="visible"/>
                                      </p:to>
                                    </p:set>
                                    <p:animEffect transition="in" filter="dissolve">
                                      <p:cBhvr>
                                        <p:cTn id="24"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CB31A8BC-6946-084F-983E-2318C3CB30EF}"/>
              </a:ext>
            </a:extLst>
          </p:cNvPr>
          <p:cNvGrpSpPr/>
          <p:nvPr/>
        </p:nvGrpSpPr>
        <p:grpSpPr>
          <a:xfrm>
            <a:off x="5156321" y="2346793"/>
            <a:ext cx="1452880" cy="1452880"/>
            <a:chOff x="9185563" y="1358900"/>
            <a:chExt cx="2070100" cy="2070100"/>
          </a:xfrm>
        </p:grpSpPr>
        <p:pic>
          <p:nvPicPr>
            <p:cNvPr id="35" name="Picture 34" descr="Logo&#10;&#10;Description automatically generated">
              <a:extLst>
                <a:ext uri="{FF2B5EF4-FFF2-40B4-BE49-F238E27FC236}">
                  <a16:creationId xmlns:a16="http://schemas.microsoft.com/office/drawing/2014/main" id="{051B5015-2D1B-6449-9304-8E6FE3CA2CB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185563" y="1358900"/>
              <a:ext cx="2070100" cy="2070100"/>
            </a:xfrm>
            <a:prstGeom prst="rect">
              <a:avLst/>
            </a:prstGeom>
          </p:spPr>
        </p:pic>
        <p:sp>
          <p:nvSpPr>
            <p:cNvPr id="33" name="TextBox 32">
              <a:extLst>
                <a:ext uri="{FF2B5EF4-FFF2-40B4-BE49-F238E27FC236}">
                  <a16:creationId xmlns:a16="http://schemas.microsoft.com/office/drawing/2014/main" id="{A366DACD-73EC-AA4A-AA86-5476930AFA0D}"/>
                </a:ext>
              </a:extLst>
            </p:cNvPr>
            <p:cNvSpPr txBox="1"/>
            <p:nvPr/>
          </p:nvSpPr>
          <p:spPr>
            <a:xfrm>
              <a:off x="9746783" y="2042604"/>
              <a:ext cx="1143000" cy="7026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0000"/>
                  </a:solidFill>
                  <a:effectLst/>
                  <a:uFillTx/>
                  <a:latin typeface="Palatino"/>
                  <a:ea typeface="Palatino"/>
                  <a:cs typeface="Palatino"/>
                  <a:sym typeface="Palatino"/>
                </a:rPr>
                <a:t>!?</a:t>
              </a:r>
              <a:endParaRPr kumimoji="0" lang="en-US" sz="3600" b="0" i="0" u="none" strike="noStrike" cap="none" spc="0" normalizeH="0" baseline="0" dirty="0">
                <a:ln>
                  <a:noFill/>
                </a:ln>
                <a:solidFill>
                  <a:srgbClr val="FF0000"/>
                </a:solidFill>
                <a:effectLst/>
                <a:uFillTx/>
                <a:latin typeface="Palatino"/>
                <a:ea typeface="Palatino"/>
                <a:cs typeface="Palatino"/>
                <a:sym typeface="Palatino"/>
              </a:endParaRPr>
            </a:p>
          </p:txBody>
        </p:sp>
      </p:grpSp>
      <p:sp>
        <p:nvSpPr>
          <p:cNvPr id="2" name="Title 1">
            <a:extLst>
              <a:ext uri="{FF2B5EF4-FFF2-40B4-BE49-F238E27FC236}">
                <a16:creationId xmlns:a16="http://schemas.microsoft.com/office/drawing/2014/main" id="{3ECC4AD5-AEA4-4740-A319-A9C332DA4F8C}"/>
              </a:ext>
            </a:extLst>
          </p:cNvPr>
          <p:cNvSpPr>
            <a:spLocks noGrp="1"/>
          </p:cNvSpPr>
          <p:nvPr>
            <p:ph type="title"/>
          </p:nvPr>
        </p:nvSpPr>
        <p:spPr>
          <a:xfrm>
            <a:off x="89210" y="120079"/>
            <a:ext cx="12102790" cy="831850"/>
          </a:xfrm>
        </p:spPr>
        <p:txBody>
          <a:bodyPr>
            <a:noAutofit/>
          </a:bodyPr>
          <a:lstStyle/>
          <a:p>
            <a:r>
              <a:rPr lang="en-US" sz="4000" dirty="0"/>
              <a:t>Challenge: How Can Graph Help Vulnerability Detection?</a:t>
            </a:r>
          </a:p>
        </p:txBody>
      </p:sp>
      <p:sp>
        <p:nvSpPr>
          <p:cNvPr id="4" name="Slide Number Placeholder 3">
            <a:extLst>
              <a:ext uri="{FF2B5EF4-FFF2-40B4-BE49-F238E27FC236}">
                <a16:creationId xmlns:a16="http://schemas.microsoft.com/office/drawing/2014/main" id="{5A8C6C41-F6DA-CF44-893B-920776832D12}"/>
              </a:ext>
            </a:extLst>
          </p:cNvPr>
          <p:cNvSpPr>
            <a:spLocks noGrp="1"/>
          </p:cNvSpPr>
          <p:nvPr>
            <p:ph type="sldNum" sz="quarter" idx="2"/>
          </p:nvPr>
        </p:nvSpPr>
        <p:spPr/>
        <p:txBody>
          <a:bodyPr/>
          <a:lstStyle/>
          <a:p>
            <a:fld id="{86CB4B4D-7CA3-9044-876B-883B54F8677D}" type="slidenum">
              <a:rPr lang="en-US" smtClean="0"/>
              <a:pPr/>
              <a:t>9</a:t>
            </a:fld>
            <a:endParaRPr lang="en-US" dirty="0"/>
          </a:p>
        </p:txBody>
      </p:sp>
      <p:pic>
        <p:nvPicPr>
          <p:cNvPr id="5" name="Picture 12" descr="How to Detect Malware On Your Website">
            <a:extLst>
              <a:ext uri="{FF2B5EF4-FFF2-40B4-BE49-F238E27FC236}">
                <a16:creationId xmlns:a16="http://schemas.microsoft.com/office/drawing/2014/main" id="{50ABA4B2-95F6-1C43-B07C-454ECCDA25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6683" y="3239701"/>
            <a:ext cx="1885611" cy="13086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A98ACB-B2DE-A948-82B6-AD38DFE9433C}"/>
              </a:ext>
            </a:extLst>
          </p:cNvPr>
          <p:cNvSpPr txBox="1"/>
          <p:nvPr/>
        </p:nvSpPr>
        <p:spPr>
          <a:xfrm>
            <a:off x="628650" y="2204614"/>
            <a:ext cx="2663076" cy="656590"/>
          </a:xfrm>
          <a:prstGeom prst="rect">
            <a:avLst/>
          </a:prstGeom>
          <a:noFill/>
          <a:ln w="12700" cap="flat">
            <a:solidFill>
              <a:srgbClr val="0432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dirty="0">
                <a:latin typeface="Gill Sans MT" panose="020B0502020104020203" pitchFamily="34" charset="77"/>
              </a:rPr>
              <a:t>Q1: What is the research problem?</a:t>
            </a:r>
            <a:endParaRPr kumimoji="0" lang="en-US" sz="1800" b="0" i="0" u="none" strike="noStrike" cap="none" spc="0" normalizeH="0" baseline="0" dirty="0">
              <a:ln>
                <a:noFill/>
              </a:ln>
              <a:solidFill>
                <a:srgbClr val="414141"/>
              </a:solidFill>
              <a:effectLst/>
              <a:uFillTx/>
              <a:latin typeface="Gill Sans MT" panose="020B0502020104020203" pitchFamily="34" charset="77"/>
              <a:sym typeface="Palatino"/>
            </a:endParaRPr>
          </a:p>
        </p:txBody>
      </p:sp>
      <p:sp>
        <p:nvSpPr>
          <p:cNvPr id="7" name="TextBox 6">
            <a:extLst>
              <a:ext uri="{FF2B5EF4-FFF2-40B4-BE49-F238E27FC236}">
                <a16:creationId xmlns:a16="http://schemas.microsoft.com/office/drawing/2014/main" id="{E82CA01C-77FD-3245-9866-236884FA2C56}"/>
              </a:ext>
            </a:extLst>
          </p:cNvPr>
          <p:cNvSpPr txBox="1"/>
          <p:nvPr/>
        </p:nvSpPr>
        <p:spPr>
          <a:xfrm>
            <a:off x="3749105" y="1455613"/>
            <a:ext cx="3046589" cy="656590"/>
          </a:xfrm>
          <a:prstGeom prst="rect">
            <a:avLst/>
          </a:prstGeom>
          <a:noFill/>
          <a:ln w="12700" cap="flat">
            <a:solidFill>
              <a:srgbClr val="0432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414141"/>
                </a:solidFill>
                <a:effectLst/>
                <a:uFillTx/>
                <a:latin typeface="Gill Sans MT" panose="020B0502020104020203" pitchFamily="34" charset="77"/>
                <a:sym typeface="Palatino"/>
              </a:rPr>
              <a:t>Q2: How to formalize the problem with graph?</a:t>
            </a:r>
          </a:p>
        </p:txBody>
      </p:sp>
      <p:sp>
        <p:nvSpPr>
          <p:cNvPr id="8" name="TextBox 7">
            <a:extLst>
              <a:ext uri="{FF2B5EF4-FFF2-40B4-BE49-F238E27FC236}">
                <a16:creationId xmlns:a16="http://schemas.microsoft.com/office/drawing/2014/main" id="{EA6AEAE5-1966-7949-9228-4F6ADC240019}"/>
              </a:ext>
            </a:extLst>
          </p:cNvPr>
          <p:cNvSpPr txBox="1"/>
          <p:nvPr/>
        </p:nvSpPr>
        <p:spPr>
          <a:xfrm>
            <a:off x="7724825" y="2047943"/>
            <a:ext cx="2663076" cy="656590"/>
          </a:xfrm>
          <a:prstGeom prst="rect">
            <a:avLst/>
          </a:prstGeom>
          <a:noFill/>
          <a:ln w="12700" cap="flat">
            <a:solidFill>
              <a:srgbClr val="0432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lang="en-US" sz="1800" dirty="0">
                <a:latin typeface="Gill Sans MT" panose="020B0502020104020203" pitchFamily="34" charset="77"/>
              </a:rPr>
              <a:t>Q3: What graphs should we build?</a:t>
            </a:r>
          </a:p>
        </p:txBody>
      </p:sp>
      <p:sp>
        <p:nvSpPr>
          <p:cNvPr id="9" name="TextBox 8">
            <a:extLst>
              <a:ext uri="{FF2B5EF4-FFF2-40B4-BE49-F238E27FC236}">
                <a16:creationId xmlns:a16="http://schemas.microsoft.com/office/drawing/2014/main" id="{16C9378A-B752-2148-B083-D6D51BEA6D83}"/>
              </a:ext>
            </a:extLst>
          </p:cNvPr>
          <p:cNvSpPr txBox="1"/>
          <p:nvPr/>
        </p:nvSpPr>
        <p:spPr>
          <a:xfrm>
            <a:off x="8778686" y="3492144"/>
            <a:ext cx="2663076" cy="656590"/>
          </a:xfrm>
          <a:prstGeom prst="rect">
            <a:avLst/>
          </a:prstGeom>
          <a:noFill/>
          <a:ln w="12700" cap="flat">
            <a:solidFill>
              <a:srgbClr val="0432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lang="en-US" sz="1800" dirty="0">
                <a:latin typeface="Gill Sans MT" panose="020B0502020104020203" pitchFamily="34" charset="77"/>
              </a:rPr>
              <a:t>Q4: Can graph better represent the data?</a:t>
            </a:r>
            <a:endParaRPr kumimoji="0" lang="en-US" sz="1800" b="0" i="0" u="none" strike="noStrike" cap="none" spc="0" normalizeH="0" baseline="0" dirty="0">
              <a:ln>
                <a:noFill/>
              </a:ln>
              <a:solidFill>
                <a:srgbClr val="414141"/>
              </a:solidFill>
              <a:effectLst/>
              <a:uFillTx/>
              <a:latin typeface="Gill Sans MT" panose="020B0502020104020203" pitchFamily="34" charset="77"/>
              <a:sym typeface="Palatino"/>
            </a:endParaRPr>
          </a:p>
        </p:txBody>
      </p:sp>
      <p:sp>
        <p:nvSpPr>
          <p:cNvPr id="10" name="TextBox 9">
            <a:extLst>
              <a:ext uri="{FF2B5EF4-FFF2-40B4-BE49-F238E27FC236}">
                <a16:creationId xmlns:a16="http://schemas.microsoft.com/office/drawing/2014/main" id="{EAD9C684-0CDF-5E44-8761-0CD2C3950FAF}"/>
              </a:ext>
            </a:extLst>
          </p:cNvPr>
          <p:cNvSpPr txBox="1"/>
          <p:nvPr/>
        </p:nvSpPr>
        <p:spPr>
          <a:xfrm>
            <a:off x="4022317" y="5429077"/>
            <a:ext cx="2660904" cy="658368"/>
          </a:xfrm>
          <a:prstGeom prst="rect">
            <a:avLst/>
          </a:prstGeom>
          <a:noFill/>
          <a:ln w="12700" cap="flat">
            <a:solidFill>
              <a:srgbClr val="0432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414141"/>
                </a:solidFill>
                <a:effectLst/>
                <a:uFillTx/>
                <a:latin typeface="Gill Sans MT" panose="020B0502020104020203" pitchFamily="34" charset="77"/>
                <a:sym typeface="Palatino"/>
              </a:rPr>
              <a:t>Q6: What graph algorithms should we use?</a:t>
            </a:r>
          </a:p>
        </p:txBody>
      </p:sp>
      <p:sp>
        <p:nvSpPr>
          <p:cNvPr id="11" name="TextBox 10">
            <a:extLst>
              <a:ext uri="{FF2B5EF4-FFF2-40B4-BE49-F238E27FC236}">
                <a16:creationId xmlns:a16="http://schemas.microsoft.com/office/drawing/2014/main" id="{1FE8CFB0-F7B7-2F46-AC29-225C93FC239E}"/>
              </a:ext>
            </a:extLst>
          </p:cNvPr>
          <p:cNvSpPr txBox="1"/>
          <p:nvPr/>
        </p:nvSpPr>
        <p:spPr>
          <a:xfrm>
            <a:off x="655403" y="4684607"/>
            <a:ext cx="2886693" cy="656590"/>
          </a:xfrm>
          <a:prstGeom prst="rect">
            <a:avLst/>
          </a:prstGeom>
          <a:noFill/>
          <a:ln w="12700" cap="flat">
            <a:solidFill>
              <a:srgbClr val="0432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dirty="0">
                <a:latin typeface="Gill Sans MT" panose="020B0502020104020203" pitchFamily="34" charset="77"/>
              </a:rPr>
              <a:t>Q7: Does it work better than conventional solutions?</a:t>
            </a:r>
            <a:endParaRPr kumimoji="0" lang="en-US" sz="1800" b="0" i="0" u="none" strike="noStrike" cap="none" spc="0" normalizeH="0" baseline="0" dirty="0">
              <a:ln>
                <a:noFill/>
              </a:ln>
              <a:solidFill>
                <a:srgbClr val="414141"/>
              </a:solidFill>
              <a:effectLst/>
              <a:uFillTx/>
              <a:latin typeface="Gill Sans MT" panose="020B0502020104020203" pitchFamily="34" charset="77"/>
              <a:sym typeface="Palatino"/>
            </a:endParaRPr>
          </a:p>
        </p:txBody>
      </p:sp>
      <p:grpSp>
        <p:nvGrpSpPr>
          <p:cNvPr id="12" name="Group 11">
            <a:extLst>
              <a:ext uri="{FF2B5EF4-FFF2-40B4-BE49-F238E27FC236}">
                <a16:creationId xmlns:a16="http://schemas.microsoft.com/office/drawing/2014/main" id="{D1606CFA-90DC-154B-B854-89ED34B223F1}"/>
              </a:ext>
            </a:extLst>
          </p:cNvPr>
          <p:cNvGrpSpPr/>
          <p:nvPr/>
        </p:nvGrpSpPr>
        <p:grpSpPr>
          <a:xfrm>
            <a:off x="6987790" y="3185722"/>
            <a:ext cx="1218950" cy="1175736"/>
            <a:chOff x="1852444" y="1671870"/>
            <a:chExt cx="2150538" cy="2074298"/>
          </a:xfrm>
        </p:grpSpPr>
        <p:sp>
          <p:nvSpPr>
            <p:cNvPr id="13" name="Oval 12">
              <a:extLst>
                <a:ext uri="{FF2B5EF4-FFF2-40B4-BE49-F238E27FC236}">
                  <a16:creationId xmlns:a16="http://schemas.microsoft.com/office/drawing/2014/main" id="{2906ECC8-8602-3146-B2EE-ACB76117A0A6}"/>
                </a:ext>
              </a:extLst>
            </p:cNvPr>
            <p:cNvSpPr/>
            <p:nvPr/>
          </p:nvSpPr>
          <p:spPr>
            <a:xfrm>
              <a:off x="1956055" y="1767103"/>
              <a:ext cx="375725" cy="375725"/>
            </a:xfrm>
            <a:prstGeom prst="ellipse">
              <a:avLst/>
            </a:prstGeom>
            <a:solidFill>
              <a:schemeClr val="accent6">
                <a:lumMod val="60000"/>
                <a:lumOff val="4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dirty="0">
                <a:solidFill>
                  <a:schemeClr val="tx1"/>
                </a:solidFill>
              </a:endParaRPr>
            </a:p>
          </p:txBody>
        </p:sp>
        <p:sp>
          <p:nvSpPr>
            <p:cNvPr id="14" name="Oval 13">
              <a:extLst>
                <a:ext uri="{FF2B5EF4-FFF2-40B4-BE49-F238E27FC236}">
                  <a16:creationId xmlns:a16="http://schemas.microsoft.com/office/drawing/2014/main" id="{CA3986A7-196E-744B-8FE2-0543964A6371}"/>
                </a:ext>
              </a:extLst>
            </p:cNvPr>
            <p:cNvSpPr/>
            <p:nvPr/>
          </p:nvSpPr>
          <p:spPr>
            <a:xfrm>
              <a:off x="1852444" y="2567174"/>
              <a:ext cx="375725" cy="375725"/>
            </a:xfrm>
            <a:prstGeom prst="ellipse">
              <a:avLst/>
            </a:prstGeom>
            <a:solidFill>
              <a:schemeClr val="accent4">
                <a:lumMod val="20000"/>
                <a:lumOff val="8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dirty="0">
                <a:solidFill>
                  <a:schemeClr val="tx1"/>
                </a:solidFill>
              </a:endParaRPr>
            </a:p>
          </p:txBody>
        </p:sp>
        <p:sp>
          <p:nvSpPr>
            <p:cNvPr id="15" name="Oval 14">
              <a:extLst>
                <a:ext uri="{FF2B5EF4-FFF2-40B4-BE49-F238E27FC236}">
                  <a16:creationId xmlns:a16="http://schemas.microsoft.com/office/drawing/2014/main" id="{2EAF50D8-634B-244A-89FB-570EE3F1C563}"/>
                </a:ext>
              </a:extLst>
            </p:cNvPr>
            <p:cNvSpPr/>
            <p:nvPr/>
          </p:nvSpPr>
          <p:spPr>
            <a:xfrm>
              <a:off x="2724766" y="2240058"/>
              <a:ext cx="375725" cy="375725"/>
            </a:xfrm>
            <a:prstGeom prst="ellipse">
              <a:avLst/>
            </a:prstGeom>
            <a:solidFill>
              <a:srgbClr val="FF2600"/>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dirty="0">
                <a:solidFill>
                  <a:schemeClr val="tx1"/>
                </a:solidFill>
              </a:endParaRPr>
            </a:p>
          </p:txBody>
        </p:sp>
        <p:sp>
          <p:nvSpPr>
            <p:cNvPr id="16" name="Oval 15">
              <a:extLst>
                <a:ext uri="{FF2B5EF4-FFF2-40B4-BE49-F238E27FC236}">
                  <a16:creationId xmlns:a16="http://schemas.microsoft.com/office/drawing/2014/main" id="{3F9C89CA-ACC0-3848-9C52-E453FD4F9DBB}"/>
                </a:ext>
              </a:extLst>
            </p:cNvPr>
            <p:cNvSpPr/>
            <p:nvPr/>
          </p:nvSpPr>
          <p:spPr>
            <a:xfrm>
              <a:off x="1956055" y="3370443"/>
              <a:ext cx="375725" cy="375725"/>
            </a:xfrm>
            <a:prstGeom prst="ellipse">
              <a:avLst/>
            </a:prstGeom>
            <a:solidFill>
              <a:srgbClr val="FFFF00"/>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dirty="0">
                <a:solidFill>
                  <a:schemeClr val="tx1"/>
                </a:solidFill>
              </a:endParaRPr>
            </a:p>
          </p:txBody>
        </p:sp>
        <p:sp>
          <p:nvSpPr>
            <p:cNvPr id="17" name="Oval 16">
              <a:extLst>
                <a:ext uri="{FF2B5EF4-FFF2-40B4-BE49-F238E27FC236}">
                  <a16:creationId xmlns:a16="http://schemas.microsoft.com/office/drawing/2014/main" id="{925AA00E-4CD6-4744-957F-D69AE69F653F}"/>
                </a:ext>
              </a:extLst>
            </p:cNvPr>
            <p:cNvSpPr/>
            <p:nvPr/>
          </p:nvSpPr>
          <p:spPr>
            <a:xfrm>
              <a:off x="3152761" y="1671870"/>
              <a:ext cx="375725" cy="375725"/>
            </a:xfrm>
            <a:prstGeom prst="ellipse">
              <a:avLst/>
            </a:prstGeom>
            <a:solidFill>
              <a:schemeClr val="accent5">
                <a:lumMod val="40000"/>
                <a:lumOff val="6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dirty="0">
                <a:solidFill>
                  <a:schemeClr val="tx1"/>
                </a:solidFill>
              </a:endParaRPr>
            </a:p>
          </p:txBody>
        </p:sp>
        <p:sp>
          <p:nvSpPr>
            <p:cNvPr id="18" name="Oval 17">
              <a:extLst>
                <a:ext uri="{FF2B5EF4-FFF2-40B4-BE49-F238E27FC236}">
                  <a16:creationId xmlns:a16="http://schemas.microsoft.com/office/drawing/2014/main" id="{A1B17A8F-0EC9-4045-A944-DBAAB51601B3}"/>
                </a:ext>
              </a:extLst>
            </p:cNvPr>
            <p:cNvSpPr/>
            <p:nvPr/>
          </p:nvSpPr>
          <p:spPr>
            <a:xfrm>
              <a:off x="3412902" y="2783317"/>
              <a:ext cx="375725" cy="375725"/>
            </a:xfrm>
            <a:prstGeom prst="ellipse">
              <a:avLst/>
            </a:prstGeom>
            <a:solidFill>
              <a:schemeClr val="accent2">
                <a:lumMod val="75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dirty="0">
                <a:solidFill>
                  <a:schemeClr val="tx1"/>
                </a:solidFill>
              </a:endParaRPr>
            </a:p>
          </p:txBody>
        </p:sp>
        <p:sp>
          <p:nvSpPr>
            <p:cNvPr id="19" name="Oval 18">
              <a:extLst>
                <a:ext uri="{FF2B5EF4-FFF2-40B4-BE49-F238E27FC236}">
                  <a16:creationId xmlns:a16="http://schemas.microsoft.com/office/drawing/2014/main" id="{AC1D1607-F594-5C47-B158-80436C3F2461}"/>
                </a:ext>
              </a:extLst>
            </p:cNvPr>
            <p:cNvSpPr/>
            <p:nvPr/>
          </p:nvSpPr>
          <p:spPr>
            <a:xfrm>
              <a:off x="2731615" y="2999487"/>
              <a:ext cx="375725" cy="375725"/>
            </a:xfrm>
            <a:prstGeom prst="ellipse">
              <a:avLst/>
            </a:prstGeom>
            <a:solidFill>
              <a:srgbClr val="0432FF"/>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800" b="1" dirty="0">
                <a:solidFill>
                  <a:schemeClr val="tx1"/>
                </a:solidFill>
              </a:endParaRPr>
            </a:p>
          </p:txBody>
        </p:sp>
        <p:cxnSp>
          <p:nvCxnSpPr>
            <p:cNvPr id="20" name="Straight Arrow Connector 19">
              <a:extLst>
                <a:ext uri="{FF2B5EF4-FFF2-40B4-BE49-F238E27FC236}">
                  <a16:creationId xmlns:a16="http://schemas.microsoft.com/office/drawing/2014/main" id="{139CE6B2-758D-8C42-A45E-E3BA1F174D61}"/>
                </a:ext>
              </a:extLst>
            </p:cNvPr>
            <p:cNvCxnSpPr>
              <a:stCxn id="15" idx="0"/>
              <a:endCxn id="17" idx="3"/>
            </p:cNvCxnSpPr>
            <p:nvPr/>
          </p:nvCxnSpPr>
          <p:spPr>
            <a:xfrm flipV="1">
              <a:off x="2912629" y="1992571"/>
              <a:ext cx="295156" cy="247487"/>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DD88BBF-8DF7-1B46-BBAD-EACCA64A07DC}"/>
                </a:ext>
              </a:extLst>
            </p:cNvPr>
            <p:cNvCxnSpPr>
              <a:stCxn id="14" idx="0"/>
              <a:endCxn id="13" idx="4"/>
            </p:cNvCxnSpPr>
            <p:nvPr/>
          </p:nvCxnSpPr>
          <p:spPr>
            <a:xfrm flipV="1">
              <a:off x="2040307" y="2142828"/>
              <a:ext cx="103611" cy="42434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7D10E1D-21E5-9841-BFCE-029F7E1F6F81}"/>
                </a:ext>
              </a:extLst>
            </p:cNvPr>
            <p:cNvCxnSpPr>
              <a:stCxn id="15" idx="6"/>
              <a:endCxn id="26" idx="2"/>
            </p:cNvCxnSpPr>
            <p:nvPr/>
          </p:nvCxnSpPr>
          <p:spPr>
            <a:xfrm flipV="1">
              <a:off x="3100491" y="2341940"/>
              <a:ext cx="526766" cy="85981"/>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3CA67E54-9BC0-2045-9252-D48273AFE444}"/>
                </a:ext>
              </a:extLst>
            </p:cNvPr>
            <p:cNvCxnSpPr>
              <a:stCxn id="13" idx="5"/>
              <a:endCxn id="15" idx="1"/>
            </p:cNvCxnSpPr>
            <p:nvPr/>
          </p:nvCxnSpPr>
          <p:spPr>
            <a:xfrm>
              <a:off x="2276756" y="2087804"/>
              <a:ext cx="503034" cy="207278"/>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24" name="Oval 23">
              <a:extLst>
                <a:ext uri="{FF2B5EF4-FFF2-40B4-BE49-F238E27FC236}">
                  <a16:creationId xmlns:a16="http://schemas.microsoft.com/office/drawing/2014/main" id="{AF40F2EA-E83D-E149-A995-0E627BCF3A7D}"/>
                </a:ext>
              </a:extLst>
            </p:cNvPr>
            <p:cNvSpPr/>
            <p:nvPr/>
          </p:nvSpPr>
          <p:spPr>
            <a:xfrm>
              <a:off x="3484048" y="3370443"/>
              <a:ext cx="375725" cy="375725"/>
            </a:xfrm>
            <a:prstGeom prst="ellipse">
              <a:avLst/>
            </a:prstGeom>
            <a:solidFill>
              <a:schemeClr val="bg1">
                <a:lumMod val="85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dirty="0">
                <a:solidFill>
                  <a:schemeClr val="tx1"/>
                </a:solidFill>
              </a:endParaRPr>
            </a:p>
          </p:txBody>
        </p:sp>
        <p:cxnSp>
          <p:nvCxnSpPr>
            <p:cNvPr id="25" name="Straight Arrow Connector 24">
              <a:extLst>
                <a:ext uri="{FF2B5EF4-FFF2-40B4-BE49-F238E27FC236}">
                  <a16:creationId xmlns:a16="http://schemas.microsoft.com/office/drawing/2014/main" id="{3C1242D8-E854-6E4F-9A08-74B2A5F81D3E}"/>
                </a:ext>
              </a:extLst>
            </p:cNvPr>
            <p:cNvCxnSpPr>
              <a:endCxn id="19" idx="5"/>
            </p:cNvCxnSpPr>
            <p:nvPr/>
          </p:nvCxnSpPr>
          <p:spPr>
            <a:xfrm flipH="1" flipV="1">
              <a:off x="3052316" y="3320188"/>
              <a:ext cx="466614" cy="139845"/>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D655CFB9-0959-F64A-8408-685FD5B08B99}"/>
                </a:ext>
              </a:extLst>
            </p:cNvPr>
            <p:cNvSpPr/>
            <p:nvPr/>
          </p:nvSpPr>
          <p:spPr>
            <a:xfrm>
              <a:off x="3627257" y="2154077"/>
              <a:ext cx="375725" cy="375725"/>
            </a:xfrm>
            <a:prstGeom prst="ellipse">
              <a:avLst/>
            </a:prstGeom>
            <a:solidFill>
              <a:schemeClr val="accent2">
                <a:lumMod val="40000"/>
                <a:lumOff val="6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dirty="0">
                <a:solidFill>
                  <a:schemeClr val="tx1"/>
                </a:solidFill>
              </a:endParaRPr>
            </a:p>
          </p:txBody>
        </p:sp>
        <p:cxnSp>
          <p:nvCxnSpPr>
            <p:cNvPr id="27" name="Straight Arrow Connector 26">
              <a:extLst>
                <a:ext uri="{FF2B5EF4-FFF2-40B4-BE49-F238E27FC236}">
                  <a16:creationId xmlns:a16="http://schemas.microsoft.com/office/drawing/2014/main" id="{6642E57B-C2D6-694C-A1C4-4751353ADA62}"/>
                </a:ext>
              </a:extLst>
            </p:cNvPr>
            <p:cNvCxnSpPr>
              <a:stCxn id="15" idx="5"/>
              <a:endCxn id="18" idx="1"/>
            </p:cNvCxnSpPr>
            <p:nvPr/>
          </p:nvCxnSpPr>
          <p:spPr>
            <a:xfrm>
              <a:off x="3045467" y="2560759"/>
              <a:ext cx="422459" cy="277582"/>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B769D04-469E-9B42-8A18-D2D8116C9DE2}"/>
                </a:ext>
              </a:extLst>
            </p:cNvPr>
            <p:cNvCxnSpPr>
              <a:stCxn id="15" idx="4"/>
            </p:cNvCxnSpPr>
            <p:nvPr/>
          </p:nvCxnSpPr>
          <p:spPr>
            <a:xfrm>
              <a:off x="2912629" y="2615783"/>
              <a:ext cx="24057" cy="38250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073CABF9-C375-B04A-ABA2-A0F1252BF55A}"/>
                </a:ext>
              </a:extLst>
            </p:cNvPr>
            <p:cNvCxnSpPr/>
            <p:nvPr/>
          </p:nvCxnSpPr>
          <p:spPr>
            <a:xfrm flipV="1">
              <a:off x="2267970" y="3320188"/>
              <a:ext cx="518669" cy="96747"/>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69BC847-DBA3-5945-88E5-731E1AD1C8F4}"/>
                </a:ext>
              </a:extLst>
            </p:cNvPr>
            <p:cNvCxnSpPr>
              <a:stCxn id="15" idx="2"/>
              <a:endCxn id="14" idx="6"/>
            </p:cNvCxnSpPr>
            <p:nvPr/>
          </p:nvCxnSpPr>
          <p:spPr>
            <a:xfrm flipH="1">
              <a:off x="2228169" y="2427921"/>
              <a:ext cx="496597" cy="32711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B63B73E8-3A6A-2240-9222-AB801FA42235}"/>
                </a:ext>
              </a:extLst>
            </p:cNvPr>
            <p:cNvCxnSpPr>
              <a:stCxn id="14" idx="4"/>
            </p:cNvCxnSpPr>
            <p:nvPr/>
          </p:nvCxnSpPr>
          <p:spPr>
            <a:xfrm>
              <a:off x="2040307" y="2942899"/>
              <a:ext cx="103562" cy="430742"/>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C5932B8C-30B4-F941-B095-37729C7E672F}"/>
                </a:ext>
              </a:extLst>
            </p:cNvPr>
            <p:cNvCxnSpPr>
              <a:stCxn id="18" idx="0"/>
              <a:endCxn id="26" idx="4"/>
            </p:cNvCxnSpPr>
            <p:nvPr/>
          </p:nvCxnSpPr>
          <p:spPr>
            <a:xfrm flipV="1">
              <a:off x="3600765" y="2529802"/>
              <a:ext cx="214355" cy="253515"/>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grpSp>
      <p:sp>
        <p:nvSpPr>
          <p:cNvPr id="40" name="Left-Right Arrow 39">
            <a:extLst>
              <a:ext uri="{FF2B5EF4-FFF2-40B4-BE49-F238E27FC236}">
                <a16:creationId xmlns:a16="http://schemas.microsoft.com/office/drawing/2014/main" id="{47E5184F-AE37-6041-8F98-3B068D0E4A01}"/>
              </a:ext>
            </a:extLst>
          </p:cNvPr>
          <p:cNvSpPr/>
          <p:nvPr/>
        </p:nvSpPr>
        <p:spPr>
          <a:xfrm>
            <a:off x="4969829" y="3711138"/>
            <a:ext cx="1825865" cy="244150"/>
          </a:xfrm>
          <a:prstGeom prst="leftRightArrow">
            <a:avLst/>
          </a:prstGeom>
          <a:solidFill>
            <a:srgbClr val="DAF4D7"/>
          </a:solidFill>
          <a:ln w="12700" cap="flat">
            <a:solidFill>
              <a:schemeClr val="tx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41" name="TextBox 40">
            <a:extLst>
              <a:ext uri="{FF2B5EF4-FFF2-40B4-BE49-F238E27FC236}">
                <a16:creationId xmlns:a16="http://schemas.microsoft.com/office/drawing/2014/main" id="{39D7259B-3C26-234C-AEF3-31EA22201065}"/>
              </a:ext>
            </a:extLst>
          </p:cNvPr>
          <p:cNvSpPr txBox="1"/>
          <p:nvPr/>
        </p:nvSpPr>
        <p:spPr>
          <a:xfrm>
            <a:off x="7724825" y="4791809"/>
            <a:ext cx="2814838" cy="656590"/>
          </a:xfrm>
          <a:prstGeom prst="rect">
            <a:avLst/>
          </a:prstGeom>
          <a:noFill/>
          <a:ln w="12700" cap="flat">
            <a:solidFill>
              <a:srgbClr val="0432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414141"/>
                </a:solidFill>
                <a:effectLst/>
                <a:uFillTx/>
                <a:latin typeface="Gill Sans MT" panose="020B0502020104020203" pitchFamily="34" charset="77"/>
                <a:sym typeface="Palatino"/>
              </a:rPr>
              <a:t>Q5: What are the properties of these graphs? </a:t>
            </a:r>
          </a:p>
        </p:txBody>
      </p:sp>
      <p:sp>
        <p:nvSpPr>
          <p:cNvPr id="42" name="TextBox 41">
            <a:extLst>
              <a:ext uri="{FF2B5EF4-FFF2-40B4-BE49-F238E27FC236}">
                <a16:creationId xmlns:a16="http://schemas.microsoft.com/office/drawing/2014/main" id="{B6979EEE-12F8-DB41-8AF4-A3D8E83C932F}"/>
              </a:ext>
            </a:extLst>
          </p:cNvPr>
          <p:cNvSpPr txBox="1"/>
          <p:nvPr/>
        </p:nvSpPr>
        <p:spPr>
          <a:xfrm>
            <a:off x="628650" y="3417331"/>
            <a:ext cx="208026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414141"/>
                </a:solidFill>
                <a:effectLst/>
                <a:uFillTx/>
                <a:latin typeface="Palatino"/>
                <a:ea typeface="Palatino"/>
                <a:cs typeface="Palatino"/>
                <a:sym typeface="Palatino"/>
              </a:rPr>
              <a:t>…</a:t>
            </a:r>
          </a:p>
        </p:txBody>
      </p:sp>
      <p:sp>
        <p:nvSpPr>
          <p:cNvPr id="3" name="TextBox 2">
            <a:extLst>
              <a:ext uri="{FF2B5EF4-FFF2-40B4-BE49-F238E27FC236}">
                <a16:creationId xmlns:a16="http://schemas.microsoft.com/office/drawing/2014/main" id="{8780FD69-4754-6A45-8463-9652B06B5E9B}"/>
              </a:ext>
            </a:extLst>
          </p:cNvPr>
          <p:cNvSpPr txBox="1"/>
          <p:nvPr/>
        </p:nvSpPr>
        <p:spPr>
          <a:xfrm>
            <a:off x="-385625" y="5857477"/>
            <a:ext cx="10265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414141"/>
              </a:solidFill>
              <a:effectLst/>
              <a:uFillTx/>
              <a:latin typeface="Palatino"/>
              <a:ea typeface="Palatino"/>
              <a:cs typeface="Palatino"/>
              <a:sym typeface="Palatino"/>
            </a:endParaRPr>
          </a:p>
        </p:txBody>
      </p:sp>
    </p:spTree>
    <p:custDataLst>
      <p:tags r:id="rId1"/>
    </p:custDataLst>
    <p:extLst>
      <p:ext uri="{BB962C8B-B14F-4D97-AF65-F5344CB8AC3E}">
        <p14:creationId xmlns:p14="http://schemas.microsoft.com/office/powerpoint/2010/main" val="2336484189"/>
      </p:ext>
    </p:extLst>
  </p:cSld>
  <p:clrMapOvr>
    <a:masterClrMapping/>
  </p:clrMapOvr>
  <p:transition spd="med" advTm="4063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41" grpId="0" animBg="1"/>
      <p:bldP spid="4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8|3.9|5.9|17.1"/>
</p:tagLst>
</file>

<file path=ppt/tags/tag10.xml><?xml version="1.0" encoding="utf-8"?>
<p:tagLst xmlns:a="http://schemas.openxmlformats.org/drawingml/2006/main" xmlns:r="http://schemas.openxmlformats.org/officeDocument/2006/relationships" xmlns:p="http://schemas.openxmlformats.org/presentationml/2006/main">
  <p:tag name="TIMING" val="|12"/>
</p:tagLst>
</file>

<file path=ppt/tags/tag11.xml><?xml version="1.0" encoding="utf-8"?>
<p:tagLst xmlns:a="http://schemas.openxmlformats.org/drawingml/2006/main" xmlns:r="http://schemas.openxmlformats.org/officeDocument/2006/relationships" xmlns:p="http://schemas.openxmlformats.org/presentationml/2006/main">
  <p:tag name="TIMING" val="|7.9|8.3"/>
</p:tagLst>
</file>

<file path=ppt/tags/tag12.xml><?xml version="1.0" encoding="utf-8"?>
<p:tagLst xmlns:a="http://schemas.openxmlformats.org/drawingml/2006/main" xmlns:r="http://schemas.openxmlformats.org/officeDocument/2006/relationships" xmlns:p="http://schemas.openxmlformats.org/presentationml/2006/main">
  <p:tag name="TIMING" val="|18|3.6|9.8|11.8"/>
</p:tagLst>
</file>

<file path=ppt/tags/tag13.xml><?xml version="1.0" encoding="utf-8"?>
<p:tagLst xmlns:a="http://schemas.openxmlformats.org/drawingml/2006/main" xmlns:r="http://schemas.openxmlformats.org/officeDocument/2006/relationships" xmlns:p="http://schemas.openxmlformats.org/presentationml/2006/main">
  <p:tag name="TIMING" val="|6.1|3.9|6.2|4.9|5.8|8|14.3"/>
</p:tagLst>
</file>

<file path=ppt/tags/tag14.xml><?xml version="1.0" encoding="utf-8"?>
<p:tagLst xmlns:a="http://schemas.openxmlformats.org/drawingml/2006/main" xmlns:r="http://schemas.openxmlformats.org/officeDocument/2006/relationships" xmlns:p="http://schemas.openxmlformats.org/presentationml/2006/main">
  <p:tag name="TIMING" val="|9.9|10.8|19.2"/>
</p:tagLst>
</file>

<file path=ppt/tags/tag15.xml><?xml version="1.0" encoding="utf-8"?>
<p:tagLst xmlns:a="http://schemas.openxmlformats.org/drawingml/2006/main" xmlns:r="http://schemas.openxmlformats.org/officeDocument/2006/relationships" xmlns:p="http://schemas.openxmlformats.org/presentationml/2006/main">
  <p:tag name="TIMING" val="|11.7|4.6|4.3|5|19.5"/>
</p:tagLst>
</file>

<file path=ppt/tags/tag16.xml><?xml version="1.0" encoding="utf-8"?>
<p:tagLst xmlns:a="http://schemas.openxmlformats.org/drawingml/2006/main" xmlns:r="http://schemas.openxmlformats.org/officeDocument/2006/relationships" xmlns:p="http://schemas.openxmlformats.org/presentationml/2006/main">
  <p:tag name="TIMING" val="|8.7|14.5|12.9|4.9"/>
</p:tagLst>
</file>

<file path=ppt/tags/tag17.xml><?xml version="1.0" encoding="utf-8"?>
<p:tagLst xmlns:a="http://schemas.openxmlformats.org/drawingml/2006/main" xmlns:r="http://schemas.openxmlformats.org/officeDocument/2006/relationships" xmlns:p="http://schemas.openxmlformats.org/presentationml/2006/main">
  <p:tag name="TIMING" val="|23.3|4|9|6.4"/>
</p:tagLst>
</file>

<file path=ppt/tags/tag18.xml><?xml version="1.0" encoding="utf-8"?>
<p:tagLst xmlns:a="http://schemas.openxmlformats.org/drawingml/2006/main" xmlns:r="http://schemas.openxmlformats.org/officeDocument/2006/relationships" xmlns:p="http://schemas.openxmlformats.org/presentationml/2006/main">
  <p:tag name="TIMING" val="|6.3|6.3|5.6|16|3.3|4|30.8|27.8"/>
</p:tagLst>
</file>

<file path=ppt/tags/tag19.xml><?xml version="1.0" encoding="utf-8"?>
<p:tagLst xmlns:a="http://schemas.openxmlformats.org/drawingml/2006/main" xmlns:r="http://schemas.openxmlformats.org/officeDocument/2006/relationships" xmlns:p="http://schemas.openxmlformats.org/presentationml/2006/main">
  <p:tag name="TIMING" val="|12.1|2.8"/>
</p:tagLst>
</file>

<file path=ppt/tags/tag2.xml><?xml version="1.0" encoding="utf-8"?>
<p:tagLst xmlns:a="http://schemas.openxmlformats.org/drawingml/2006/main" xmlns:r="http://schemas.openxmlformats.org/officeDocument/2006/relationships" xmlns:p="http://schemas.openxmlformats.org/presentationml/2006/main">
  <p:tag name="TIMING" val="|11.8|3.9|5.9|17.1"/>
</p:tagLst>
</file>

<file path=ppt/tags/tag20.xml><?xml version="1.0" encoding="utf-8"?>
<p:tagLst xmlns:a="http://schemas.openxmlformats.org/drawingml/2006/main" xmlns:r="http://schemas.openxmlformats.org/officeDocument/2006/relationships" xmlns:p="http://schemas.openxmlformats.org/presentationml/2006/main">
  <p:tag name="TIMING" val="|11|11.5|23|6.4|5.2"/>
</p:tagLst>
</file>

<file path=ppt/tags/tag21.xml><?xml version="1.0" encoding="utf-8"?>
<p:tagLst xmlns:a="http://schemas.openxmlformats.org/drawingml/2006/main" xmlns:r="http://schemas.openxmlformats.org/officeDocument/2006/relationships" xmlns:p="http://schemas.openxmlformats.org/presentationml/2006/main">
  <p:tag name="TIMING" val="|25.4"/>
</p:tagLst>
</file>

<file path=ppt/tags/tag22.xml><?xml version="1.0" encoding="utf-8"?>
<p:tagLst xmlns:a="http://schemas.openxmlformats.org/drawingml/2006/main" xmlns:r="http://schemas.openxmlformats.org/officeDocument/2006/relationships" xmlns:p="http://schemas.openxmlformats.org/presentationml/2006/main">
  <p:tag name="TIMING" val="|5.1|4|3.7|3.7|6.4"/>
</p:tagLst>
</file>

<file path=ppt/tags/tag23.xml><?xml version="1.0" encoding="utf-8"?>
<p:tagLst xmlns:a="http://schemas.openxmlformats.org/drawingml/2006/main" xmlns:r="http://schemas.openxmlformats.org/officeDocument/2006/relationships" xmlns:p="http://schemas.openxmlformats.org/presentationml/2006/main">
  <p:tag name="TIMING" val="|12.7|7.1|3.5"/>
</p:tagLst>
</file>

<file path=ppt/tags/tag24.xml><?xml version="1.0" encoding="utf-8"?>
<p:tagLst xmlns:a="http://schemas.openxmlformats.org/drawingml/2006/main" xmlns:r="http://schemas.openxmlformats.org/officeDocument/2006/relationships" xmlns:p="http://schemas.openxmlformats.org/presentationml/2006/main">
  <p:tag name="TIMING" val="|17.1"/>
</p:tagLst>
</file>

<file path=ppt/tags/tag25.xml><?xml version="1.0" encoding="utf-8"?>
<p:tagLst xmlns:a="http://schemas.openxmlformats.org/drawingml/2006/main" xmlns:r="http://schemas.openxmlformats.org/officeDocument/2006/relationships" xmlns:p="http://schemas.openxmlformats.org/presentationml/2006/main">
  <p:tag name="TIMING" val="|8.5"/>
</p:tagLst>
</file>

<file path=ppt/tags/tag26.xml><?xml version="1.0" encoding="utf-8"?>
<p:tagLst xmlns:a="http://schemas.openxmlformats.org/drawingml/2006/main" xmlns:r="http://schemas.openxmlformats.org/officeDocument/2006/relationships" xmlns:p="http://schemas.openxmlformats.org/presentationml/2006/main">
  <p:tag name="TIMING" val="|12.6|14.1"/>
</p:tagLst>
</file>

<file path=ppt/tags/tag27.xml><?xml version="1.0" encoding="utf-8"?>
<p:tagLst xmlns:a="http://schemas.openxmlformats.org/drawingml/2006/main" xmlns:r="http://schemas.openxmlformats.org/officeDocument/2006/relationships" xmlns:p="http://schemas.openxmlformats.org/presentationml/2006/main">
  <p:tag name="TIMING" val="|6.4|7|7.1|5.1"/>
</p:tagLst>
</file>

<file path=ppt/tags/tag3.xml><?xml version="1.0" encoding="utf-8"?>
<p:tagLst xmlns:a="http://schemas.openxmlformats.org/drawingml/2006/main" xmlns:r="http://schemas.openxmlformats.org/officeDocument/2006/relationships" xmlns:p="http://schemas.openxmlformats.org/presentationml/2006/main">
  <p:tag name="TIMING" val="|7.8|18.1"/>
</p:tagLst>
</file>

<file path=ppt/tags/tag4.xml><?xml version="1.0" encoding="utf-8"?>
<p:tagLst xmlns:a="http://schemas.openxmlformats.org/drawingml/2006/main" xmlns:r="http://schemas.openxmlformats.org/officeDocument/2006/relationships" xmlns:p="http://schemas.openxmlformats.org/presentationml/2006/main">
  <p:tag name="TIMING" val="|7.2|11.9"/>
</p:tagLst>
</file>

<file path=ppt/tags/tag5.xml><?xml version="1.0" encoding="utf-8"?>
<p:tagLst xmlns:a="http://schemas.openxmlformats.org/drawingml/2006/main" xmlns:r="http://schemas.openxmlformats.org/officeDocument/2006/relationships" xmlns:p="http://schemas.openxmlformats.org/presentationml/2006/main">
  <p:tag name="TIMING" val="|5.3|6"/>
</p:tagLst>
</file>

<file path=ppt/tags/tag6.xml><?xml version="1.0" encoding="utf-8"?>
<p:tagLst xmlns:a="http://schemas.openxmlformats.org/drawingml/2006/main" xmlns:r="http://schemas.openxmlformats.org/officeDocument/2006/relationships" xmlns:p="http://schemas.openxmlformats.org/presentationml/2006/main">
  <p:tag name="TIMING" val="|2.8|6.8"/>
</p:tagLst>
</file>

<file path=ppt/tags/tag7.xml><?xml version="1.0" encoding="utf-8"?>
<p:tagLst xmlns:a="http://schemas.openxmlformats.org/drawingml/2006/main" xmlns:r="http://schemas.openxmlformats.org/officeDocument/2006/relationships" xmlns:p="http://schemas.openxmlformats.org/presentationml/2006/main">
  <p:tag name="TIMING" val="|5.7|7.3|1.5|2.9|1.8|2.1|2.8|2.6|2.7"/>
</p:tagLst>
</file>

<file path=ppt/tags/tag8.xml><?xml version="1.0" encoding="utf-8"?>
<p:tagLst xmlns:a="http://schemas.openxmlformats.org/drawingml/2006/main" xmlns:r="http://schemas.openxmlformats.org/officeDocument/2006/relationships" xmlns:p="http://schemas.openxmlformats.org/presentationml/2006/main">
  <p:tag name="TIMING" val="|6.7|6|3.9"/>
</p:tagLst>
</file>

<file path=ppt/tags/tag9.xml><?xml version="1.0" encoding="utf-8"?>
<p:tagLst xmlns:a="http://schemas.openxmlformats.org/drawingml/2006/main" xmlns:r="http://schemas.openxmlformats.org/officeDocument/2006/relationships" xmlns:p="http://schemas.openxmlformats.org/presentationml/2006/main">
  <p:tag name="TIMING" val="|20.5"/>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134922</TotalTime>
  <Words>8922</Words>
  <Application>Microsoft Macintosh PowerPoint</Application>
  <PresentationFormat>Widescreen</PresentationFormat>
  <Paragraphs>1538</Paragraphs>
  <Slides>64</Slides>
  <Notes>64</Notes>
  <HiddenSlides>1</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64</vt:i4>
      </vt:variant>
    </vt:vector>
  </HeadingPairs>
  <TitlesOfParts>
    <vt:vector size="83" baseType="lpstr">
      <vt:lpstr>Carlito</vt:lpstr>
      <vt:lpstr>Lantinghei SC Extralight</vt:lpstr>
      <vt:lpstr>Liberation Sans</vt:lpstr>
      <vt:lpstr>Zapf Dingbats</vt:lpstr>
      <vt:lpstr>Arial</vt:lpstr>
      <vt:lpstr>Bodoni SvtyTwo ITC TT-Book</vt:lpstr>
      <vt:lpstr>Calibri</vt:lpstr>
      <vt:lpstr>Cambria Math</vt:lpstr>
      <vt:lpstr>Courier</vt:lpstr>
      <vt:lpstr>Gill Sans MT</vt:lpstr>
      <vt:lpstr>Helvetica</vt:lpstr>
      <vt:lpstr>Helvetica Neue</vt:lpstr>
      <vt:lpstr>Nunito</vt:lpstr>
      <vt:lpstr>Palatino</vt:lpstr>
      <vt:lpstr>Times New Roman</vt:lpstr>
      <vt:lpstr>New_Template4</vt:lpstr>
      <vt:lpstr>Simple Light</vt:lpstr>
      <vt:lpstr>1_New_Template4</vt:lpstr>
      <vt:lpstr>1_Simple Light</vt:lpstr>
      <vt:lpstr>Code Vulnerability Detection with  Graph Algorithm and Learning</vt:lpstr>
      <vt:lpstr>What is a Vulnerability?</vt:lpstr>
      <vt:lpstr>Why is a Vulnerability Dangerous?</vt:lpstr>
      <vt:lpstr>Vulnerability Detection is Important!</vt:lpstr>
      <vt:lpstr>Graph in Real Applications</vt:lpstr>
      <vt:lpstr>Graph in Real Applications</vt:lpstr>
      <vt:lpstr>Graph in Real Applications</vt:lpstr>
      <vt:lpstr>Graph in Real Applications</vt:lpstr>
      <vt:lpstr>Challenge: How Can Graph Help Vulnerability Detection?</vt:lpstr>
      <vt:lpstr>Agenda</vt:lpstr>
      <vt:lpstr>Agenda</vt:lpstr>
      <vt:lpstr>Applying Graph to Cybersecurity</vt:lpstr>
      <vt:lpstr>Applying Graph to Cybersecurity</vt:lpstr>
      <vt:lpstr>Agenda</vt:lpstr>
      <vt:lpstr>Binary Code Vulnerability Detection</vt:lpstr>
      <vt:lpstr>Binary Code is Prevalent</vt:lpstr>
      <vt:lpstr>Research Problem</vt:lpstr>
      <vt:lpstr>Similarity-Based Solution</vt:lpstr>
      <vt:lpstr>Challenge #1: Low Accuracy</vt:lpstr>
      <vt:lpstr>Challenge #1: Low Accuracy</vt:lpstr>
      <vt:lpstr>Challenge #2: Low Coverage of Similar Code Types</vt:lpstr>
      <vt:lpstr>Overview of BugGraph</vt:lpstr>
      <vt:lpstr>Step 1: Source Binary Canonicalization</vt:lpstr>
      <vt:lpstr>Compilation Provenance Identification</vt:lpstr>
      <vt:lpstr>Attributed Graph Embedding</vt:lpstr>
      <vt:lpstr>Step 2: Code Similarity Computation</vt:lpstr>
      <vt:lpstr>Binary Code to Attributed Graph</vt:lpstr>
      <vt:lpstr>Ranking-Based Triplet Loss Network</vt:lpstr>
      <vt:lpstr>Graph Triplet-Loss Network for Code Similarity</vt:lpstr>
      <vt:lpstr>Experiment</vt:lpstr>
      <vt:lpstr>Source-Binary Code Similarity Test</vt:lpstr>
      <vt:lpstr>Source-Binary Code Similarity Test</vt:lpstr>
      <vt:lpstr>Detecting Vulnerabilities from Firmware </vt:lpstr>
      <vt:lpstr>Summary of BugGraph</vt:lpstr>
      <vt:lpstr>Agenda</vt:lpstr>
      <vt:lpstr>Android Firmware Vulnerability Detection</vt:lpstr>
      <vt:lpstr>Android Init</vt:lpstr>
      <vt:lpstr>Android Init Routines</vt:lpstr>
      <vt:lpstr>Android Init Routines</vt:lpstr>
      <vt:lpstr>Android Init Routines</vt:lpstr>
      <vt:lpstr>Android Init Routines</vt:lpstr>
      <vt:lpstr>Android Init Routines</vt:lpstr>
      <vt:lpstr>Android Init Routines</vt:lpstr>
      <vt:lpstr>What We Found</vt:lpstr>
      <vt:lpstr>Real-World Example</vt:lpstr>
      <vt:lpstr>Automated Discovery with DEFInit</vt:lpstr>
      <vt:lpstr>Unpack and Extract Init Routine Definitions</vt:lpstr>
      <vt:lpstr>Estimate Behaviors of Init Routines</vt:lpstr>
      <vt:lpstr>Estimate Behaviors of Init Routines</vt:lpstr>
      <vt:lpstr>Estimate Behaviors of Init Routines</vt:lpstr>
      <vt:lpstr>Model Trigger Conditions</vt:lpstr>
      <vt:lpstr>Model Trigger Conditions</vt:lpstr>
      <vt:lpstr>Identify Exposed Routines and Behaviors</vt:lpstr>
      <vt:lpstr>Analyzed Firmware Dataset</vt:lpstr>
      <vt:lpstr>Identified Init Routines</vt:lpstr>
      <vt:lpstr>Exposed Behaviors</vt:lpstr>
      <vt:lpstr>Discovered Zero-Day Vulnerabilities</vt:lpstr>
      <vt:lpstr>Impact of Discovered Vulnerabilities</vt:lpstr>
      <vt:lpstr>Summary of DEFInit </vt:lpstr>
      <vt:lpstr>Graph-Centric Security, Learning, and Computing  (Graph) Lab @ UNT</vt:lpstr>
      <vt:lpstr>Acknowledgement to Students @ Graph Lab</vt:lpstr>
      <vt:lpstr>Acknowledgement to Collaborators</vt:lpstr>
      <vt:lpstr>Graph-Centric Security, Learning, and Computing  (Graph) Lab @ UNT</vt:lpstr>
      <vt:lpstr>Graph Lab @ UNT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GPU-Accelerated Big Graph Analytics</dc:title>
  <cp:lastModifiedBy>Ji, Yuede</cp:lastModifiedBy>
  <cp:revision>5170</cp:revision>
  <cp:lastPrinted>2018-04-17T17:46:21Z</cp:lastPrinted>
  <dcterms:created xsi:type="dcterms:W3CDTF">2018-03-20T17:49:09Z</dcterms:created>
  <dcterms:modified xsi:type="dcterms:W3CDTF">2023-03-07T05:07:31Z</dcterms:modified>
</cp:coreProperties>
</file>